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7"/>
  </p:notesMasterIdLst>
  <p:sldIdLst>
    <p:sldId id="256" r:id="rId2"/>
    <p:sldId id="805" r:id="rId3"/>
    <p:sldId id="806" r:id="rId4"/>
    <p:sldId id="807" r:id="rId5"/>
    <p:sldId id="808" r:id="rId6"/>
    <p:sldId id="809" r:id="rId7"/>
    <p:sldId id="810" r:id="rId8"/>
    <p:sldId id="811" r:id="rId9"/>
    <p:sldId id="812"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635" r:id="rId66"/>
    <p:sldId id="636" r:id="rId67"/>
    <p:sldId id="637" r:id="rId68"/>
    <p:sldId id="638" r:id="rId69"/>
    <p:sldId id="639" r:id="rId70"/>
    <p:sldId id="640" r:id="rId71"/>
    <p:sldId id="641" r:id="rId72"/>
    <p:sldId id="642" r:id="rId73"/>
    <p:sldId id="643" r:id="rId74"/>
    <p:sldId id="644" r:id="rId75"/>
    <p:sldId id="645" r:id="rId76"/>
    <p:sldId id="646" r:id="rId77"/>
    <p:sldId id="647" r:id="rId78"/>
    <p:sldId id="333" r:id="rId79"/>
    <p:sldId id="334" r:id="rId80"/>
    <p:sldId id="335" r:id="rId81"/>
    <p:sldId id="336" r:id="rId82"/>
    <p:sldId id="337" r:id="rId83"/>
    <p:sldId id="339" r:id="rId84"/>
    <p:sldId id="341" r:id="rId85"/>
    <p:sldId id="804" r:id="rId86"/>
    <p:sldId id="342" r:id="rId87"/>
    <p:sldId id="668"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571" r:id="rId101"/>
    <p:sldId id="572" r:id="rId102"/>
    <p:sldId id="573" r:id="rId103"/>
    <p:sldId id="574" r:id="rId104"/>
    <p:sldId id="575" r:id="rId105"/>
    <p:sldId id="576" r:id="rId106"/>
    <p:sldId id="577" r:id="rId107"/>
    <p:sldId id="578" r:id="rId108"/>
    <p:sldId id="579" r:id="rId109"/>
    <p:sldId id="580" r:id="rId110"/>
    <p:sldId id="581" r:id="rId111"/>
    <p:sldId id="582" r:id="rId112"/>
    <p:sldId id="583" r:id="rId113"/>
    <p:sldId id="584" r:id="rId114"/>
    <p:sldId id="585" r:id="rId115"/>
    <p:sldId id="586" r:id="rId116"/>
    <p:sldId id="587" r:id="rId117"/>
    <p:sldId id="588" r:id="rId118"/>
    <p:sldId id="589" r:id="rId119"/>
    <p:sldId id="590" r:id="rId120"/>
    <p:sldId id="591" r:id="rId121"/>
    <p:sldId id="592" r:id="rId122"/>
    <p:sldId id="593" r:id="rId123"/>
    <p:sldId id="594" r:id="rId124"/>
    <p:sldId id="595" r:id="rId125"/>
    <p:sldId id="596" r:id="rId126"/>
    <p:sldId id="597" r:id="rId127"/>
    <p:sldId id="598" r:id="rId128"/>
    <p:sldId id="599" r:id="rId129"/>
    <p:sldId id="600" r:id="rId130"/>
    <p:sldId id="813" r:id="rId131"/>
    <p:sldId id="814" r:id="rId132"/>
    <p:sldId id="815" r:id="rId133"/>
    <p:sldId id="816" r:id="rId134"/>
    <p:sldId id="817" r:id="rId135"/>
    <p:sldId id="818" r:id="rId136"/>
    <p:sldId id="819" r:id="rId137"/>
    <p:sldId id="820" r:id="rId138"/>
    <p:sldId id="821" r:id="rId139"/>
    <p:sldId id="822" r:id="rId140"/>
    <p:sldId id="823" r:id="rId141"/>
    <p:sldId id="824" r:id="rId142"/>
    <p:sldId id="825" r:id="rId143"/>
    <p:sldId id="826" r:id="rId144"/>
    <p:sldId id="827" r:id="rId145"/>
    <p:sldId id="828" r:id="rId146"/>
    <p:sldId id="829" r:id="rId147"/>
    <p:sldId id="830" r:id="rId148"/>
    <p:sldId id="831" r:id="rId149"/>
    <p:sldId id="832" r:id="rId150"/>
    <p:sldId id="833" r:id="rId151"/>
    <p:sldId id="834" r:id="rId152"/>
    <p:sldId id="835" r:id="rId153"/>
    <p:sldId id="836" r:id="rId154"/>
    <p:sldId id="837" r:id="rId155"/>
    <p:sldId id="838" r:id="rId156"/>
    <p:sldId id="839" r:id="rId157"/>
    <p:sldId id="840" r:id="rId158"/>
    <p:sldId id="841" r:id="rId159"/>
    <p:sldId id="842" r:id="rId160"/>
    <p:sldId id="843" r:id="rId161"/>
    <p:sldId id="844" r:id="rId162"/>
    <p:sldId id="845" r:id="rId163"/>
    <p:sldId id="846" r:id="rId164"/>
    <p:sldId id="847" r:id="rId165"/>
    <p:sldId id="848" r:id="rId166"/>
    <p:sldId id="849" r:id="rId167"/>
    <p:sldId id="850" r:id="rId168"/>
    <p:sldId id="851" r:id="rId169"/>
    <p:sldId id="852" r:id="rId170"/>
    <p:sldId id="853" r:id="rId171"/>
    <p:sldId id="854" r:id="rId172"/>
    <p:sldId id="855" r:id="rId173"/>
    <p:sldId id="856" r:id="rId174"/>
    <p:sldId id="857" r:id="rId175"/>
    <p:sldId id="858" r:id="rId176"/>
    <p:sldId id="859" r:id="rId177"/>
    <p:sldId id="860" r:id="rId178"/>
    <p:sldId id="861" r:id="rId179"/>
    <p:sldId id="862" r:id="rId180"/>
    <p:sldId id="863" r:id="rId181"/>
    <p:sldId id="864" r:id="rId182"/>
    <p:sldId id="865" r:id="rId183"/>
    <p:sldId id="866" r:id="rId184"/>
    <p:sldId id="867" r:id="rId185"/>
    <p:sldId id="868" r:id="rId186"/>
    <p:sldId id="869" r:id="rId187"/>
    <p:sldId id="870" r:id="rId188"/>
    <p:sldId id="871" r:id="rId189"/>
    <p:sldId id="872" r:id="rId190"/>
    <p:sldId id="873" r:id="rId191"/>
    <p:sldId id="874" r:id="rId192"/>
    <p:sldId id="875" r:id="rId193"/>
    <p:sldId id="876" r:id="rId194"/>
    <p:sldId id="877" r:id="rId195"/>
    <p:sldId id="878" r:id="rId196"/>
    <p:sldId id="879" r:id="rId197"/>
    <p:sldId id="880" r:id="rId198"/>
    <p:sldId id="881" r:id="rId199"/>
    <p:sldId id="882" r:id="rId200"/>
    <p:sldId id="883" r:id="rId201"/>
    <p:sldId id="884" r:id="rId202"/>
    <p:sldId id="885" r:id="rId203"/>
    <p:sldId id="886" r:id="rId204"/>
    <p:sldId id="887" r:id="rId205"/>
    <p:sldId id="888" r:id="rId206"/>
    <p:sldId id="889" r:id="rId207"/>
    <p:sldId id="890" r:id="rId208"/>
    <p:sldId id="891" r:id="rId209"/>
    <p:sldId id="892" r:id="rId210"/>
    <p:sldId id="893" r:id="rId211"/>
    <p:sldId id="894" r:id="rId212"/>
    <p:sldId id="895" r:id="rId213"/>
    <p:sldId id="896" r:id="rId214"/>
    <p:sldId id="897" r:id="rId215"/>
    <p:sldId id="898" r:id="rId216"/>
    <p:sldId id="899" r:id="rId217"/>
    <p:sldId id="900" r:id="rId218"/>
    <p:sldId id="901" r:id="rId219"/>
    <p:sldId id="902" r:id="rId220"/>
    <p:sldId id="903" r:id="rId221"/>
    <p:sldId id="904" r:id="rId222"/>
    <p:sldId id="905" r:id="rId223"/>
    <p:sldId id="906" r:id="rId224"/>
    <p:sldId id="907" r:id="rId225"/>
    <p:sldId id="908" r:id="rId226"/>
    <p:sldId id="909" r:id="rId227"/>
    <p:sldId id="910" r:id="rId228"/>
    <p:sldId id="911" r:id="rId229"/>
    <p:sldId id="912" r:id="rId230"/>
    <p:sldId id="913" r:id="rId231"/>
    <p:sldId id="914" r:id="rId232"/>
    <p:sldId id="915" r:id="rId233"/>
    <p:sldId id="916" r:id="rId234"/>
    <p:sldId id="917" r:id="rId235"/>
    <p:sldId id="918" r:id="rId236"/>
    <p:sldId id="919" r:id="rId237"/>
    <p:sldId id="920" r:id="rId238"/>
    <p:sldId id="921" r:id="rId239"/>
    <p:sldId id="922" r:id="rId240"/>
    <p:sldId id="923" r:id="rId241"/>
    <p:sldId id="924" r:id="rId242"/>
    <p:sldId id="925" r:id="rId243"/>
    <p:sldId id="926" r:id="rId244"/>
    <p:sldId id="927" r:id="rId245"/>
    <p:sldId id="928" r:id="rId246"/>
    <p:sldId id="929" r:id="rId247"/>
    <p:sldId id="930" r:id="rId248"/>
    <p:sldId id="931" r:id="rId249"/>
    <p:sldId id="932" r:id="rId250"/>
    <p:sldId id="933" r:id="rId251"/>
    <p:sldId id="934" r:id="rId252"/>
    <p:sldId id="935" r:id="rId253"/>
    <p:sldId id="936" r:id="rId254"/>
    <p:sldId id="937" r:id="rId255"/>
    <p:sldId id="938" r:id="rId256"/>
    <p:sldId id="939" r:id="rId257"/>
    <p:sldId id="940" r:id="rId258"/>
    <p:sldId id="941" r:id="rId259"/>
    <p:sldId id="942" r:id="rId260"/>
    <p:sldId id="943" r:id="rId261"/>
    <p:sldId id="944" r:id="rId262"/>
    <p:sldId id="945" r:id="rId263"/>
    <p:sldId id="946" r:id="rId264"/>
    <p:sldId id="947" r:id="rId265"/>
    <p:sldId id="948" r:id="rId266"/>
    <p:sldId id="949" r:id="rId267"/>
    <p:sldId id="950" r:id="rId268"/>
    <p:sldId id="951" r:id="rId269"/>
    <p:sldId id="952" r:id="rId270"/>
    <p:sldId id="953" r:id="rId271"/>
    <p:sldId id="954" r:id="rId272"/>
    <p:sldId id="955" r:id="rId273"/>
    <p:sldId id="956" r:id="rId274"/>
    <p:sldId id="957" r:id="rId275"/>
    <p:sldId id="958" r:id="rId276"/>
    <p:sldId id="959" r:id="rId277"/>
    <p:sldId id="960" r:id="rId278"/>
    <p:sldId id="961" r:id="rId279"/>
    <p:sldId id="962" r:id="rId280"/>
    <p:sldId id="963" r:id="rId281"/>
    <p:sldId id="964" r:id="rId282"/>
    <p:sldId id="965" r:id="rId283"/>
    <p:sldId id="966" r:id="rId284"/>
    <p:sldId id="967" r:id="rId285"/>
    <p:sldId id="968" r:id="rId286"/>
    <p:sldId id="969" r:id="rId287"/>
    <p:sldId id="970" r:id="rId288"/>
    <p:sldId id="971" r:id="rId289"/>
    <p:sldId id="972" r:id="rId290"/>
    <p:sldId id="973" r:id="rId291"/>
    <p:sldId id="974" r:id="rId292"/>
    <p:sldId id="975" r:id="rId293"/>
    <p:sldId id="976" r:id="rId294"/>
    <p:sldId id="977" r:id="rId295"/>
    <p:sldId id="978" r:id="rId296"/>
    <p:sldId id="979" r:id="rId297"/>
    <p:sldId id="980" r:id="rId298"/>
    <p:sldId id="981" r:id="rId299"/>
    <p:sldId id="982" r:id="rId300"/>
    <p:sldId id="983" r:id="rId301"/>
    <p:sldId id="984" r:id="rId302"/>
    <p:sldId id="985" r:id="rId303"/>
    <p:sldId id="986" r:id="rId304"/>
    <p:sldId id="987" r:id="rId305"/>
    <p:sldId id="988" r:id="rId306"/>
    <p:sldId id="989" r:id="rId307"/>
    <p:sldId id="990" r:id="rId308"/>
    <p:sldId id="991" r:id="rId309"/>
    <p:sldId id="992" r:id="rId310"/>
    <p:sldId id="993" r:id="rId311"/>
    <p:sldId id="994" r:id="rId312"/>
    <p:sldId id="995" r:id="rId313"/>
    <p:sldId id="996" r:id="rId314"/>
    <p:sldId id="997" r:id="rId315"/>
    <p:sldId id="998" r:id="rId316"/>
  </p:sldIdLst>
  <p:sldSz cx="7559675" cy="1069181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zetta" initials="R"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749" autoAdjust="0"/>
  </p:normalViewPr>
  <p:slideViewPr>
    <p:cSldViewPr>
      <p:cViewPr>
        <p:scale>
          <a:sx n="100" d="100"/>
          <a:sy n="100" d="100"/>
        </p:scale>
        <p:origin x="-702" y="1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108" Type="http://schemas.openxmlformats.org/officeDocument/2006/relationships/slide" Target="slides/slide107.xml"/><Relationship Id="rId315" Type="http://schemas.openxmlformats.org/officeDocument/2006/relationships/slide" Target="slides/slide314.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65" Type="http://schemas.openxmlformats.org/officeDocument/2006/relationships/slide" Target="slides/slide64.xml"/><Relationship Id="rId130" Type="http://schemas.openxmlformats.org/officeDocument/2006/relationships/slide" Target="slides/slide129.xml"/><Relationship Id="rId172" Type="http://schemas.openxmlformats.org/officeDocument/2006/relationships/slide" Target="slides/slide171.xml"/><Relationship Id="rId228" Type="http://schemas.openxmlformats.org/officeDocument/2006/relationships/slide" Target="slides/slide227.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17" Type="http://schemas.openxmlformats.org/officeDocument/2006/relationships/notesMaster" Target="notesMasters/notesMaster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307" Type="http://schemas.openxmlformats.org/officeDocument/2006/relationships/slide" Target="slides/slide30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318" Type="http://schemas.openxmlformats.org/officeDocument/2006/relationships/commentAuthors" Target="commentAuthors.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presProps" Target="presProp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320" Type="http://schemas.openxmlformats.org/officeDocument/2006/relationships/viewProps" Target="viewProps.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theme" Target="theme/theme1.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313" Type="http://schemas.openxmlformats.org/officeDocument/2006/relationships/slide" Target="slides/slide31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303" Type="http://schemas.openxmlformats.org/officeDocument/2006/relationships/slide" Target="slides/slide302.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314" Type="http://schemas.openxmlformats.org/officeDocument/2006/relationships/slide" Target="slides/slide313.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6" Type="http://schemas.openxmlformats.org/officeDocument/2006/relationships/slide" Target="slides/slide5.xml"/><Relationship Id="rId238" Type="http://schemas.openxmlformats.org/officeDocument/2006/relationships/slide" Target="slides/slide237.xml"/><Relationship Id="rId291" Type="http://schemas.openxmlformats.org/officeDocument/2006/relationships/slide" Target="slides/slide290.xml"/><Relationship Id="rId305" Type="http://schemas.openxmlformats.org/officeDocument/2006/relationships/slide" Target="slides/slide304.xml"/><Relationship Id="rId44" Type="http://schemas.openxmlformats.org/officeDocument/2006/relationships/slide" Target="slides/slide43.xml"/><Relationship Id="rId86" Type="http://schemas.openxmlformats.org/officeDocument/2006/relationships/slide" Target="slides/slide85.xml"/><Relationship Id="rId151" Type="http://schemas.openxmlformats.org/officeDocument/2006/relationships/slide" Target="slides/slide150.xml"/><Relationship Id="rId193" Type="http://schemas.openxmlformats.org/officeDocument/2006/relationships/slide" Target="slides/slide192.xml"/><Relationship Id="rId207" Type="http://schemas.openxmlformats.org/officeDocument/2006/relationships/slide" Target="slides/slide206.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316" Type="http://schemas.openxmlformats.org/officeDocument/2006/relationships/slide" Target="slides/slide31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11-12T09:53:40.422" idx="1">
    <p:pos x="3342" y="3102"/>
    <p:text>???</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5-11-12T10:01:54.434" idx="2">
    <p:pos x="2298" y="5526"/>
    <p:tex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EB898D48-8A4F-48A1-A852-68E63D416B31}" type="datetimeFigureOut">
              <a:rPr kumimoji="1" lang="ja-JP" altLang="en-US" smtClean="0"/>
              <a:pPr/>
              <a:t>2015/11/12</a:t>
            </a:fld>
            <a:endParaRPr kumimoji="1" lang="ja-JP" altLang="en-US"/>
          </a:p>
        </p:txBody>
      </p:sp>
      <p:sp>
        <p:nvSpPr>
          <p:cNvPr id="4" name="スライド イメージ プレースホルダー 3"/>
          <p:cNvSpPr>
            <a:spLocks noGrp="1" noRot="1" noChangeAspect="1"/>
          </p:cNvSpPr>
          <p:nvPr>
            <p:ph type="sldImg" idx="2"/>
          </p:nvPr>
        </p:nvSpPr>
        <p:spPr>
          <a:xfrm>
            <a:off x="2087563" y="746125"/>
            <a:ext cx="263207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3EEF5F2-E968-4B73-AF03-D41AB1EC38AC}" type="slidenum">
              <a:rPr kumimoji="1" lang="ja-JP" altLang="en-US" smtClean="0"/>
              <a:pPr/>
              <a:t>‹#›</a:t>
            </a:fld>
            <a:endParaRPr kumimoji="1" lang="ja-JP" altLang="en-US"/>
          </a:p>
        </p:txBody>
      </p:sp>
    </p:spTree>
    <p:extLst>
      <p:ext uri="{BB962C8B-B14F-4D97-AF65-F5344CB8AC3E}">
        <p14:creationId xmlns:p14="http://schemas.microsoft.com/office/powerpoint/2010/main" val="5824320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3EEF5F2-E968-4B73-AF03-D41AB1EC38AC}" type="slidenum">
              <a:rPr kumimoji="1" lang="ja-JP" altLang="en-US" smtClean="0"/>
              <a:pPr/>
              <a:t>35</a:t>
            </a:fld>
            <a:endParaRPr kumimoji="1" lang="ja-JP" altLang="en-US"/>
          </a:p>
        </p:txBody>
      </p:sp>
    </p:spTree>
    <p:extLst>
      <p:ext uri="{BB962C8B-B14F-4D97-AF65-F5344CB8AC3E}">
        <p14:creationId xmlns:p14="http://schemas.microsoft.com/office/powerpoint/2010/main" val="3262525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3EEF5F2-E968-4B73-AF03-D41AB1EC38AC}" type="slidenum">
              <a:rPr kumimoji="1" lang="ja-JP" altLang="en-US" smtClean="0"/>
              <a:pPr/>
              <a:t>41</a:t>
            </a:fld>
            <a:endParaRPr kumimoji="1" lang="ja-JP" altLang="en-US"/>
          </a:p>
        </p:txBody>
      </p:sp>
    </p:spTree>
    <p:extLst>
      <p:ext uri="{BB962C8B-B14F-4D97-AF65-F5344CB8AC3E}">
        <p14:creationId xmlns:p14="http://schemas.microsoft.com/office/powerpoint/2010/main" val="1306688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6AA4F46-86ED-48EE-A232-74842A7625C1}" type="slidenum">
              <a:rPr kumimoji="1" lang="ja-JP" altLang="en-US" smtClean="0"/>
              <a:pPr/>
              <a:t>315</a:t>
            </a:fld>
            <a:endParaRPr kumimoji="1" lang="ja-JP" altLang="en-US"/>
          </a:p>
        </p:txBody>
      </p:sp>
    </p:spTree>
    <p:extLst>
      <p:ext uri="{BB962C8B-B14F-4D97-AF65-F5344CB8AC3E}">
        <p14:creationId xmlns:p14="http://schemas.microsoft.com/office/powerpoint/2010/main" val="1103426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05.jpe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06.jpeg"/><Relationship Id="rId1" Type="http://schemas.openxmlformats.org/officeDocument/2006/relationships/slideLayout" Target="../slideLayouts/slideLayout1.xml"/><Relationship Id="rId4" Type="http://schemas.openxmlformats.org/officeDocument/2006/relationships/image" Target="../media/image207.jpeg"/></Relationships>
</file>

<file path=ppt/slides/_rels/slide102.xml.rels><?xml version="1.0" encoding="UTF-8" standalone="yes"?>
<Relationships xmlns="http://schemas.openxmlformats.org/package/2006/relationships"><Relationship Id="rId3" Type="http://schemas.openxmlformats.org/officeDocument/2006/relationships/image" Target="../media/image209.jpeg"/><Relationship Id="rId2" Type="http://schemas.openxmlformats.org/officeDocument/2006/relationships/image" Target="../media/image208.jpe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210.jpe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3" Type="http://schemas.openxmlformats.org/officeDocument/2006/relationships/image" Target="../media/image212.jpeg"/><Relationship Id="rId2" Type="http://schemas.openxmlformats.org/officeDocument/2006/relationships/image" Target="../media/image211.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0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3.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3.jpeg"/><Relationship Id="rId4" Type="http://schemas.openxmlformats.org/officeDocument/2006/relationships/image" Target="../media/image214.jpeg"/></Relationships>
</file>

<file path=ppt/slides/_rels/slide106.xml.rels><?xml version="1.0" encoding="UTF-8" standalone="yes"?>
<Relationships xmlns="http://schemas.openxmlformats.org/package/2006/relationships"><Relationship Id="rId3" Type="http://schemas.openxmlformats.org/officeDocument/2006/relationships/image" Target="../media/image215.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216.jpeg"/></Relationships>
</file>

<file path=ppt/slides/_rels/slide107.xml.rels><?xml version="1.0" encoding="UTF-8" standalone="yes"?>
<Relationships xmlns="http://schemas.openxmlformats.org/package/2006/relationships"><Relationship Id="rId3" Type="http://schemas.openxmlformats.org/officeDocument/2006/relationships/image" Target="../media/image217.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218.jpeg"/></Relationships>
</file>

<file path=ppt/slides/_rels/slide108.xml.rels><?xml version="1.0" encoding="UTF-8" standalone="yes"?>
<Relationships xmlns="http://schemas.openxmlformats.org/package/2006/relationships"><Relationship Id="rId3" Type="http://schemas.openxmlformats.org/officeDocument/2006/relationships/image" Target="../media/image219.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221.jpeg"/><Relationship Id="rId4" Type="http://schemas.openxmlformats.org/officeDocument/2006/relationships/image" Target="../media/image220.jpeg"/></Relationships>
</file>

<file path=ppt/slides/_rels/slide109.xml.rels><?xml version="1.0" encoding="UTF-8" standalone="yes"?>
<Relationships xmlns="http://schemas.openxmlformats.org/package/2006/relationships"><Relationship Id="rId3" Type="http://schemas.openxmlformats.org/officeDocument/2006/relationships/image" Target="../media/image223.jpeg"/><Relationship Id="rId2" Type="http://schemas.openxmlformats.org/officeDocument/2006/relationships/image" Target="../media/image22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24.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225.jpeg"/></Relationships>
</file>

<file path=ppt/slides/_rels/slide111.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228.jpeg"/><Relationship Id="rId2" Type="http://schemas.openxmlformats.org/officeDocument/2006/relationships/image" Target="../media/image226.jpeg"/><Relationship Id="rId1" Type="http://schemas.openxmlformats.org/officeDocument/2006/relationships/slideLayout" Target="../slideLayouts/slideLayout1.xml"/><Relationship Id="rId6" Type="http://schemas.openxmlformats.org/officeDocument/2006/relationships/image" Target="../media/image227.jpeg"/><Relationship Id="rId5" Type="http://schemas.openxmlformats.org/officeDocument/2006/relationships/image" Target="../media/image3.jpeg"/><Relationship Id="rId4" Type="http://schemas.openxmlformats.org/officeDocument/2006/relationships/image" Target="../media/image15.jpeg"/></Relationships>
</file>

<file path=ppt/slides/_rels/slide1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32.jpeg"/><Relationship Id="rId2" Type="http://schemas.openxmlformats.org/officeDocument/2006/relationships/image" Target="../media/image229.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31.jpeg"/><Relationship Id="rId4" Type="http://schemas.openxmlformats.org/officeDocument/2006/relationships/image" Target="../media/image230.jpeg"/></Relationships>
</file>

<file path=ppt/slides/_rels/slide1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33.jpeg"/><Relationship Id="rId1" Type="http://schemas.openxmlformats.org/officeDocument/2006/relationships/slideLayout" Target="../slideLayouts/slideLayout1.xml"/><Relationship Id="rId6" Type="http://schemas.openxmlformats.org/officeDocument/2006/relationships/image" Target="../media/image235.jpeg"/><Relationship Id="rId5" Type="http://schemas.openxmlformats.org/officeDocument/2006/relationships/image" Target="../media/image234.jpeg"/><Relationship Id="rId4" Type="http://schemas.openxmlformats.org/officeDocument/2006/relationships/image" Target="../media/image4.jpeg"/></Relationships>
</file>

<file path=ppt/slides/_rels/slide114.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image" Target="../media/image236.png"/><Relationship Id="rId1" Type="http://schemas.openxmlformats.org/officeDocument/2006/relationships/slideLayout" Target="../slideLayouts/slideLayout1.xml"/><Relationship Id="rId5" Type="http://schemas.openxmlformats.org/officeDocument/2006/relationships/image" Target="../media/image239.png"/><Relationship Id="rId4" Type="http://schemas.openxmlformats.org/officeDocument/2006/relationships/image" Target="../media/image238.png"/></Relationships>
</file>

<file path=ppt/slides/_rels/slide115.xml.rels><?xml version="1.0" encoding="UTF-8" standalone="yes"?>
<Relationships xmlns="http://schemas.openxmlformats.org/package/2006/relationships"><Relationship Id="rId3" Type="http://schemas.openxmlformats.org/officeDocument/2006/relationships/image" Target="../media/image241.jpeg"/><Relationship Id="rId2" Type="http://schemas.openxmlformats.org/officeDocument/2006/relationships/image" Target="../media/image240.png"/><Relationship Id="rId1" Type="http://schemas.openxmlformats.org/officeDocument/2006/relationships/slideLayout" Target="../slideLayouts/slideLayout1.xml"/><Relationship Id="rId5" Type="http://schemas.openxmlformats.org/officeDocument/2006/relationships/hyperlink" Target="http://www.youtube.com/embed/ASZzCiOVGoM?rel=0&amp;vq=hd1080" TargetMode="External"/><Relationship Id="rId4" Type="http://schemas.openxmlformats.org/officeDocument/2006/relationships/hyperlink" Target="http://www.youtube.com/embed/lIlvXGmhlTg?rel=0&amp;vq=hd1080" TargetMode="External"/></Relationships>
</file>

<file path=ppt/slides/_rels/slide1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3.jpeg"/><Relationship Id="rId7" Type="http://schemas.openxmlformats.org/officeDocument/2006/relationships/image" Target="../media/image245.jpeg"/><Relationship Id="rId2" Type="http://schemas.openxmlformats.org/officeDocument/2006/relationships/image" Target="../media/image242.jpeg"/><Relationship Id="rId1" Type="http://schemas.openxmlformats.org/officeDocument/2006/relationships/slideLayout" Target="../slideLayouts/slideLayout1.xml"/><Relationship Id="rId6" Type="http://schemas.openxmlformats.org/officeDocument/2006/relationships/image" Target="../media/image244.jpeg"/><Relationship Id="rId11" Type="http://schemas.openxmlformats.org/officeDocument/2006/relationships/hyperlink" Target="http://www.youtube.com/embed/ASZzCiOVGoM?rel=0&amp;vq=hd1080" TargetMode="External"/><Relationship Id="rId5" Type="http://schemas.openxmlformats.org/officeDocument/2006/relationships/image" Target="../media/image3.jpeg"/><Relationship Id="rId10" Type="http://schemas.openxmlformats.org/officeDocument/2006/relationships/hyperlink" Target="http://www.youtube.com/embed/lIlvXGmhlTg?rel=0&amp;vq=hd1080" TargetMode="External"/><Relationship Id="rId4" Type="http://schemas.openxmlformats.org/officeDocument/2006/relationships/image" Target="../media/image12.jpeg"/><Relationship Id="rId9" Type="http://schemas.openxmlformats.org/officeDocument/2006/relationships/image" Target="../media/image246.jpeg"/></Relationships>
</file>

<file path=ppt/slides/_rels/slide117.xml.rels><?xml version="1.0" encoding="UTF-8" standalone="yes"?>
<Relationships xmlns="http://schemas.openxmlformats.org/package/2006/relationships"><Relationship Id="rId3" Type="http://schemas.openxmlformats.org/officeDocument/2006/relationships/image" Target="../media/image248.jpeg"/><Relationship Id="rId2" Type="http://schemas.openxmlformats.org/officeDocument/2006/relationships/image" Target="../media/image247.jpeg"/><Relationship Id="rId1" Type="http://schemas.openxmlformats.org/officeDocument/2006/relationships/slideLayout" Target="../slideLayouts/slideLayout1.xml"/><Relationship Id="rId6" Type="http://schemas.openxmlformats.org/officeDocument/2006/relationships/image" Target="../media/image249.jpeg"/><Relationship Id="rId5" Type="http://schemas.openxmlformats.org/officeDocument/2006/relationships/image" Target="../media/image15.jpeg"/><Relationship Id="rId4" Type="http://schemas.openxmlformats.org/officeDocument/2006/relationships/image" Target="../media/image4.jpeg"/></Relationships>
</file>

<file path=ppt/slides/_rels/slide118.xml.rels><?xml version="1.0" encoding="UTF-8" standalone="yes"?>
<Relationships xmlns="http://schemas.openxmlformats.org/package/2006/relationships"><Relationship Id="rId3" Type="http://schemas.openxmlformats.org/officeDocument/2006/relationships/image" Target="../media/image251.jpeg"/><Relationship Id="rId2" Type="http://schemas.openxmlformats.org/officeDocument/2006/relationships/image" Target="../media/image250.jpeg"/><Relationship Id="rId1" Type="http://schemas.openxmlformats.org/officeDocument/2006/relationships/slideLayout" Target="../slideLayouts/slideLayout1.xml"/><Relationship Id="rId4" Type="http://schemas.openxmlformats.org/officeDocument/2006/relationships/image" Target="../media/image252.jpeg"/></Relationships>
</file>

<file path=ppt/slides/_rels/slide119.xml.rels><?xml version="1.0" encoding="UTF-8" standalone="yes"?>
<Relationships xmlns="http://schemas.openxmlformats.org/package/2006/relationships"><Relationship Id="rId3" Type="http://schemas.openxmlformats.org/officeDocument/2006/relationships/image" Target="../media/image254.jpeg"/><Relationship Id="rId2" Type="http://schemas.openxmlformats.org/officeDocument/2006/relationships/image" Target="../media/image25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256.jpeg"/><Relationship Id="rId2" Type="http://schemas.openxmlformats.org/officeDocument/2006/relationships/image" Target="../media/image255.jpe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8" Type="http://schemas.openxmlformats.org/officeDocument/2006/relationships/image" Target="../media/image263.jpeg"/><Relationship Id="rId3" Type="http://schemas.openxmlformats.org/officeDocument/2006/relationships/image" Target="../media/image258.jpeg"/><Relationship Id="rId7" Type="http://schemas.openxmlformats.org/officeDocument/2006/relationships/image" Target="../media/image262.jpeg"/><Relationship Id="rId2" Type="http://schemas.openxmlformats.org/officeDocument/2006/relationships/image" Target="../media/image257.jpeg"/><Relationship Id="rId1" Type="http://schemas.openxmlformats.org/officeDocument/2006/relationships/slideLayout" Target="../slideLayouts/slideLayout1.xml"/><Relationship Id="rId6" Type="http://schemas.openxmlformats.org/officeDocument/2006/relationships/image" Target="../media/image261.jpeg"/><Relationship Id="rId5" Type="http://schemas.openxmlformats.org/officeDocument/2006/relationships/image" Target="../media/image260.jpeg"/><Relationship Id="rId4" Type="http://schemas.openxmlformats.org/officeDocument/2006/relationships/image" Target="../media/image259.jpeg"/><Relationship Id="rId9" Type="http://schemas.openxmlformats.org/officeDocument/2006/relationships/image" Target="../media/image264.jpeg"/></Relationships>
</file>

<file path=ppt/slides/_rels/slide122.xml.rels><?xml version="1.0" encoding="UTF-8" standalone="yes"?>
<Relationships xmlns="http://schemas.openxmlformats.org/package/2006/relationships"><Relationship Id="rId2" Type="http://schemas.openxmlformats.org/officeDocument/2006/relationships/image" Target="../media/image265.jpe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267.jpeg"/><Relationship Id="rId2" Type="http://schemas.openxmlformats.org/officeDocument/2006/relationships/image" Target="../media/image266.jpeg"/><Relationship Id="rId1" Type="http://schemas.openxmlformats.org/officeDocument/2006/relationships/slideLayout" Target="../slideLayouts/slideLayout1.xml"/><Relationship Id="rId4" Type="http://schemas.openxmlformats.org/officeDocument/2006/relationships/image" Target="../media/image268.jpeg"/></Relationships>
</file>

<file path=ppt/slides/_rels/slide124.xml.rels><?xml version="1.0" encoding="UTF-8" standalone="yes"?>
<Relationships xmlns="http://schemas.openxmlformats.org/package/2006/relationships"><Relationship Id="rId3" Type="http://schemas.openxmlformats.org/officeDocument/2006/relationships/image" Target="../media/image269.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271.jpeg"/><Relationship Id="rId4" Type="http://schemas.openxmlformats.org/officeDocument/2006/relationships/image" Target="../media/image270.jpeg"/></Relationships>
</file>

<file path=ppt/slides/_rels/slide125.xml.rels><?xml version="1.0" encoding="UTF-8" standalone="yes"?>
<Relationships xmlns="http://schemas.openxmlformats.org/package/2006/relationships"><Relationship Id="rId3" Type="http://schemas.openxmlformats.org/officeDocument/2006/relationships/image" Target="../media/image273.jpeg"/><Relationship Id="rId2" Type="http://schemas.openxmlformats.org/officeDocument/2006/relationships/image" Target="../media/image272.jpeg"/><Relationship Id="rId1" Type="http://schemas.openxmlformats.org/officeDocument/2006/relationships/slideLayout" Target="../slideLayouts/slideLayout1.xml"/><Relationship Id="rId4" Type="http://schemas.openxmlformats.org/officeDocument/2006/relationships/image" Target="../media/image274.jpeg"/></Relationships>
</file>

<file path=ppt/slides/_rels/slide126.xml.rels><?xml version="1.0" encoding="UTF-8" standalone="yes"?>
<Relationships xmlns="http://schemas.openxmlformats.org/package/2006/relationships"><Relationship Id="rId3" Type="http://schemas.openxmlformats.org/officeDocument/2006/relationships/image" Target="../media/image276.jpeg"/><Relationship Id="rId2" Type="http://schemas.openxmlformats.org/officeDocument/2006/relationships/image" Target="../media/image275.jpeg"/><Relationship Id="rId1" Type="http://schemas.openxmlformats.org/officeDocument/2006/relationships/slideLayout" Target="../slideLayouts/slideLayout1.xml"/><Relationship Id="rId6" Type="http://schemas.openxmlformats.org/officeDocument/2006/relationships/image" Target="../media/image279.jpeg"/><Relationship Id="rId5" Type="http://schemas.openxmlformats.org/officeDocument/2006/relationships/image" Target="../media/image278.jpeg"/><Relationship Id="rId4" Type="http://schemas.openxmlformats.org/officeDocument/2006/relationships/image" Target="../media/image277.jpeg"/></Relationships>
</file>

<file path=ppt/slides/_rels/slide127.xml.rels><?xml version="1.0" encoding="UTF-8" standalone="yes"?>
<Relationships xmlns="http://schemas.openxmlformats.org/package/2006/relationships"><Relationship Id="rId3" Type="http://schemas.openxmlformats.org/officeDocument/2006/relationships/image" Target="../media/image281.jpeg"/><Relationship Id="rId2" Type="http://schemas.openxmlformats.org/officeDocument/2006/relationships/image" Target="../media/image280.jpeg"/><Relationship Id="rId1" Type="http://schemas.openxmlformats.org/officeDocument/2006/relationships/slideLayout" Target="../slideLayouts/slideLayout1.xml"/><Relationship Id="rId6" Type="http://schemas.openxmlformats.org/officeDocument/2006/relationships/image" Target="../media/image283.jpeg"/><Relationship Id="rId5" Type="http://schemas.openxmlformats.org/officeDocument/2006/relationships/image" Target="../media/image3.jpeg"/><Relationship Id="rId4" Type="http://schemas.openxmlformats.org/officeDocument/2006/relationships/image" Target="../media/image282.jpeg"/></Relationships>
</file>

<file path=ppt/slides/_rels/slide128.xml.rels><?xml version="1.0" encoding="UTF-8" standalone="yes"?>
<Relationships xmlns="http://schemas.openxmlformats.org/package/2006/relationships"><Relationship Id="rId3" Type="http://schemas.openxmlformats.org/officeDocument/2006/relationships/image" Target="../media/image281.jpeg"/><Relationship Id="rId2" Type="http://schemas.openxmlformats.org/officeDocument/2006/relationships/image" Target="../media/image284.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285.jpeg"/><Relationship Id="rId4" Type="http://schemas.openxmlformats.org/officeDocument/2006/relationships/image" Target="../media/image29.jpeg"/></Relationships>
</file>

<file path=ppt/slides/_rels/slide129.xml.rels><?xml version="1.0" encoding="UTF-8" standalone="yes"?>
<Relationships xmlns="http://schemas.openxmlformats.org/package/2006/relationships"><Relationship Id="rId3" Type="http://schemas.openxmlformats.org/officeDocument/2006/relationships/image" Target="../media/image287.jpeg"/><Relationship Id="rId7" Type="http://schemas.openxmlformats.org/officeDocument/2006/relationships/image" Target="../media/image290.jpeg"/><Relationship Id="rId2" Type="http://schemas.openxmlformats.org/officeDocument/2006/relationships/image" Target="../media/image286.jpeg"/><Relationship Id="rId1" Type="http://schemas.openxmlformats.org/officeDocument/2006/relationships/slideLayout" Target="../slideLayouts/slideLayout1.xml"/><Relationship Id="rId6" Type="http://schemas.openxmlformats.org/officeDocument/2006/relationships/image" Target="../media/image289.jpeg"/><Relationship Id="rId5" Type="http://schemas.openxmlformats.org/officeDocument/2006/relationships/image" Target="../media/image3.jpeg"/><Relationship Id="rId4" Type="http://schemas.openxmlformats.org/officeDocument/2006/relationships/image" Target="../media/image288.jpeg"/></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95.jpeg"/><Relationship Id="rId2" Type="http://schemas.openxmlformats.org/officeDocument/2006/relationships/image" Target="../media/image291.jpeg"/><Relationship Id="rId1" Type="http://schemas.openxmlformats.org/officeDocument/2006/relationships/slideLayout" Target="../slideLayouts/slideLayout1.xml"/><Relationship Id="rId6" Type="http://schemas.openxmlformats.org/officeDocument/2006/relationships/image" Target="../media/image294.jpeg"/><Relationship Id="rId5" Type="http://schemas.openxmlformats.org/officeDocument/2006/relationships/image" Target="../media/image293.jpeg"/><Relationship Id="rId4" Type="http://schemas.openxmlformats.org/officeDocument/2006/relationships/image" Target="../media/image292.jpeg"/></Relationships>
</file>

<file path=ppt/slides/_rels/slide1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96.jpeg"/><Relationship Id="rId1" Type="http://schemas.openxmlformats.org/officeDocument/2006/relationships/slideLayout" Target="../slideLayouts/slideLayout1.xml"/><Relationship Id="rId6" Type="http://schemas.openxmlformats.org/officeDocument/2006/relationships/image" Target="../media/image298.jpeg"/><Relationship Id="rId5" Type="http://schemas.openxmlformats.org/officeDocument/2006/relationships/image" Target="../media/image297.jpeg"/><Relationship Id="rId4" Type="http://schemas.openxmlformats.org/officeDocument/2006/relationships/image" Target="../media/image4.jpeg"/></Relationships>
</file>

<file path=ppt/slides/_rels/slide132.xml.rels><?xml version="1.0" encoding="UTF-8" standalone="yes"?>
<Relationships xmlns="http://schemas.openxmlformats.org/package/2006/relationships"><Relationship Id="rId3" Type="http://schemas.openxmlformats.org/officeDocument/2006/relationships/image" Target="../media/image29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302.jpeg"/><Relationship Id="rId5" Type="http://schemas.openxmlformats.org/officeDocument/2006/relationships/image" Target="../media/image301.jpeg"/><Relationship Id="rId4" Type="http://schemas.openxmlformats.org/officeDocument/2006/relationships/image" Target="../media/image300.jpeg"/></Relationships>
</file>

<file path=ppt/slides/_rels/slide133.xml.rels><?xml version="1.0" encoding="UTF-8" standalone="yes"?>
<Relationships xmlns="http://schemas.openxmlformats.org/package/2006/relationships"><Relationship Id="rId3" Type="http://schemas.openxmlformats.org/officeDocument/2006/relationships/image" Target="../media/image304.jpeg"/><Relationship Id="rId2" Type="http://schemas.openxmlformats.org/officeDocument/2006/relationships/image" Target="../media/image303.jpeg"/><Relationship Id="rId1" Type="http://schemas.openxmlformats.org/officeDocument/2006/relationships/slideLayout" Target="../slideLayouts/slideLayout1.xml"/><Relationship Id="rId5" Type="http://schemas.openxmlformats.org/officeDocument/2006/relationships/image" Target="../media/image306.jpeg"/><Relationship Id="rId4" Type="http://schemas.openxmlformats.org/officeDocument/2006/relationships/image" Target="../media/image305.jpeg"/></Relationships>
</file>

<file path=ppt/slides/_rels/slide134.xml.rels><?xml version="1.0" encoding="UTF-8" standalone="yes"?>
<Relationships xmlns="http://schemas.openxmlformats.org/package/2006/relationships"><Relationship Id="rId8" Type="http://schemas.openxmlformats.org/officeDocument/2006/relationships/image" Target="../media/image312.jpeg"/><Relationship Id="rId3" Type="http://schemas.openxmlformats.org/officeDocument/2006/relationships/image" Target="../media/image307.jpeg"/><Relationship Id="rId7" Type="http://schemas.openxmlformats.org/officeDocument/2006/relationships/image" Target="../media/image311.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310.jpeg"/><Relationship Id="rId5" Type="http://schemas.openxmlformats.org/officeDocument/2006/relationships/image" Target="../media/image309.jpeg"/><Relationship Id="rId4" Type="http://schemas.openxmlformats.org/officeDocument/2006/relationships/image" Target="../media/image308.jpeg"/><Relationship Id="rId9" Type="http://schemas.openxmlformats.org/officeDocument/2006/relationships/image" Target="../media/image313.jpeg"/></Relationships>
</file>

<file path=ppt/slides/_rels/slide135.xml.rels><?xml version="1.0" encoding="UTF-8" standalone="yes"?>
<Relationships xmlns="http://schemas.openxmlformats.org/package/2006/relationships"><Relationship Id="rId3" Type="http://schemas.openxmlformats.org/officeDocument/2006/relationships/image" Target="../media/image315.jpeg"/><Relationship Id="rId2" Type="http://schemas.openxmlformats.org/officeDocument/2006/relationships/image" Target="../media/image314.jpeg"/><Relationship Id="rId1" Type="http://schemas.openxmlformats.org/officeDocument/2006/relationships/slideLayout" Target="../slideLayouts/slideLayout1.xml"/><Relationship Id="rId6" Type="http://schemas.openxmlformats.org/officeDocument/2006/relationships/image" Target="../media/image318.jpeg"/><Relationship Id="rId5" Type="http://schemas.openxmlformats.org/officeDocument/2006/relationships/image" Target="../media/image317.jpeg"/><Relationship Id="rId4" Type="http://schemas.openxmlformats.org/officeDocument/2006/relationships/image" Target="../media/image316.jpeg"/></Relationships>
</file>

<file path=ppt/slides/_rels/slide136.xml.rels><?xml version="1.0" encoding="UTF-8" standalone="yes"?>
<Relationships xmlns="http://schemas.openxmlformats.org/package/2006/relationships"><Relationship Id="rId8" Type="http://schemas.openxmlformats.org/officeDocument/2006/relationships/image" Target="../media/image324.jpeg"/><Relationship Id="rId3" Type="http://schemas.openxmlformats.org/officeDocument/2006/relationships/image" Target="../media/image4.jpeg"/><Relationship Id="rId7" Type="http://schemas.openxmlformats.org/officeDocument/2006/relationships/image" Target="../media/image323.jpeg"/><Relationship Id="rId2" Type="http://schemas.openxmlformats.org/officeDocument/2006/relationships/image" Target="../media/image319.jpeg"/><Relationship Id="rId1" Type="http://schemas.openxmlformats.org/officeDocument/2006/relationships/slideLayout" Target="../slideLayouts/slideLayout1.xml"/><Relationship Id="rId6" Type="http://schemas.openxmlformats.org/officeDocument/2006/relationships/image" Target="../media/image322.jpeg"/><Relationship Id="rId5" Type="http://schemas.openxmlformats.org/officeDocument/2006/relationships/image" Target="../media/image321.jpeg"/><Relationship Id="rId4" Type="http://schemas.openxmlformats.org/officeDocument/2006/relationships/image" Target="../media/image320.jpeg"/><Relationship Id="rId9" Type="http://schemas.openxmlformats.org/officeDocument/2006/relationships/image" Target="../media/image325.jpeg"/></Relationships>
</file>

<file path=ppt/slides/_rels/slide137.xml.rels><?xml version="1.0" encoding="UTF-8" standalone="yes"?>
<Relationships xmlns="http://schemas.openxmlformats.org/package/2006/relationships"><Relationship Id="rId3" Type="http://schemas.openxmlformats.org/officeDocument/2006/relationships/image" Target="../media/image327.jpeg"/><Relationship Id="rId2" Type="http://schemas.openxmlformats.org/officeDocument/2006/relationships/image" Target="../media/image326.jpeg"/><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328.jpeg"/><Relationship Id="rId1" Type="http://schemas.openxmlformats.org/officeDocument/2006/relationships/slideLayout" Target="../slideLayouts/slideLayout1.xml"/><Relationship Id="rId4" Type="http://schemas.openxmlformats.org/officeDocument/2006/relationships/image" Target="../media/image329.jpeg"/></Relationships>
</file>

<file path=ppt/slides/_rels/slide139.xml.rels><?xml version="1.0" encoding="UTF-8" standalone="yes"?>
<Relationships xmlns="http://schemas.openxmlformats.org/package/2006/relationships"><Relationship Id="rId3" Type="http://schemas.openxmlformats.org/officeDocument/2006/relationships/image" Target="../media/image331.jpeg"/><Relationship Id="rId2" Type="http://schemas.openxmlformats.org/officeDocument/2006/relationships/image" Target="../media/image33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3" Type="http://schemas.openxmlformats.org/officeDocument/2006/relationships/image" Target="../media/image332.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2" Type="http://schemas.openxmlformats.org/officeDocument/2006/relationships/image" Target="../media/image333.jpeg"/><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34.jpeg"/><Relationship Id="rId1" Type="http://schemas.openxmlformats.org/officeDocument/2006/relationships/slideLayout" Target="../slideLayouts/slideLayout1.xml"/><Relationship Id="rId5" Type="http://schemas.openxmlformats.org/officeDocument/2006/relationships/image" Target="../media/image336.jpeg"/><Relationship Id="rId4" Type="http://schemas.openxmlformats.org/officeDocument/2006/relationships/image" Target="../media/image335.jpeg"/></Relationships>
</file>

<file path=ppt/slides/_rels/slide143.xml.rels><?xml version="1.0" encoding="UTF-8" standalone="yes"?>
<Relationships xmlns="http://schemas.openxmlformats.org/package/2006/relationships"><Relationship Id="rId2" Type="http://schemas.openxmlformats.org/officeDocument/2006/relationships/image" Target="../media/image337.jpeg"/><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3" Type="http://schemas.openxmlformats.org/officeDocument/2006/relationships/image" Target="../media/image339.jpeg"/><Relationship Id="rId2" Type="http://schemas.openxmlformats.org/officeDocument/2006/relationships/image" Target="../media/image338.jpeg"/><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40.jpeg"/><Relationship Id="rId1" Type="http://schemas.openxmlformats.org/officeDocument/2006/relationships/slideLayout" Target="../slideLayouts/slideLayout1.xml"/><Relationship Id="rId4" Type="http://schemas.openxmlformats.org/officeDocument/2006/relationships/image" Target="../media/image341.jpeg"/></Relationships>
</file>

<file path=ppt/slides/_rels/slide146.xml.rels><?xml version="1.0" encoding="UTF-8" standalone="yes"?>
<Relationships xmlns="http://schemas.openxmlformats.org/package/2006/relationships"><Relationship Id="rId2" Type="http://schemas.openxmlformats.org/officeDocument/2006/relationships/image" Target="../media/image342.jpeg"/><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2" Type="http://schemas.openxmlformats.org/officeDocument/2006/relationships/image" Target="../media/image343.jpeg"/><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2" Type="http://schemas.openxmlformats.org/officeDocument/2006/relationships/image" Target="../media/image344.jpeg"/><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3" Type="http://schemas.openxmlformats.org/officeDocument/2006/relationships/image" Target="../media/image346.jpeg"/><Relationship Id="rId2" Type="http://schemas.openxmlformats.org/officeDocument/2006/relationships/image" Target="../media/image34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3" Type="http://schemas.openxmlformats.org/officeDocument/2006/relationships/image" Target="../media/image348.jpeg"/><Relationship Id="rId2" Type="http://schemas.openxmlformats.org/officeDocument/2006/relationships/image" Target="../media/image347.jpeg"/><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3" Type="http://schemas.openxmlformats.org/officeDocument/2006/relationships/image" Target="../media/image350.jpeg"/><Relationship Id="rId7" Type="http://schemas.openxmlformats.org/officeDocument/2006/relationships/image" Target="../media/image354.jpeg"/><Relationship Id="rId2" Type="http://schemas.openxmlformats.org/officeDocument/2006/relationships/image" Target="../media/image349.jpeg"/><Relationship Id="rId1" Type="http://schemas.openxmlformats.org/officeDocument/2006/relationships/slideLayout" Target="../slideLayouts/slideLayout1.xml"/><Relationship Id="rId6" Type="http://schemas.openxmlformats.org/officeDocument/2006/relationships/image" Target="../media/image353.jpeg"/><Relationship Id="rId5" Type="http://schemas.openxmlformats.org/officeDocument/2006/relationships/image" Target="../media/image352.jpeg"/><Relationship Id="rId4" Type="http://schemas.openxmlformats.org/officeDocument/2006/relationships/image" Target="../media/image351.jpeg"/></Relationships>
</file>

<file path=ppt/slides/_rels/slide152.xml.rels><?xml version="1.0" encoding="UTF-8" standalone="yes"?>
<Relationships xmlns="http://schemas.openxmlformats.org/package/2006/relationships"><Relationship Id="rId2" Type="http://schemas.openxmlformats.org/officeDocument/2006/relationships/image" Target="../media/image355.jpeg"/><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56.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357.jpeg"/></Relationships>
</file>

<file path=ppt/slides/_rels/slide1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58.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360.jpeg"/><Relationship Id="rId4" Type="http://schemas.openxmlformats.org/officeDocument/2006/relationships/image" Target="../media/image359.jpeg"/></Relationships>
</file>

<file path=ppt/slides/_rels/slide15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9.jpeg"/><Relationship Id="rId1" Type="http://schemas.openxmlformats.org/officeDocument/2006/relationships/slideLayout" Target="../slideLayouts/slideLayout1.xml"/><Relationship Id="rId5" Type="http://schemas.openxmlformats.org/officeDocument/2006/relationships/image" Target="../media/image361.jpeg"/><Relationship Id="rId4" Type="http://schemas.openxmlformats.org/officeDocument/2006/relationships/image" Target="../media/image51.jpeg"/></Relationships>
</file>

<file path=ppt/slides/_rels/slide156.xml.rels><?xml version="1.0" encoding="UTF-8" standalone="yes"?>
<Relationships xmlns="http://schemas.openxmlformats.org/package/2006/relationships"><Relationship Id="rId3" Type="http://schemas.openxmlformats.org/officeDocument/2006/relationships/image" Target="../media/image363.jpeg"/><Relationship Id="rId2" Type="http://schemas.openxmlformats.org/officeDocument/2006/relationships/image" Target="../media/image362.jpeg"/><Relationship Id="rId1" Type="http://schemas.openxmlformats.org/officeDocument/2006/relationships/slideLayout" Target="../slideLayouts/slideLayout1.xml"/><Relationship Id="rId4" Type="http://schemas.openxmlformats.org/officeDocument/2006/relationships/image" Target="../media/image364.jpeg"/></Relationships>
</file>

<file path=ppt/slides/_rels/slide157.xml.rels><?xml version="1.0" encoding="UTF-8" standalone="yes"?>
<Relationships xmlns="http://schemas.openxmlformats.org/package/2006/relationships"><Relationship Id="rId3" Type="http://schemas.openxmlformats.org/officeDocument/2006/relationships/image" Target="../media/image366.jpeg"/><Relationship Id="rId2" Type="http://schemas.openxmlformats.org/officeDocument/2006/relationships/image" Target="../media/image365.jpeg"/><Relationship Id="rId1" Type="http://schemas.openxmlformats.org/officeDocument/2006/relationships/slideLayout" Target="../slideLayouts/slideLayout1.xml"/><Relationship Id="rId6" Type="http://schemas.openxmlformats.org/officeDocument/2006/relationships/image" Target="../media/image368.jpeg"/><Relationship Id="rId5" Type="http://schemas.openxmlformats.org/officeDocument/2006/relationships/image" Target="../media/image4.jpeg"/><Relationship Id="rId4" Type="http://schemas.openxmlformats.org/officeDocument/2006/relationships/image" Target="../media/image367.jpeg"/></Relationships>
</file>

<file path=ppt/slides/_rels/slide158.xml.rels><?xml version="1.0" encoding="UTF-8" standalone="yes"?>
<Relationships xmlns="http://schemas.openxmlformats.org/package/2006/relationships"><Relationship Id="rId3" Type="http://schemas.openxmlformats.org/officeDocument/2006/relationships/image" Target="../media/image370.jpeg"/><Relationship Id="rId2" Type="http://schemas.openxmlformats.org/officeDocument/2006/relationships/image" Target="../media/image369.jpeg"/><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71.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2" Type="http://schemas.openxmlformats.org/officeDocument/2006/relationships/image" Target="../media/image372.jpeg"/><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73.jpeg"/><Relationship Id="rId1" Type="http://schemas.openxmlformats.org/officeDocument/2006/relationships/slideLayout" Target="../slideLayouts/slideLayout1.xml"/><Relationship Id="rId4" Type="http://schemas.openxmlformats.org/officeDocument/2006/relationships/image" Target="../media/image374.jpeg"/></Relationships>
</file>

<file path=ppt/slides/_rels/slide16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75.jpeg"/><Relationship Id="rId1" Type="http://schemas.openxmlformats.org/officeDocument/2006/relationships/slideLayout" Target="../slideLayouts/slideLayout1.xml"/><Relationship Id="rId6" Type="http://schemas.openxmlformats.org/officeDocument/2006/relationships/image" Target="../media/image378.jpeg"/><Relationship Id="rId5" Type="http://schemas.openxmlformats.org/officeDocument/2006/relationships/image" Target="../media/image377.jpeg"/><Relationship Id="rId4" Type="http://schemas.openxmlformats.org/officeDocument/2006/relationships/image" Target="../media/image376.jpeg"/></Relationships>
</file>

<file path=ppt/slides/_rels/slide163.xml.rels><?xml version="1.0" encoding="UTF-8" standalone="yes"?>
<Relationships xmlns="http://schemas.openxmlformats.org/package/2006/relationships"><Relationship Id="rId3" Type="http://schemas.openxmlformats.org/officeDocument/2006/relationships/image" Target="../media/image380.jpeg"/><Relationship Id="rId7" Type="http://schemas.openxmlformats.org/officeDocument/2006/relationships/image" Target="../media/image4.jpeg"/><Relationship Id="rId2" Type="http://schemas.openxmlformats.org/officeDocument/2006/relationships/image" Target="../media/image379.jpeg"/><Relationship Id="rId1" Type="http://schemas.openxmlformats.org/officeDocument/2006/relationships/slideLayout" Target="../slideLayouts/slideLayout1.xml"/><Relationship Id="rId6" Type="http://schemas.openxmlformats.org/officeDocument/2006/relationships/image" Target="../media/image383.jpeg"/><Relationship Id="rId5" Type="http://schemas.openxmlformats.org/officeDocument/2006/relationships/image" Target="../media/image382.jpeg"/><Relationship Id="rId4" Type="http://schemas.openxmlformats.org/officeDocument/2006/relationships/image" Target="../media/image381.jpeg"/></Relationships>
</file>

<file path=ppt/slides/_rels/slide164.xml.rels><?xml version="1.0" encoding="UTF-8" standalone="yes"?>
<Relationships xmlns="http://schemas.openxmlformats.org/package/2006/relationships"><Relationship Id="rId3" Type="http://schemas.openxmlformats.org/officeDocument/2006/relationships/image" Target="../media/image385.png"/><Relationship Id="rId2" Type="http://schemas.openxmlformats.org/officeDocument/2006/relationships/image" Target="../media/image384.png"/><Relationship Id="rId1" Type="http://schemas.openxmlformats.org/officeDocument/2006/relationships/slideLayout" Target="../slideLayouts/slideLayout1.xml"/></Relationships>
</file>

<file path=ppt/slides/_rels/slide165.xml.rels><?xml version="1.0" encoding="UTF-8" standalone="yes"?>
<Relationships xmlns="http://schemas.openxmlformats.org/package/2006/relationships"><Relationship Id="rId8" Type="http://schemas.openxmlformats.org/officeDocument/2006/relationships/image" Target="../media/image392.jpeg"/><Relationship Id="rId3" Type="http://schemas.openxmlformats.org/officeDocument/2006/relationships/image" Target="../media/image387.jpeg"/><Relationship Id="rId7" Type="http://schemas.openxmlformats.org/officeDocument/2006/relationships/image" Target="../media/image391.jpeg"/><Relationship Id="rId2" Type="http://schemas.openxmlformats.org/officeDocument/2006/relationships/image" Target="../media/image386.jpeg"/><Relationship Id="rId1" Type="http://schemas.openxmlformats.org/officeDocument/2006/relationships/slideLayout" Target="../slideLayouts/slideLayout1.xml"/><Relationship Id="rId6" Type="http://schemas.openxmlformats.org/officeDocument/2006/relationships/image" Target="../media/image390.jpeg"/><Relationship Id="rId5" Type="http://schemas.openxmlformats.org/officeDocument/2006/relationships/image" Target="../media/image389.jpeg"/><Relationship Id="rId10" Type="http://schemas.openxmlformats.org/officeDocument/2006/relationships/image" Target="../media/image394.jpeg"/><Relationship Id="rId4" Type="http://schemas.openxmlformats.org/officeDocument/2006/relationships/image" Target="../media/image388.jpeg"/><Relationship Id="rId9" Type="http://schemas.openxmlformats.org/officeDocument/2006/relationships/image" Target="../media/image393.jpeg"/></Relationships>
</file>

<file path=ppt/slides/_rels/slide166.xml.rels><?xml version="1.0" encoding="UTF-8" standalone="yes"?>
<Relationships xmlns="http://schemas.openxmlformats.org/package/2006/relationships"><Relationship Id="rId3" Type="http://schemas.openxmlformats.org/officeDocument/2006/relationships/image" Target="../media/image396.jpeg"/><Relationship Id="rId2" Type="http://schemas.openxmlformats.org/officeDocument/2006/relationships/image" Target="../media/image395.jpeg"/><Relationship Id="rId1" Type="http://schemas.openxmlformats.org/officeDocument/2006/relationships/slideLayout" Target="../slideLayouts/slideLayout1.xml"/></Relationships>
</file>

<file path=ppt/slides/_rels/slide167.xml.rels><?xml version="1.0" encoding="UTF-8" standalone="yes"?>
<Relationships xmlns="http://schemas.openxmlformats.org/package/2006/relationships"><Relationship Id="rId3" Type="http://schemas.openxmlformats.org/officeDocument/2006/relationships/image" Target="../media/image398.jpeg"/><Relationship Id="rId7" Type="http://schemas.openxmlformats.org/officeDocument/2006/relationships/image" Target="../media/image402.jpeg"/><Relationship Id="rId2" Type="http://schemas.openxmlformats.org/officeDocument/2006/relationships/image" Target="../media/image397.jpeg"/><Relationship Id="rId1" Type="http://schemas.openxmlformats.org/officeDocument/2006/relationships/slideLayout" Target="../slideLayouts/slideLayout1.xml"/><Relationship Id="rId6" Type="http://schemas.openxmlformats.org/officeDocument/2006/relationships/image" Target="../media/image401.jpeg"/><Relationship Id="rId5" Type="http://schemas.openxmlformats.org/officeDocument/2006/relationships/image" Target="../media/image400.jpeg"/><Relationship Id="rId4" Type="http://schemas.openxmlformats.org/officeDocument/2006/relationships/image" Target="../media/image399.jpeg"/></Relationships>
</file>

<file path=ppt/slides/_rels/slide168.xml.rels><?xml version="1.0" encoding="UTF-8" standalone="yes"?>
<Relationships xmlns="http://schemas.openxmlformats.org/package/2006/relationships"><Relationship Id="rId3" Type="http://schemas.openxmlformats.org/officeDocument/2006/relationships/image" Target="../media/image404.jpeg"/><Relationship Id="rId2" Type="http://schemas.openxmlformats.org/officeDocument/2006/relationships/image" Target="../media/image403.jpeg"/><Relationship Id="rId1" Type="http://schemas.openxmlformats.org/officeDocument/2006/relationships/slideLayout" Target="../slideLayouts/slideLayout1.xml"/><Relationship Id="rId4" Type="http://schemas.openxmlformats.org/officeDocument/2006/relationships/image" Target="../media/image405.jpeg"/></Relationships>
</file>

<file path=ppt/slides/_rels/slide169.xml.rels><?xml version="1.0" encoding="UTF-8" standalone="yes"?>
<Relationships xmlns="http://schemas.openxmlformats.org/package/2006/relationships"><Relationship Id="rId3" Type="http://schemas.openxmlformats.org/officeDocument/2006/relationships/image" Target="../media/image406.jpeg"/><Relationship Id="rId2" Type="http://schemas.openxmlformats.org/officeDocument/2006/relationships/image" Target="../media/image250.jpeg"/><Relationship Id="rId1" Type="http://schemas.openxmlformats.org/officeDocument/2006/relationships/slideLayout" Target="../slideLayouts/slideLayout1.xml"/><Relationship Id="rId4" Type="http://schemas.openxmlformats.org/officeDocument/2006/relationships/image" Target="../media/image407.jpeg"/></Relationships>
</file>

<file path=ppt/slides/_rels/slide17.xml.rels><?xml version="1.0" encoding="UTF-8" standalone="yes"?>
<Relationships xmlns="http://schemas.openxmlformats.org/package/2006/relationships"><Relationship Id="rId3" Type="http://schemas.openxmlformats.org/officeDocument/2006/relationships/hyperlink" Target="http://www.microsoft.com" TargetMode="External"/><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8" Type="http://schemas.openxmlformats.org/officeDocument/2006/relationships/image" Target="../media/image411.jpeg"/><Relationship Id="rId13" Type="http://schemas.openxmlformats.org/officeDocument/2006/relationships/image" Target="../media/image416.jpeg"/><Relationship Id="rId3" Type="http://schemas.openxmlformats.org/officeDocument/2006/relationships/image" Target="../media/image409.jpeg"/><Relationship Id="rId7" Type="http://schemas.openxmlformats.org/officeDocument/2006/relationships/image" Target="../media/image4.jpeg"/><Relationship Id="rId12" Type="http://schemas.openxmlformats.org/officeDocument/2006/relationships/image" Target="../media/image415.jpeg"/><Relationship Id="rId2" Type="http://schemas.openxmlformats.org/officeDocument/2006/relationships/image" Target="../media/image408.jpeg"/><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414.jpeg"/><Relationship Id="rId5" Type="http://schemas.openxmlformats.org/officeDocument/2006/relationships/image" Target="../media/image195.jpeg"/><Relationship Id="rId10" Type="http://schemas.openxmlformats.org/officeDocument/2006/relationships/image" Target="../media/image413.jpeg"/><Relationship Id="rId4" Type="http://schemas.openxmlformats.org/officeDocument/2006/relationships/image" Target="../media/image410.jpeg"/><Relationship Id="rId9" Type="http://schemas.openxmlformats.org/officeDocument/2006/relationships/image" Target="../media/image412.jpeg"/></Relationships>
</file>

<file path=ppt/slides/_rels/slide171.xml.rels><?xml version="1.0" encoding="UTF-8" standalone="yes"?>
<Relationships xmlns="http://schemas.openxmlformats.org/package/2006/relationships"><Relationship Id="rId2" Type="http://schemas.openxmlformats.org/officeDocument/2006/relationships/image" Target="../media/image417.jpeg"/><Relationship Id="rId1" Type="http://schemas.openxmlformats.org/officeDocument/2006/relationships/slideLayout" Target="../slideLayouts/slideLayout1.xml"/></Relationships>
</file>

<file path=ppt/slides/_rels/slide17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18.jpeg"/><Relationship Id="rId1" Type="http://schemas.openxmlformats.org/officeDocument/2006/relationships/slideLayout" Target="../slideLayouts/slideLayout1.xml"/><Relationship Id="rId6" Type="http://schemas.openxmlformats.org/officeDocument/2006/relationships/image" Target="../media/image419.jpeg"/><Relationship Id="rId5" Type="http://schemas.openxmlformats.org/officeDocument/2006/relationships/image" Target="../media/image15.jpeg"/><Relationship Id="rId4" Type="http://schemas.openxmlformats.org/officeDocument/2006/relationships/image" Target="../media/image3.jpeg"/></Relationships>
</file>

<file path=ppt/slides/_rels/slide173.xml.rels><?xml version="1.0" encoding="UTF-8" standalone="yes"?>
<Relationships xmlns="http://schemas.openxmlformats.org/package/2006/relationships"><Relationship Id="rId2" Type="http://schemas.openxmlformats.org/officeDocument/2006/relationships/image" Target="../media/image420.jpeg"/><Relationship Id="rId1" Type="http://schemas.openxmlformats.org/officeDocument/2006/relationships/slideLayout" Target="../slideLayouts/slideLayout1.xml"/></Relationships>
</file>

<file path=ppt/slides/_rels/slide174.xml.rels><?xml version="1.0" encoding="UTF-8" standalone="yes"?>
<Relationships xmlns="http://schemas.openxmlformats.org/package/2006/relationships"><Relationship Id="rId3" Type="http://schemas.openxmlformats.org/officeDocument/2006/relationships/image" Target="../media/image422.png"/><Relationship Id="rId2" Type="http://schemas.openxmlformats.org/officeDocument/2006/relationships/image" Target="../media/image421.png"/><Relationship Id="rId1" Type="http://schemas.openxmlformats.org/officeDocument/2006/relationships/slideLayout" Target="../slideLayouts/slideLayout1.xml"/><Relationship Id="rId5" Type="http://schemas.openxmlformats.org/officeDocument/2006/relationships/image" Target="../media/image424.png"/><Relationship Id="rId4" Type="http://schemas.openxmlformats.org/officeDocument/2006/relationships/image" Target="../media/image423.png"/></Relationships>
</file>

<file path=ppt/slides/_rels/slide17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25.jpeg"/><Relationship Id="rId1" Type="http://schemas.openxmlformats.org/officeDocument/2006/relationships/slideLayout" Target="../slideLayouts/slideLayout1.xml"/><Relationship Id="rId5" Type="http://schemas.openxmlformats.org/officeDocument/2006/relationships/image" Target="../media/image427.jpeg"/><Relationship Id="rId4" Type="http://schemas.openxmlformats.org/officeDocument/2006/relationships/image" Target="../media/image426.jpeg"/></Relationships>
</file>

<file path=ppt/slides/_rels/slide176.xml.rels><?xml version="1.0" encoding="UTF-8" standalone="yes"?>
<Relationships xmlns="http://schemas.openxmlformats.org/package/2006/relationships"><Relationship Id="rId2" Type="http://schemas.openxmlformats.org/officeDocument/2006/relationships/image" Target="../media/image428.jpeg"/><Relationship Id="rId1" Type="http://schemas.openxmlformats.org/officeDocument/2006/relationships/slideLayout" Target="../slideLayouts/slideLayout1.xml"/></Relationships>
</file>

<file path=ppt/slides/_rels/slide177.xml.rels><?xml version="1.0" encoding="UTF-8" standalone="yes"?>
<Relationships xmlns="http://schemas.openxmlformats.org/package/2006/relationships"><Relationship Id="rId2" Type="http://schemas.openxmlformats.org/officeDocument/2006/relationships/image" Target="../media/image429.jpeg"/><Relationship Id="rId1" Type="http://schemas.openxmlformats.org/officeDocument/2006/relationships/slideLayout" Target="../slideLayouts/slideLayout1.xml"/></Relationships>
</file>

<file path=ppt/slides/_rels/slide17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30.jpeg"/><Relationship Id="rId1" Type="http://schemas.openxmlformats.org/officeDocument/2006/relationships/slideLayout" Target="../slideLayouts/slideLayout1.xml"/><Relationship Id="rId4" Type="http://schemas.openxmlformats.org/officeDocument/2006/relationships/image" Target="../media/image431.jpeg"/></Relationships>
</file>

<file path=ppt/slides/_rels/slide17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32.jpeg"/><Relationship Id="rId1" Type="http://schemas.openxmlformats.org/officeDocument/2006/relationships/slideLayout" Target="../slideLayouts/slideLayout1.xml"/><Relationship Id="rId5" Type="http://schemas.openxmlformats.org/officeDocument/2006/relationships/image" Target="../media/image433.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80.xml.rels><?xml version="1.0" encoding="UTF-8" standalone="yes"?>
<Relationships xmlns="http://schemas.openxmlformats.org/package/2006/relationships"><Relationship Id="rId8" Type="http://schemas.openxmlformats.org/officeDocument/2006/relationships/image" Target="../media/image440.jpeg"/><Relationship Id="rId3" Type="http://schemas.openxmlformats.org/officeDocument/2006/relationships/image" Target="../media/image435.jpeg"/><Relationship Id="rId7" Type="http://schemas.openxmlformats.org/officeDocument/2006/relationships/image" Target="../media/image439.jpeg"/><Relationship Id="rId2" Type="http://schemas.openxmlformats.org/officeDocument/2006/relationships/image" Target="../media/image434.jpeg"/><Relationship Id="rId1" Type="http://schemas.openxmlformats.org/officeDocument/2006/relationships/slideLayout" Target="../slideLayouts/slideLayout1.xml"/><Relationship Id="rId6" Type="http://schemas.openxmlformats.org/officeDocument/2006/relationships/image" Target="../media/image438.jpeg"/><Relationship Id="rId5" Type="http://schemas.openxmlformats.org/officeDocument/2006/relationships/image" Target="../media/image437.jpeg"/><Relationship Id="rId4" Type="http://schemas.openxmlformats.org/officeDocument/2006/relationships/image" Target="../media/image436.jpeg"/><Relationship Id="rId9" Type="http://schemas.openxmlformats.org/officeDocument/2006/relationships/image" Target="../media/image52.jpeg"/></Relationships>
</file>

<file path=ppt/slides/_rels/slide181.xml.rels><?xml version="1.0" encoding="UTF-8" standalone="yes"?>
<Relationships xmlns="http://schemas.openxmlformats.org/package/2006/relationships"><Relationship Id="rId3" Type="http://schemas.openxmlformats.org/officeDocument/2006/relationships/image" Target="../media/image442.jpeg"/><Relationship Id="rId2" Type="http://schemas.openxmlformats.org/officeDocument/2006/relationships/image" Target="../media/image441.jpeg"/><Relationship Id="rId1" Type="http://schemas.openxmlformats.org/officeDocument/2006/relationships/slideLayout" Target="../slideLayouts/slideLayout1.xml"/><Relationship Id="rId5" Type="http://schemas.openxmlformats.org/officeDocument/2006/relationships/image" Target="../media/image443.jpeg"/><Relationship Id="rId4" Type="http://schemas.openxmlformats.org/officeDocument/2006/relationships/image" Target="../media/image4.jpeg"/></Relationships>
</file>

<file path=ppt/slides/_rels/slide18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44.jpeg"/><Relationship Id="rId1" Type="http://schemas.openxmlformats.org/officeDocument/2006/relationships/slideLayout" Target="../slideLayouts/slideLayout1.xml"/><Relationship Id="rId6" Type="http://schemas.openxmlformats.org/officeDocument/2006/relationships/image" Target="../media/image446.jpeg"/><Relationship Id="rId5" Type="http://schemas.openxmlformats.org/officeDocument/2006/relationships/image" Target="../media/image29.jpeg"/><Relationship Id="rId4" Type="http://schemas.openxmlformats.org/officeDocument/2006/relationships/image" Target="../media/image445.jpeg"/></Relationships>
</file>

<file path=ppt/slides/_rels/slide183.xml.rels><?xml version="1.0" encoding="UTF-8" standalone="yes"?>
<Relationships xmlns="http://schemas.openxmlformats.org/package/2006/relationships"><Relationship Id="rId8" Type="http://schemas.openxmlformats.org/officeDocument/2006/relationships/slide" Target="slide46.xml"/><Relationship Id="rId3" Type="http://schemas.openxmlformats.org/officeDocument/2006/relationships/image" Target="../media/image448.jpeg"/><Relationship Id="rId7" Type="http://schemas.openxmlformats.org/officeDocument/2006/relationships/image" Target="../media/image451.jpeg"/><Relationship Id="rId2" Type="http://schemas.openxmlformats.org/officeDocument/2006/relationships/image" Target="../media/image447.jpeg"/><Relationship Id="rId1" Type="http://schemas.openxmlformats.org/officeDocument/2006/relationships/slideLayout" Target="../slideLayouts/slideLayout1.xml"/><Relationship Id="rId6" Type="http://schemas.openxmlformats.org/officeDocument/2006/relationships/image" Target="../media/image450.jpeg"/><Relationship Id="rId5" Type="http://schemas.openxmlformats.org/officeDocument/2006/relationships/image" Target="../media/image449.jpeg"/><Relationship Id="rId4" Type="http://schemas.openxmlformats.org/officeDocument/2006/relationships/image" Target="../media/image51.jpeg"/></Relationships>
</file>

<file path=ppt/slides/_rels/slide184.xml.rels><?xml version="1.0" encoding="UTF-8" standalone="yes"?>
<Relationships xmlns="http://schemas.openxmlformats.org/package/2006/relationships"><Relationship Id="rId2" Type="http://schemas.openxmlformats.org/officeDocument/2006/relationships/image" Target="../media/image452.jpeg"/><Relationship Id="rId1" Type="http://schemas.openxmlformats.org/officeDocument/2006/relationships/slideLayout" Target="../slideLayouts/slideLayout1.xml"/></Relationships>
</file>

<file path=ppt/slides/_rels/slide185.xml.rels><?xml version="1.0" encoding="UTF-8" standalone="yes"?>
<Relationships xmlns="http://schemas.openxmlformats.org/package/2006/relationships"><Relationship Id="rId3" Type="http://schemas.openxmlformats.org/officeDocument/2006/relationships/image" Target="../media/image453.jpeg"/><Relationship Id="rId7" Type="http://schemas.openxmlformats.org/officeDocument/2006/relationships/image" Target="../media/image456.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455.jpeg"/><Relationship Id="rId5" Type="http://schemas.openxmlformats.org/officeDocument/2006/relationships/image" Target="../media/image15.jpeg"/><Relationship Id="rId4" Type="http://schemas.openxmlformats.org/officeDocument/2006/relationships/image" Target="../media/image454.jpeg"/></Relationships>
</file>

<file path=ppt/slides/_rels/slide18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57.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87.xml.rels><?xml version="1.0" encoding="UTF-8" standalone="yes"?>
<Relationships xmlns="http://schemas.openxmlformats.org/package/2006/relationships"><Relationship Id="rId3" Type="http://schemas.openxmlformats.org/officeDocument/2006/relationships/image" Target="../media/image459.jpeg"/><Relationship Id="rId2" Type="http://schemas.openxmlformats.org/officeDocument/2006/relationships/image" Target="../media/image458.jpeg"/><Relationship Id="rId1" Type="http://schemas.openxmlformats.org/officeDocument/2006/relationships/slideLayout" Target="../slideLayouts/slideLayout1.xml"/><Relationship Id="rId6" Type="http://schemas.openxmlformats.org/officeDocument/2006/relationships/image" Target="../media/image462.jpeg"/><Relationship Id="rId5" Type="http://schemas.openxmlformats.org/officeDocument/2006/relationships/image" Target="../media/image461.jpeg"/><Relationship Id="rId4" Type="http://schemas.openxmlformats.org/officeDocument/2006/relationships/image" Target="../media/image460.jpeg"/></Relationships>
</file>

<file path=ppt/slides/_rels/slide188.xml.rels><?xml version="1.0" encoding="UTF-8" standalone="yes"?>
<Relationships xmlns="http://schemas.openxmlformats.org/package/2006/relationships"><Relationship Id="rId3" Type="http://schemas.openxmlformats.org/officeDocument/2006/relationships/image" Target="../media/image463.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64.jpeg"/><Relationship Id="rId1" Type="http://schemas.openxmlformats.org/officeDocument/2006/relationships/slideLayout" Target="../slideLayouts/slideLayout1.xml"/><Relationship Id="rId6" Type="http://schemas.openxmlformats.org/officeDocument/2006/relationships/image" Target="../media/image467.jpeg"/><Relationship Id="rId5" Type="http://schemas.openxmlformats.org/officeDocument/2006/relationships/image" Target="../media/image466.jpeg"/><Relationship Id="rId4" Type="http://schemas.openxmlformats.org/officeDocument/2006/relationships/image" Target="../media/image465.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3.jpeg"/><Relationship Id="rId4" Type="http://schemas.openxmlformats.org/officeDocument/2006/relationships/image" Target="../media/image12.jpeg"/></Relationships>
</file>

<file path=ppt/slides/_rels/slide190.xml.rels><?xml version="1.0" encoding="UTF-8" standalone="yes"?>
<Relationships xmlns="http://schemas.openxmlformats.org/package/2006/relationships"><Relationship Id="rId3" Type="http://schemas.openxmlformats.org/officeDocument/2006/relationships/image" Target="../media/image469.jpeg"/><Relationship Id="rId2" Type="http://schemas.openxmlformats.org/officeDocument/2006/relationships/image" Target="../media/image468.jpeg"/><Relationship Id="rId1" Type="http://schemas.openxmlformats.org/officeDocument/2006/relationships/slideLayout" Target="../slideLayouts/slideLayout1.xml"/><Relationship Id="rId5" Type="http://schemas.openxmlformats.org/officeDocument/2006/relationships/image" Target="../media/image470.jpeg"/><Relationship Id="rId4" Type="http://schemas.openxmlformats.org/officeDocument/2006/relationships/image" Target="../media/image3.jpeg"/></Relationships>
</file>

<file path=ppt/slides/_rels/slide191.xml.rels><?xml version="1.0" encoding="UTF-8" standalone="yes"?>
<Relationships xmlns="http://schemas.openxmlformats.org/package/2006/relationships"><Relationship Id="rId3" Type="http://schemas.openxmlformats.org/officeDocument/2006/relationships/image" Target="../media/image472.jpeg"/><Relationship Id="rId2" Type="http://schemas.openxmlformats.org/officeDocument/2006/relationships/image" Target="../media/image471.jpeg"/><Relationship Id="rId1" Type="http://schemas.openxmlformats.org/officeDocument/2006/relationships/slideLayout" Target="../slideLayouts/slideLayout1.xml"/></Relationships>
</file>

<file path=ppt/slides/_rels/slide192.xml.rels><?xml version="1.0" encoding="UTF-8" standalone="yes"?>
<Relationships xmlns="http://schemas.openxmlformats.org/package/2006/relationships"><Relationship Id="rId3" Type="http://schemas.openxmlformats.org/officeDocument/2006/relationships/image" Target="../media/image474.jpeg"/><Relationship Id="rId2" Type="http://schemas.openxmlformats.org/officeDocument/2006/relationships/image" Target="../media/image473.jpeg"/><Relationship Id="rId1" Type="http://schemas.openxmlformats.org/officeDocument/2006/relationships/slideLayout" Target="../slideLayouts/slideLayout1.xml"/></Relationships>
</file>

<file path=ppt/slides/_rels/slide193.xml.rels><?xml version="1.0" encoding="UTF-8" standalone="yes"?>
<Relationships xmlns="http://schemas.openxmlformats.org/package/2006/relationships"><Relationship Id="rId2" Type="http://schemas.openxmlformats.org/officeDocument/2006/relationships/image" Target="../media/image475.jpeg"/><Relationship Id="rId1" Type="http://schemas.openxmlformats.org/officeDocument/2006/relationships/slideLayout" Target="../slideLayouts/slideLayout1.xml"/></Relationships>
</file>

<file path=ppt/slides/_rels/slide194.xml.rels><?xml version="1.0" encoding="UTF-8" standalone="yes"?>
<Relationships xmlns="http://schemas.openxmlformats.org/package/2006/relationships"><Relationship Id="rId3" Type="http://schemas.openxmlformats.org/officeDocument/2006/relationships/image" Target="../media/image477.jpeg"/><Relationship Id="rId2" Type="http://schemas.openxmlformats.org/officeDocument/2006/relationships/image" Target="../media/image476.jpeg"/><Relationship Id="rId1" Type="http://schemas.openxmlformats.org/officeDocument/2006/relationships/slideLayout" Target="../slideLayouts/slideLayout1.xml"/><Relationship Id="rId4" Type="http://schemas.openxmlformats.org/officeDocument/2006/relationships/image" Target="../media/image478.jpeg"/></Relationships>
</file>

<file path=ppt/slides/_rels/slide195.xml.rels><?xml version="1.0" encoding="UTF-8" standalone="yes"?>
<Relationships xmlns="http://schemas.openxmlformats.org/package/2006/relationships"><Relationship Id="rId3" Type="http://schemas.openxmlformats.org/officeDocument/2006/relationships/image" Target="../media/image480.jpeg"/><Relationship Id="rId2" Type="http://schemas.openxmlformats.org/officeDocument/2006/relationships/image" Target="../media/image479.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96.xml.rels><?xml version="1.0" encoding="UTF-8" standalone="yes"?>
<Relationships xmlns="http://schemas.openxmlformats.org/package/2006/relationships"><Relationship Id="rId8" Type="http://schemas.openxmlformats.org/officeDocument/2006/relationships/image" Target="../media/image485.jpeg"/><Relationship Id="rId3" Type="http://schemas.openxmlformats.org/officeDocument/2006/relationships/image" Target="../media/image195.jpeg"/><Relationship Id="rId7" Type="http://schemas.openxmlformats.org/officeDocument/2006/relationships/image" Target="../media/image484.jpeg"/><Relationship Id="rId2" Type="http://schemas.openxmlformats.org/officeDocument/2006/relationships/image" Target="../media/image481.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83.jpeg"/><Relationship Id="rId4" Type="http://schemas.openxmlformats.org/officeDocument/2006/relationships/image" Target="../media/image482.jpeg"/><Relationship Id="rId9" Type="http://schemas.openxmlformats.org/officeDocument/2006/relationships/image" Target="../media/image486.jpeg"/></Relationships>
</file>

<file path=ppt/slides/_rels/slide197.xml.rels><?xml version="1.0" encoding="UTF-8" standalone="yes"?>
<Relationships xmlns="http://schemas.openxmlformats.org/package/2006/relationships"><Relationship Id="rId8" Type="http://schemas.openxmlformats.org/officeDocument/2006/relationships/image" Target="../media/image493.jpeg"/><Relationship Id="rId3" Type="http://schemas.openxmlformats.org/officeDocument/2006/relationships/image" Target="../media/image488.jpeg"/><Relationship Id="rId7" Type="http://schemas.openxmlformats.org/officeDocument/2006/relationships/image" Target="../media/image492.jpeg"/><Relationship Id="rId2" Type="http://schemas.openxmlformats.org/officeDocument/2006/relationships/image" Target="../media/image487.jpeg"/><Relationship Id="rId1" Type="http://schemas.openxmlformats.org/officeDocument/2006/relationships/slideLayout" Target="../slideLayouts/slideLayout1.xml"/><Relationship Id="rId6" Type="http://schemas.openxmlformats.org/officeDocument/2006/relationships/image" Target="../media/image491.jpeg"/><Relationship Id="rId5" Type="http://schemas.openxmlformats.org/officeDocument/2006/relationships/image" Target="../media/image490.jpeg"/><Relationship Id="rId4" Type="http://schemas.openxmlformats.org/officeDocument/2006/relationships/image" Target="../media/image489.jpeg"/><Relationship Id="rId9" Type="http://schemas.openxmlformats.org/officeDocument/2006/relationships/image" Target="../media/image494.jpeg"/></Relationships>
</file>

<file path=ppt/slides/_rels/slide198.xml.rels><?xml version="1.0" encoding="UTF-8" standalone="yes"?>
<Relationships xmlns="http://schemas.openxmlformats.org/package/2006/relationships"><Relationship Id="rId3" Type="http://schemas.openxmlformats.org/officeDocument/2006/relationships/image" Target="../media/image496.jpeg"/><Relationship Id="rId2" Type="http://schemas.openxmlformats.org/officeDocument/2006/relationships/image" Target="../media/image495.jpeg"/><Relationship Id="rId1" Type="http://schemas.openxmlformats.org/officeDocument/2006/relationships/slideLayout" Target="../slideLayouts/slideLayout1.xml"/><Relationship Id="rId4" Type="http://schemas.openxmlformats.org/officeDocument/2006/relationships/image" Target="../media/image497.jpeg"/></Relationships>
</file>

<file path=ppt/slides/_rels/slide19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98.jpeg"/><Relationship Id="rId1" Type="http://schemas.openxmlformats.org/officeDocument/2006/relationships/slideLayout" Target="../slideLayouts/slideLayout1.xml"/><Relationship Id="rId4" Type="http://schemas.openxmlformats.org/officeDocument/2006/relationships/image" Target="../media/image49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6.jpeg"/><Relationship Id="rId4" Type="http://schemas.openxmlformats.org/officeDocument/2006/relationships/image" Target="../media/image4.jpeg"/></Relationships>
</file>

<file path=ppt/slides/_rels/slide200.xml.rels><?xml version="1.0" encoding="UTF-8" standalone="yes"?>
<Relationships xmlns="http://schemas.openxmlformats.org/package/2006/relationships"><Relationship Id="rId3" Type="http://schemas.openxmlformats.org/officeDocument/2006/relationships/image" Target="../media/image501.jpeg"/><Relationship Id="rId2" Type="http://schemas.openxmlformats.org/officeDocument/2006/relationships/image" Target="../media/image500.jpeg"/><Relationship Id="rId1" Type="http://schemas.openxmlformats.org/officeDocument/2006/relationships/slideLayout" Target="../slideLayouts/slideLayout1.xml"/></Relationships>
</file>

<file path=ppt/slides/_rels/slide201.xml.rels><?xml version="1.0" encoding="UTF-8" standalone="yes"?>
<Relationships xmlns="http://schemas.openxmlformats.org/package/2006/relationships"><Relationship Id="rId3" Type="http://schemas.openxmlformats.org/officeDocument/2006/relationships/image" Target="../media/image503.jpeg"/><Relationship Id="rId2" Type="http://schemas.openxmlformats.org/officeDocument/2006/relationships/image" Target="../media/image50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04.jpeg"/><Relationship Id="rId1" Type="http://schemas.openxmlformats.org/officeDocument/2006/relationships/slideLayout" Target="../slideLayouts/slideLayout1.xml"/></Relationships>
</file>

<file path=ppt/slides/_rels/slide203.xml.rels><?xml version="1.0" encoding="UTF-8" standalone="yes"?>
<Relationships xmlns="http://schemas.openxmlformats.org/package/2006/relationships"><Relationship Id="rId8" Type="http://schemas.openxmlformats.org/officeDocument/2006/relationships/image" Target="../media/image510.jpeg"/><Relationship Id="rId3" Type="http://schemas.openxmlformats.org/officeDocument/2006/relationships/image" Target="../media/image506.jpeg"/><Relationship Id="rId7" Type="http://schemas.openxmlformats.org/officeDocument/2006/relationships/image" Target="../media/image509.jpeg"/><Relationship Id="rId2" Type="http://schemas.openxmlformats.org/officeDocument/2006/relationships/image" Target="../media/image505.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508.jpeg"/><Relationship Id="rId10" Type="http://schemas.openxmlformats.org/officeDocument/2006/relationships/image" Target="../media/image512.jpeg"/><Relationship Id="rId4" Type="http://schemas.openxmlformats.org/officeDocument/2006/relationships/image" Target="../media/image507.jpeg"/><Relationship Id="rId9" Type="http://schemas.openxmlformats.org/officeDocument/2006/relationships/image" Target="../media/image511.jpeg"/></Relationships>
</file>

<file path=ppt/slides/_rels/slide204.xml.rels><?xml version="1.0" encoding="UTF-8" standalone="yes"?>
<Relationships xmlns="http://schemas.openxmlformats.org/package/2006/relationships"><Relationship Id="rId3" Type="http://schemas.openxmlformats.org/officeDocument/2006/relationships/image" Target="../media/image195.jpeg"/><Relationship Id="rId7" Type="http://schemas.openxmlformats.org/officeDocument/2006/relationships/image" Target="../media/image12.jpeg"/><Relationship Id="rId2" Type="http://schemas.openxmlformats.org/officeDocument/2006/relationships/image" Target="../media/image513.jpeg"/><Relationship Id="rId1" Type="http://schemas.openxmlformats.org/officeDocument/2006/relationships/slideLayout" Target="../slideLayouts/slideLayout1.xml"/><Relationship Id="rId6" Type="http://schemas.openxmlformats.org/officeDocument/2006/relationships/image" Target="../media/image515.jpeg"/><Relationship Id="rId5" Type="http://schemas.openxmlformats.org/officeDocument/2006/relationships/image" Target="../media/image4.jpeg"/><Relationship Id="rId4" Type="http://schemas.openxmlformats.org/officeDocument/2006/relationships/image" Target="../media/image514.jpeg"/></Relationships>
</file>

<file path=ppt/slides/_rels/slide205.xml.rels><?xml version="1.0" encoding="UTF-8" standalone="yes"?>
<Relationships xmlns="http://schemas.openxmlformats.org/package/2006/relationships"><Relationship Id="rId3" Type="http://schemas.openxmlformats.org/officeDocument/2006/relationships/image" Target="../media/image516.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17.jpeg"/></Relationships>
</file>

<file path=ppt/slides/_rels/slide206.xml.rels><?xml version="1.0" encoding="UTF-8" standalone="yes"?>
<Relationships xmlns="http://schemas.openxmlformats.org/package/2006/relationships"><Relationship Id="rId3" Type="http://schemas.openxmlformats.org/officeDocument/2006/relationships/image" Target="../media/image518.jpeg"/><Relationship Id="rId7" Type="http://schemas.openxmlformats.org/officeDocument/2006/relationships/image" Target="../media/image521.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20.jpeg"/><Relationship Id="rId5" Type="http://schemas.openxmlformats.org/officeDocument/2006/relationships/image" Target="../media/image29.jpeg"/><Relationship Id="rId4" Type="http://schemas.openxmlformats.org/officeDocument/2006/relationships/image" Target="../media/image519.jpeg"/></Relationships>
</file>

<file path=ppt/slides/_rels/slide207.xml.rels><?xml version="1.0" encoding="UTF-8" standalone="yes"?>
<Relationships xmlns="http://schemas.openxmlformats.org/package/2006/relationships"><Relationship Id="rId3" Type="http://schemas.openxmlformats.org/officeDocument/2006/relationships/image" Target="../media/image522.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523.jpeg"/><Relationship Id="rId4" Type="http://schemas.openxmlformats.org/officeDocument/2006/relationships/image" Target="../media/image29.jpeg"/></Relationships>
</file>

<file path=ppt/slides/_rels/slide208.xml.rels><?xml version="1.0" encoding="UTF-8" standalone="yes"?>
<Relationships xmlns="http://schemas.openxmlformats.org/package/2006/relationships"><Relationship Id="rId3" Type="http://schemas.openxmlformats.org/officeDocument/2006/relationships/image" Target="../media/image525.jpeg"/><Relationship Id="rId2" Type="http://schemas.openxmlformats.org/officeDocument/2006/relationships/image" Target="../media/image524.jpeg"/><Relationship Id="rId1" Type="http://schemas.openxmlformats.org/officeDocument/2006/relationships/slideLayout" Target="../slideLayouts/slideLayout1.xml"/></Relationships>
</file>

<file path=ppt/slides/_rels/slide209.xml.rels><?xml version="1.0" encoding="UTF-8" standalone="yes"?>
<Relationships xmlns="http://schemas.openxmlformats.org/package/2006/relationships"><Relationship Id="rId3" Type="http://schemas.openxmlformats.org/officeDocument/2006/relationships/image" Target="../media/image527.jpeg"/><Relationship Id="rId2" Type="http://schemas.openxmlformats.org/officeDocument/2006/relationships/image" Target="../media/image526.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10.xml.rels><?xml version="1.0" encoding="UTF-8" standalone="yes"?>
<Relationships xmlns="http://schemas.openxmlformats.org/package/2006/relationships"><Relationship Id="rId3" Type="http://schemas.openxmlformats.org/officeDocument/2006/relationships/image" Target="../media/image529.png"/><Relationship Id="rId2" Type="http://schemas.openxmlformats.org/officeDocument/2006/relationships/image" Target="../media/image528.png"/><Relationship Id="rId1" Type="http://schemas.openxmlformats.org/officeDocument/2006/relationships/slideLayout" Target="../slideLayouts/slideLayout1.xml"/><Relationship Id="rId6" Type="http://schemas.openxmlformats.org/officeDocument/2006/relationships/image" Target="../media/image532.png"/><Relationship Id="rId5" Type="http://schemas.openxmlformats.org/officeDocument/2006/relationships/image" Target="../media/image531.png"/><Relationship Id="rId4" Type="http://schemas.openxmlformats.org/officeDocument/2006/relationships/image" Target="../media/image530.png"/></Relationships>
</file>

<file path=ppt/slides/_rels/slide21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33.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34.jpeg"/></Relationships>
</file>

<file path=ppt/slides/_rels/slide212.xml.rels><?xml version="1.0" encoding="UTF-8" standalone="yes"?>
<Relationships xmlns="http://schemas.openxmlformats.org/package/2006/relationships"><Relationship Id="rId3" Type="http://schemas.openxmlformats.org/officeDocument/2006/relationships/image" Target="../media/image536.jpeg"/><Relationship Id="rId2" Type="http://schemas.openxmlformats.org/officeDocument/2006/relationships/image" Target="../media/image535.jpeg"/><Relationship Id="rId1" Type="http://schemas.openxmlformats.org/officeDocument/2006/relationships/slideLayout" Target="../slideLayouts/slideLayout1.xml"/><Relationship Id="rId4" Type="http://schemas.openxmlformats.org/officeDocument/2006/relationships/image" Target="../media/image537.jpeg"/></Relationships>
</file>

<file path=ppt/slides/_rels/slide213.xml.rels><?xml version="1.0" encoding="UTF-8" standalone="yes"?>
<Relationships xmlns="http://schemas.openxmlformats.org/package/2006/relationships"><Relationship Id="rId3" Type="http://schemas.openxmlformats.org/officeDocument/2006/relationships/image" Target="../media/image539.jpeg"/><Relationship Id="rId2" Type="http://schemas.openxmlformats.org/officeDocument/2006/relationships/image" Target="../media/image538.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14.xml.rels><?xml version="1.0" encoding="UTF-8" standalone="yes"?>
<Relationships xmlns="http://schemas.openxmlformats.org/package/2006/relationships"><Relationship Id="rId2" Type="http://schemas.openxmlformats.org/officeDocument/2006/relationships/image" Target="../media/image540.jpeg"/><Relationship Id="rId1" Type="http://schemas.openxmlformats.org/officeDocument/2006/relationships/slideLayout" Target="../slideLayouts/slideLayout1.xml"/></Relationships>
</file>

<file path=ppt/slides/_rels/slide215.xml.rels><?xml version="1.0" encoding="UTF-8" standalone="yes"?>
<Relationships xmlns="http://schemas.openxmlformats.org/package/2006/relationships"><Relationship Id="rId2" Type="http://schemas.openxmlformats.org/officeDocument/2006/relationships/image" Target="../media/image541.jpeg"/><Relationship Id="rId1" Type="http://schemas.openxmlformats.org/officeDocument/2006/relationships/slideLayout" Target="../slideLayouts/slideLayout1.xml"/></Relationships>
</file>

<file path=ppt/slides/_rels/slide216.xml.rels><?xml version="1.0" encoding="UTF-8" standalone="yes"?>
<Relationships xmlns="http://schemas.openxmlformats.org/package/2006/relationships"><Relationship Id="rId3" Type="http://schemas.openxmlformats.org/officeDocument/2006/relationships/image" Target="../media/image542.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543.jpeg"/></Relationships>
</file>

<file path=ppt/slides/_rels/slide2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44.jpeg"/><Relationship Id="rId1" Type="http://schemas.openxmlformats.org/officeDocument/2006/relationships/slideLayout" Target="../slideLayouts/slideLayout1.xml"/></Relationships>
</file>

<file path=ppt/slides/_rels/slide218.xml.rels><?xml version="1.0" encoding="UTF-8" standalone="yes"?>
<Relationships xmlns="http://schemas.openxmlformats.org/package/2006/relationships"><Relationship Id="rId8" Type="http://schemas.openxmlformats.org/officeDocument/2006/relationships/image" Target="../media/image549.jpeg"/><Relationship Id="rId3" Type="http://schemas.openxmlformats.org/officeDocument/2006/relationships/image" Target="../media/image546.jpeg"/><Relationship Id="rId7" Type="http://schemas.openxmlformats.org/officeDocument/2006/relationships/image" Target="../media/image3.jpeg"/><Relationship Id="rId2" Type="http://schemas.openxmlformats.org/officeDocument/2006/relationships/image" Target="../media/image545.jpeg"/><Relationship Id="rId1" Type="http://schemas.openxmlformats.org/officeDocument/2006/relationships/slideLayout" Target="../slideLayouts/slideLayout1.xml"/><Relationship Id="rId6" Type="http://schemas.openxmlformats.org/officeDocument/2006/relationships/image" Target="../media/image548.jpeg"/><Relationship Id="rId11" Type="http://schemas.openxmlformats.org/officeDocument/2006/relationships/image" Target="../media/image551.jpeg"/><Relationship Id="rId5" Type="http://schemas.openxmlformats.org/officeDocument/2006/relationships/image" Target="../media/image4.jpeg"/><Relationship Id="rId10" Type="http://schemas.openxmlformats.org/officeDocument/2006/relationships/image" Target="../media/image12.jpeg"/><Relationship Id="rId4" Type="http://schemas.openxmlformats.org/officeDocument/2006/relationships/image" Target="../media/image547.jpeg"/><Relationship Id="rId9" Type="http://schemas.openxmlformats.org/officeDocument/2006/relationships/image" Target="../media/image550.jpeg"/></Relationships>
</file>

<file path=ppt/slides/_rels/slide219.xml.rels><?xml version="1.0" encoding="UTF-8" standalone="yes"?>
<Relationships xmlns="http://schemas.openxmlformats.org/package/2006/relationships"><Relationship Id="rId8" Type="http://schemas.openxmlformats.org/officeDocument/2006/relationships/image" Target="../media/image558.jpeg"/><Relationship Id="rId3" Type="http://schemas.openxmlformats.org/officeDocument/2006/relationships/image" Target="../media/image553.jpeg"/><Relationship Id="rId7" Type="http://schemas.openxmlformats.org/officeDocument/2006/relationships/image" Target="../media/image557.jpeg"/><Relationship Id="rId12" Type="http://schemas.openxmlformats.org/officeDocument/2006/relationships/image" Target="../media/image3.jpeg"/><Relationship Id="rId2" Type="http://schemas.openxmlformats.org/officeDocument/2006/relationships/image" Target="../media/image552.jpeg"/><Relationship Id="rId1" Type="http://schemas.openxmlformats.org/officeDocument/2006/relationships/slideLayout" Target="../slideLayouts/slideLayout1.xml"/><Relationship Id="rId6" Type="http://schemas.openxmlformats.org/officeDocument/2006/relationships/image" Target="../media/image556.jpeg"/><Relationship Id="rId11" Type="http://schemas.openxmlformats.org/officeDocument/2006/relationships/image" Target="../media/image561.jpeg"/><Relationship Id="rId5" Type="http://schemas.openxmlformats.org/officeDocument/2006/relationships/image" Target="../media/image555.jpeg"/><Relationship Id="rId10" Type="http://schemas.openxmlformats.org/officeDocument/2006/relationships/image" Target="../media/image560.jpeg"/><Relationship Id="rId4" Type="http://schemas.openxmlformats.org/officeDocument/2006/relationships/image" Target="../media/image554.jpeg"/><Relationship Id="rId9" Type="http://schemas.openxmlformats.org/officeDocument/2006/relationships/image" Target="../media/image559.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0.xml.rels><?xml version="1.0" encoding="UTF-8" standalone="yes"?>
<Relationships xmlns="http://schemas.openxmlformats.org/package/2006/relationships"><Relationship Id="rId3" Type="http://schemas.openxmlformats.org/officeDocument/2006/relationships/image" Target="../media/image563.jpeg"/><Relationship Id="rId2" Type="http://schemas.openxmlformats.org/officeDocument/2006/relationships/image" Target="../media/image562.jpeg"/><Relationship Id="rId1" Type="http://schemas.openxmlformats.org/officeDocument/2006/relationships/slideLayout" Target="../slideLayouts/slideLayout1.xml"/><Relationship Id="rId4" Type="http://schemas.openxmlformats.org/officeDocument/2006/relationships/image" Target="../media/image564.jpeg"/></Relationships>
</file>

<file path=ppt/slides/_rels/slide221.xml.rels><?xml version="1.0" encoding="UTF-8" standalone="yes"?>
<Relationships xmlns="http://schemas.openxmlformats.org/package/2006/relationships"><Relationship Id="rId3" Type="http://schemas.openxmlformats.org/officeDocument/2006/relationships/image" Target="../media/image566.jpeg"/><Relationship Id="rId2" Type="http://schemas.openxmlformats.org/officeDocument/2006/relationships/image" Target="../media/image565.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22.xml.rels><?xml version="1.0" encoding="UTF-8" standalone="yes"?>
<Relationships xmlns="http://schemas.openxmlformats.org/package/2006/relationships"><Relationship Id="rId2" Type="http://schemas.openxmlformats.org/officeDocument/2006/relationships/image" Target="../media/image567.jpeg"/><Relationship Id="rId1" Type="http://schemas.openxmlformats.org/officeDocument/2006/relationships/slideLayout" Target="../slideLayouts/slideLayout1.xml"/></Relationships>
</file>

<file path=ppt/slides/_rels/slide223.xml.rels><?xml version="1.0" encoding="UTF-8" standalone="yes"?>
<Relationships xmlns="http://schemas.openxmlformats.org/package/2006/relationships"><Relationship Id="rId3" Type="http://schemas.openxmlformats.org/officeDocument/2006/relationships/image" Target="../media/image569.jpeg"/><Relationship Id="rId2" Type="http://schemas.openxmlformats.org/officeDocument/2006/relationships/image" Target="../media/image568.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24.xml.rels><?xml version="1.0" encoding="UTF-8" standalone="yes"?>
<Relationships xmlns="http://schemas.openxmlformats.org/package/2006/relationships"><Relationship Id="rId8" Type="http://schemas.openxmlformats.org/officeDocument/2006/relationships/image" Target="../media/image576.png"/><Relationship Id="rId3" Type="http://schemas.openxmlformats.org/officeDocument/2006/relationships/image" Target="../media/image571.png"/><Relationship Id="rId7" Type="http://schemas.openxmlformats.org/officeDocument/2006/relationships/image" Target="../media/image575.png"/><Relationship Id="rId2" Type="http://schemas.openxmlformats.org/officeDocument/2006/relationships/image" Target="../media/image570.png"/><Relationship Id="rId1" Type="http://schemas.openxmlformats.org/officeDocument/2006/relationships/slideLayout" Target="../slideLayouts/slideLayout1.xml"/><Relationship Id="rId6" Type="http://schemas.openxmlformats.org/officeDocument/2006/relationships/image" Target="../media/image574.png"/><Relationship Id="rId5" Type="http://schemas.openxmlformats.org/officeDocument/2006/relationships/image" Target="../media/image573.png"/><Relationship Id="rId4" Type="http://schemas.openxmlformats.org/officeDocument/2006/relationships/image" Target="../media/image572.png"/><Relationship Id="rId9" Type="http://schemas.openxmlformats.org/officeDocument/2006/relationships/image" Target="../media/image577.png"/></Relationships>
</file>

<file path=ppt/slides/_rels/slide225.xml.rels><?xml version="1.0" encoding="UTF-8" standalone="yes"?>
<Relationships xmlns="http://schemas.openxmlformats.org/package/2006/relationships"><Relationship Id="rId8" Type="http://schemas.openxmlformats.org/officeDocument/2006/relationships/image" Target="../media/image584.jpeg"/><Relationship Id="rId3" Type="http://schemas.openxmlformats.org/officeDocument/2006/relationships/image" Target="../media/image579.jpeg"/><Relationship Id="rId7" Type="http://schemas.openxmlformats.org/officeDocument/2006/relationships/image" Target="../media/image583.jpeg"/><Relationship Id="rId2" Type="http://schemas.openxmlformats.org/officeDocument/2006/relationships/image" Target="../media/image578.jpeg"/><Relationship Id="rId1" Type="http://schemas.openxmlformats.org/officeDocument/2006/relationships/slideLayout" Target="../slideLayouts/slideLayout1.xml"/><Relationship Id="rId6" Type="http://schemas.openxmlformats.org/officeDocument/2006/relationships/image" Target="../media/image582.jpeg"/><Relationship Id="rId5" Type="http://schemas.openxmlformats.org/officeDocument/2006/relationships/image" Target="../media/image581.jpeg"/><Relationship Id="rId10" Type="http://schemas.openxmlformats.org/officeDocument/2006/relationships/image" Target="../media/image586.jpeg"/><Relationship Id="rId4" Type="http://schemas.openxmlformats.org/officeDocument/2006/relationships/image" Target="../media/image580.jpeg"/><Relationship Id="rId9" Type="http://schemas.openxmlformats.org/officeDocument/2006/relationships/image" Target="../media/image585.jpeg"/></Relationships>
</file>

<file path=ppt/slides/_rels/slide226.xml.rels><?xml version="1.0" encoding="UTF-8" standalone="yes"?>
<Relationships xmlns="http://schemas.openxmlformats.org/package/2006/relationships"><Relationship Id="rId3" Type="http://schemas.openxmlformats.org/officeDocument/2006/relationships/image" Target="../media/image588.png"/><Relationship Id="rId2" Type="http://schemas.openxmlformats.org/officeDocument/2006/relationships/image" Target="../media/image587.png"/><Relationship Id="rId1" Type="http://schemas.openxmlformats.org/officeDocument/2006/relationships/slideLayout" Target="../slideLayouts/slideLayout1.xml"/></Relationships>
</file>

<file path=ppt/slides/_rels/slide227.xml.rels><?xml version="1.0" encoding="UTF-8" standalone="yes"?>
<Relationships xmlns="http://schemas.openxmlformats.org/package/2006/relationships"><Relationship Id="rId3" Type="http://schemas.openxmlformats.org/officeDocument/2006/relationships/image" Target="../media/image590.jpeg"/><Relationship Id="rId2" Type="http://schemas.openxmlformats.org/officeDocument/2006/relationships/image" Target="../media/image589.jpeg"/><Relationship Id="rId1" Type="http://schemas.openxmlformats.org/officeDocument/2006/relationships/slideLayout" Target="../slideLayouts/slideLayout1.xml"/><Relationship Id="rId4" Type="http://schemas.openxmlformats.org/officeDocument/2006/relationships/image" Target="../media/image591.jpeg"/></Relationships>
</file>

<file path=ppt/slides/_rels/slide228.xml.rels><?xml version="1.0" encoding="UTF-8" standalone="yes"?>
<Relationships xmlns="http://schemas.openxmlformats.org/package/2006/relationships"><Relationship Id="rId8" Type="http://schemas.openxmlformats.org/officeDocument/2006/relationships/image" Target="../media/image595.jpeg"/><Relationship Id="rId3" Type="http://schemas.openxmlformats.org/officeDocument/2006/relationships/image" Target="../media/image4.jpeg"/><Relationship Id="rId7" Type="http://schemas.openxmlformats.org/officeDocument/2006/relationships/image" Target="../media/image3.jpeg"/><Relationship Id="rId2" Type="http://schemas.openxmlformats.org/officeDocument/2006/relationships/image" Target="../media/image592.jpeg"/><Relationship Id="rId1" Type="http://schemas.openxmlformats.org/officeDocument/2006/relationships/slideLayout" Target="../slideLayouts/slideLayout1.xml"/><Relationship Id="rId6" Type="http://schemas.openxmlformats.org/officeDocument/2006/relationships/image" Target="../media/image594.jpeg"/><Relationship Id="rId5" Type="http://schemas.openxmlformats.org/officeDocument/2006/relationships/image" Target="../media/image593.jpeg"/><Relationship Id="rId4" Type="http://schemas.openxmlformats.org/officeDocument/2006/relationships/image" Target="../media/image51.jpeg"/><Relationship Id="rId9" Type="http://schemas.openxmlformats.org/officeDocument/2006/relationships/hyperlink" Target="http://www.youtube.com/embed/Z4AVSePCBHY?rel=0&amp;vq=hd1080" TargetMode="External"/></Relationships>
</file>

<file path=ppt/slides/_rels/slide229.xml.rels><?xml version="1.0" encoding="UTF-8" standalone="yes"?>
<Relationships xmlns="http://schemas.openxmlformats.org/package/2006/relationships"><Relationship Id="rId3" Type="http://schemas.openxmlformats.org/officeDocument/2006/relationships/image" Target="../media/image597.jpeg"/><Relationship Id="rId2" Type="http://schemas.openxmlformats.org/officeDocument/2006/relationships/image" Target="../media/image59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98.jpeg"/><Relationship Id="rId1" Type="http://schemas.openxmlformats.org/officeDocument/2006/relationships/slideLayout" Target="../slideLayouts/slideLayout1.xml"/><Relationship Id="rId4" Type="http://schemas.openxmlformats.org/officeDocument/2006/relationships/image" Target="../media/image599.jpeg"/></Relationships>
</file>

<file path=ppt/slides/_rels/slide231.xml.rels><?xml version="1.0" encoding="UTF-8" standalone="yes"?>
<Relationships xmlns="http://schemas.openxmlformats.org/package/2006/relationships"><Relationship Id="rId3" Type="http://schemas.openxmlformats.org/officeDocument/2006/relationships/image" Target="../media/image601.jpeg"/><Relationship Id="rId2" Type="http://schemas.openxmlformats.org/officeDocument/2006/relationships/image" Target="../media/image600.jpeg"/><Relationship Id="rId1" Type="http://schemas.openxmlformats.org/officeDocument/2006/relationships/slideLayout" Target="../slideLayouts/slideLayout1.xml"/></Relationships>
</file>

<file path=ppt/slides/_rels/slide232.xml.rels><?xml version="1.0" encoding="UTF-8" standalone="yes"?>
<Relationships xmlns="http://schemas.openxmlformats.org/package/2006/relationships"><Relationship Id="rId3" Type="http://schemas.openxmlformats.org/officeDocument/2006/relationships/image" Target="../media/image603.jpeg"/><Relationship Id="rId2" Type="http://schemas.openxmlformats.org/officeDocument/2006/relationships/image" Target="../media/image602.jpeg"/><Relationship Id="rId1" Type="http://schemas.openxmlformats.org/officeDocument/2006/relationships/slideLayout" Target="../slideLayouts/slideLayout1.xml"/></Relationships>
</file>

<file path=ppt/slides/_rels/slide233.xml.rels><?xml version="1.0" encoding="UTF-8" standalone="yes"?>
<Relationships xmlns="http://schemas.openxmlformats.org/package/2006/relationships"><Relationship Id="rId8" Type="http://schemas.openxmlformats.org/officeDocument/2006/relationships/image" Target="../media/image609.jpeg"/><Relationship Id="rId3" Type="http://schemas.openxmlformats.org/officeDocument/2006/relationships/image" Target="../media/image605.jpeg"/><Relationship Id="rId7" Type="http://schemas.openxmlformats.org/officeDocument/2006/relationships/image" Target="../media/image608.jpeg"/><Relationship Id="rId2" Type="http://schemas.openxmlformats.org/officeDocument/2006/relationships/image" Target="../media/image604.jpeg"/><Relationship Id="rId1" Type="http://schemas.openxmlformats.org/officeDocument/2006/relationships/slideLayout" Target="../slideLayouts/slideLayout1.xml"/><Relationship Id="rId6" Type="http://schemas.openxmlformats.org/officeDocument/2006/relationships/image" Target="../media/image607.jpeg"/><Relationship Id="rId5" Type="http://schemas.openxmlformats.org/officeDocument/2006/relationships/image" Target="../media/image606.jpeg"/><Relationship Id="rId4" Type="http://schemas.openxmlformats.org/officeDocument/2006/relationships/image" Target="../media/image3.jpeg"/></Relationships>
</file>

<file path=ppt/slides/_rels/slide23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11.jpeg"/><Relationship Id="rId7" Type="http://schemas.openxmlformats.org/officeDocument/2006/relationships/image" Target="../media/image615.jpeg"/><Relationship Id="rId2" Type="http://schemas.openxmlformats.org/officeDocument/2006/relationships/image" Target="../media/image610.jpeg"/><Relationship Id="rId1" Type="http://schemas.openxmlformats.org/officeDocument/2006/relationships/slideLayout" Target="../slideLayouts/slideLayout1.xml"/><Relationship Id="rId6" Type="http://schemas.openxmlformats.org/officeDocument/2006/relationships/image" Target="../media/image614.jpeg"/><Relationship Id="rId5" Type="http://schemas.openxmlformats.org/officeDocument/2006/relationships/image" Target="../media/image613.jpeg"/><Relationship Id="rId10" Type="http://schemas.openxmlformats.org/officeDocument/2006/relationships/image" Target="../media/image616.jpeg"/><Relationship Id="rId4" Type="http://schemas.openxmlformats.org/officeDocument/2006/relationships/image" Target="../media/image612.jpeg"/><Relationship Id="rId9" Type="http://schemas.openxmlformats.org/officeDocument/2006/relationships/image" Target="../media/image12.jpeg"/></Relationships>
</file>

<file path=ppt/slides/_rels/slide235.xml.rels><?xml version="1.0" encoding="UTF-8" standalone="yes"?>
<Relationships xmlns="http://schemas.openxmlformats.org/package/2006/relationships"><Relationship Id="rId3" Type="http://schemas.openxmlformats.org/officeDocument/2006/relationships/image" Target="../media/image618.jpeg"/><Relationship Id="rId2" Type="http://schemas.openxmlformats.org/officeDocument/2006/relationships/image" Target="../media/image617.jpeg"/><Relationship Id="rId1" Type="http://schemas.openxmlformats.org/officeDocument/2006/relationships/slideLayout" Target="../slideLayouts/slideLayout1.xml"/><Relationship Id="rId5" Type="http://schemas.openxmlformats.org/officeDocument/2006/relationships/image" Target="../media/image620.jpeg"/><Relationship Id="rId4" Type="http://schemas.openxmlformats.org/officeDocument/2006/relationships/image" Target="../media/image619.jpeg"/></Relationships>
</file>

<file path=ppt/slides/_rels/slide236.xml.rels><?xml version="1.0" encoding="UTF-8" standalone="yes"?>
<Relationships xmlns="http://schemas.openxmlformats.org/package/2006/relationships"><Relationship Id="rId3" Type="http://schemas.openxmlformats.org/officeDocument/2006/relationships/image" Target="../media/image621.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22.jpeg"/></Relationships>
</file>

<file path=ppt/slides/_rels/slide237.xml.rels><?xml version="1.0" encoding="UTF-8" standalone="yes"?>
<Relationships xmlns="http://schemas.openxmlformats.org/package/2006/relationships"><Relationship Id="rId3" Type="http://schemas.openxmlformats.org/officeDocument/2006/relationships/image" Target="../media/image624.jpeg"/><Relationship Id="rId2" Type="http://schemas.openxmlformats.org/officeDocument/2006/relationships/image" Target="../media/image623.jpeg"/><Relationship Id="rId1" Type="http://schemas.openxmlformats.org/officeDocument/2006/relationships/slideLayout" Target="../slideLayouts/slideLayout1.xml"/></Relationships>
</file>

<file path=ppt/slides/_rels/slide238.xml.rels><?xml version="1.0" encoding="UTF-8" standalone="yes"?>
<Relationships xmlns="http://schemas.openxmlformats.org/package/2006/relationships"><Relationship Id="rId3" Type="http://schemas.openxmlformats.org/officeDocument/2006/relationships/image" Target="../media/image626.jpeg"/><Relationship Id="rId2" Type="http://schemas.openxmlformats.org/officeDocument/2006/relationships/image" Target="../media/image625.jpeg"/><Relationship Id="rId1" Type="http://schemas.openxmlformats.org/officeDocument/2006/relationships/slideLayout" Target="../slideLayouts/slideLayout1.xml"/><Relationship Id="rId4" Type="http://schemas.openxmlformats.org/officeDocument/2006/relationships/image" Target="../media/image627.jpeg"/></Relationships>
</file>

<file path=ppt/slides/_rels/slide239.xml.rels><?xml version="1.0" encoding="UTF-8" standalone="yes"?>
<Relationships xmlns="http://schemas.openxmlformats.org/package/2006/relationships"><Relationship Id="rId3" Type="http://schemas.openxmlformats.org/officeDocument/2006/relationships/image" Target="../media/image629.jpeg"/><Relationship Id="rId2" Type="http://schemas.openxmlformats.org/officeDocument/2006/relationships/image" Target="../media/image62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40.xml.rels><?xml version="1.0" encoding="UTF-8" standalone="yes"?>
<Relationships xmlns="http://schemas.openxmlformats.org/package/2006/relationships"><Relationship Id="rId3" Type="http://schemas.openxmlformats.org/officeDocument/2006/relationships/image" Target="../media/image630.jpeg"/><Relationship Id="rId2" Type="http://schemas.openxmlformats.org/officeDocument/2006/relationships/image" Target="../media/image51.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632.jpeg"/><Relationship Id="rId4" Type="http://schemas.openxmlformats.org/officeDocument/2006/relationships/image" Target="../media/image631.jpeg"/></Relationships>
</file>

<file path=ppt/slides/_rels/slide241.xml.rels><?xml version="1.0" encoding="UTF-8" standalone="yes"?>
<Relationships xmlns="http://schemas.openxmlformats.org/package/2006/relationships"><Relationship Id="rId3" Type="http://schemas.openxmlformats.org/officeDocument/2006/relationships/image" Target="../media/image634.png"/><Relationship Id="rId2" Type="http://schemas.openxmlformats.org/officeDocument/2006/relationships/image" Target="../media/image633.png"/><Relationship Id="rId1" Type="http://schemas.openxmlformats.org/officeDocument/2006/relationships/slideLayout" Target="../slideLayouts/slideLayout1.xml"/><Relationship Id="rId4" Type="http://schemas.openxmlformats.org/officeDocument/2006/relationships/image" Target="../media/image635.png"/></Relationships>
</file>

<file path=ppt/slides/_rels/slide242.xml.rels><?xml version="1.0" encoding="UTF-8" standalone="yes"?>
<Relationships xmlns="http://schemas.openxmlformats.org/package/2006/relationships"><Relationship Id="rId8" Type="http://schemas.openxmlformats.org/officeDocument/2006/relationships/image" Target="../media/image640.jpeg"/><Relationship Id="rId3" Type="http://schemas.openxmlformats.org/officeDocument/2006/relationships/image" Target="../media/image4.jpeg"/><Relationship Id="rId7" Type="http://schemas.openxmlformats.org/officeDocument/2006/relationships/image" Target="../media/image639.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38.jpeg"/><Relationship Id="rId5" Type="http://schemas.openxmlformats.org/officeDocument/2006/relationships/image" Target="../media/image637.jpeg"/><Relationship Id="rId4" Type="http://schemas.openxmlformats.org/officeDocument/2006/relationships/image" Target="../media/image636.jpeg"/></Relationships>
</file>

<file path=ppt/slides/_rels/slide2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41.jpeg"/><Relationship Id="rId1" Type="http://schemas.openxmlformats.org/officeDocument/2006/relationships/slideLayout" Target="../slideLayouts/slideLayout1.xml"/><Relationship Id="rId4" Type="http://schemas.openxmlformats.org/officeDocument/2006/relationships/image" Target="../media/image642.jpeg"/></Relationships>
</file>

<file path=ppt/slides/_rels/slide244.xml.rels><?xml version="1.0" encoding="UTF-8" standalone="yes"?>
<Relationships xmlns="http://schemas.openxmlformats.org/package/2006/relationships"><Relationship Id="rId3" Type="http://schemas.openxmlformats.org/officeDocument/2006/relationships/image" Target="../media/image644.jpeg"/><Relationship Id="rId2" Type="http://schemas.openxmlformats.org/officeDocument/2006/relationships/image" Target="../media/image643.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12.jpeg"/></Relationships>
</file>

<file path=ppt/slides/_rels/slide245.xml.rels><?xml version="1.0" encoding="UTF-8" standalone="yes"?>
<Relationships xmlns="http://schemas.openxmlformats.org/package/2006/relationships"><Relationship Id="rId2" Type="http://schemas.openxmlformats.org/officeDocument/2006/relationships/image" Target="../media/image645.jpeg"/><Relationship Id="rId1" Type="http://schemas.openxmlformats.org/officeDocument/2006/relationships/slideLayout" Target="../slideLayouts/slideLayout1.xml"/></Relationships>
</file>

<file path=ppt/slides/_rels/slide246.xml.rels><?xml version="1.0" encoding="UTF-8" standalone="yes"?>
<Relationships xmlns="http://schemas.openxmlformats.org/package/2006/relationships"><Relationship Id="rId3" Type="http://schemas.openxmlformats.org/officeDocument/2006/relationships/image" Target="../media/image647.jpeg"/><Relationship Id="rId2" Type="http://schemas.openxmlformats.org/officeDocument/2006/relationships/image" Target="../media/image646.jpeg"/><Relationship Id="rId1" Type="http://schemas.openxmlformats.org/officeDocument/2006/relationships/slideLayout" Target="../slideLayouts/slideLayout1.xml"/></Relationships>
</file>

<file path=ppt/slides/_rels/slide247.xml.rels><?xml version="1.0" encoding="UTF-8" standalone="yes"?>
<Relationships xmlns="http://schemas.openxmlformats.org/package/2006/relationships"><Relationship Id="rId8" Type="http://schemas.openxmlformats.org/officeDocument/2006/relationships/image" Target="../media/image652.jpeg"/><Relationship Id="rId3" Type="http://schemas.openxmlformats.org/officeDocument/2006/relationships/image" Target="../media/image51.jpeg"/><Relationship Id="rId7" Type="http://schemas.openxmlformats.org/officeDocument/2006/relationships/image" Target="../media/image651.jpeg"/><Relationship Id="rId2" Type="http://schemas.openxmlformats.org/officeDocument/2006/relationships/image" Target="../media/image648.jpeg"/><Relationship Id="rId1" Type="http://schemas.openxmlformats.org/officeDocument/2006/relationships/slideLayout" Target="../slideLayouts/slideLayout1.xml"/><Relationship Id="rId6" Type="http://schemas.openxmlformats.org/officeDocument/2006/relationships/image" Target="../media/image650.jpeg"/><Relationship Id="rId5" Type="http://schemas.openxmlformats.org/officeDocument/2006/relationships/image" Target="../media/image649.jpeg"/><Relationship Id="rId4" Type="http://schemas.openxmlformats.org/officeDocument/2006/relationships/image" Target="../media/image4.jpeg"/></Relationships>
</file>

<file path=ppt/slides/_rels/slide248.xml.rels><?xml version="1.0" encoding="UTF-8" standalone="yes"?>
<Relationships xmlns="http://schemas.openxmlformats.org/package/2006/relationships"><Relationship Id="rId2" Type="http://schemas.openxmlformats.org/officeDocument/2006/relationships/image" Target="../media/image653.jpeg"/><Relationship Id="rId1" Type="http://schemas.openxmlformats.org/officeDocument/2006/relationships/slideLayout" Target="../slideLayouts/slideLayout1.xml"/></Relationships>
</file>

<file path=ppt/slides/_rels/slide249.xml.rels><?xml version="1.0" encoding="UTF-8" standalone="yes"?>
<Relationships xmlns="http://schemas.openxmlformats.org/package/2006/relationships"><Relationship Id="rId3" Type="http://schemas.openxmlformats.org/officeDocument/2006/relationships/image" Target="../media/image655.jpeg"/><Relationship Id="rId2" Type="http://schemas.openxmlformats.org/officeDocument/2006/relationships/image" Target="../media/image654.jpeg"/><Relationship Id="rId1" Type="http://schemas.openxmlformats.org/officeDocument/2006/relationships/slideLayout" Target="../slideLayouts/slideLayout1.xml"/><Relationship Id="rId5" Type="http://schemas.openxmlformats.org/officeDocument/2006/relationships/image" Target="../media/image657.jpeg"/><Relationship Id="rId4" Type="http://schemas.openxmlformats.org/officeDocument/2006/relationships/image" Target="../media/image656.jpe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50.xml.rels><?xml version="1.0" encoding="UTF-8" standalone="yes"?>
<Relationships xmlns="http://schemas.openxmlformats.org/package/2006/relationships"><Relationship Id="rId3" Type="http://schemas.openxmlformats.org/officeDocument/2006/relationships/image" Target="../media/image659.jpeg"/><Relationship Id="rId2" Type="http://schemas.openxmlformats.org/officeDocument/2006/relationships/image" Target="../media/image658.jpeg"/><Relationship Id="rId1" Type="http://schemas.openxmlformats.org/officeDocument/2006/relationships/slideLayout" Target="../slideLayouts/slideLayout1.xml"/></Relationships>
</file>

<file path=ppt/slides/_rels/slide25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60.jpeg"/><Relationship Id="rId1" Type="http://schemas.openxmlformats.org/officeDocument/2006/relationships/slideLayout" Target="../slideLayouts/slideLayout1.xml"/></Relationships>
</file>

<file path=ppt/slides/_rels/slide252.xml.rels><?xml version="1.0" encoding="UTF-8" standalone="yes"?>
<Relationships xmlns="http://schemas.openxmlformats.org/package/2006/relationships"><Relationship Id="rId3" Type="http://schemas.openxmlformats.org/officeDocument/2006/relationships/image" Target="../media/image662.jpeg"/><Relationship Id="rId2" Type="http://schemas.openxmlformats.org/officeDocument/2006/relationships/image" Target="../media/image661.jpeg"/><Relationship Id="rId1" Type="http://schemas.openxmlformats.org/officeDocument/2006/relationships/slideLayout" Target="../slideLayouts/slideLayout1.xml"/><Relationship Id="rId4" Type="http://schemas.openxmlformats.org/officeDocument/2006/relationships/image" Target="../media/image663.jpeg"/></Relationships>
</file>

<file path=ppt/slides/_rels/slide253.xml.rels><?xml version="1.0" encoding="UTF-8" standalone="yes"?>
<Relationships xmlns="http://schemas.openxmlformats.org/package/2006/relationships"><Relationship Id="rId3" Type="http://schemas.openxmlformats.org/officeDocument/2006/relationships/image" Target="../media/image66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65.jpeg"/><Relationship Id="rId4" Type="http://schemas.openxmlformats.org/officeDocument/2006/relationships/image" Target="../media/image12.jpeg"/></Relationships>
</file>

<file path=ppt/slides/_rels/slide2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66.jpeg"/><Relationship Id="rId1" Type="http://schemas.openxmlformats.org/officeDocument/2006/relationships/slideLayout" Target="../slideLayouts/slideLayout1.xml"/><Relationship Id="rId6" Type="http://schemas.openxmlformats.org/officeDocument/2006/relationships/image" Target="../media/image669.jpeg"/><Relationship Id="rId5" Type="http://schemas.openxmlformats.org/officeDocument/2006/relationships/image" Target="../media/image668.jpeg"/><Relationship Id="rId4" Type="http://schemas.openxmlformats.org/officeDocument/2006/relationships/image" Target="../media/image667.jpeg"/></Relationships>
</file>

<file path=ppt/slides/_rels/slide255.xml.rels><?xml version="1.0" encoding="UTF-8" standalone="yes"?>
<Relationships xmlns="http://schemas.openxmlformats.org/package/2006/relationships"><Relationship Id="rId8" Type="http://schemas.openxmlformats.org/officeDocument/2006/relationships/image" Target="../media/image674.jpeg"/><Relationship Id="rId3" Type="http://schemas.openxmlformats.org/officeDocument/2006/relationships/image" Target="../media/image3.jpeg"/><Relationship Id="rId7" Type="http://schemas.openxmlformats.org/officeDocument/2006/relationships/image" Target="../media/image12.jpeg"/><Relationship Id="rId2" Type="http://schemas.openxmlformats.org/officeDocument/2006/relationships/image" Target="../media/image670.jpeg"/><Relationship Id="rId1" Type="http://schemas.openxmlformats.org/officeDocument/2006/relationships/slideLayout" Target="../slideLayouts/slideLayout1.xml"/><Relationship Id="rId6" Type="http://schemas.openxmlformats.org/officeDocument/2006/relationships/image" Target="../media/image673.jpeg"/><Relationship Id="rId11" Type="http://schemas.openxmlformats.org/officeDocument/2006/relationships/image" Target="../media/image677.jpeg"/><Relationship Id="rId5" Type="http://schemas.openxmlformats.org/officeDocument/2006/relationships/image" Target="../media/image672.jpeg"/><Relationship Id="rId10" Type="http://schemas.openxmlformats.org/officeDocument/2006/relationships/image" Target="../media/image676.jpeg"/><Relationship Id="rId4" Type="http://schemas.openxmlformats.org/officeDocument/2006/relationships/image" Target="../media/image671.jpeg"/><Relationship Id="rId9" Type="http://schemas.openxmlformats.org/officeDocument/2006/relationships/image" Target="../media/image675.jpeg"/></Relationships>
</file>

<file path=ppt/slides/_rels/slide256.xml.rels><?xml version="1.0" encoding="UTF-8" standalone="yes"?>
<Relationships xmlns="http://schemas.openxmlformats.org/package/2006/relationships"><Relationship Id="rId3" Type="http://schemas.openxmlformats.org/officeDocument/2006/relationships/image" Target="../media/image678.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5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79.jpeg"/><Relationship Id="rId1" Type="http://schemas.openxmlformats.org/officeDocument/2006/relationships/slideLayout" Target="../slideLayouts/slideLayout1.xml"/><Relationship Id="rId5" Type="http://schemas.openxmlformats.org/officeDocument/2006/relationships/image" Target="../media/image681.jpeg"/><Relationship Id="rId4" Type="http://schemas.openxmlformats.org/officeDocument/2006/relationships/image" Target="../media/image680.jpeg"/></Relationships>
</file>

<file path=ppt/slides/_rels/slide25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82.jpeg"/><Relationship Id="rId1" Type="http://schemas.openxmlformats.org/officeDocument/2006/relationships/slideLayout" Target="../slideLayouts/slideLayout1.xml"/><Relationship Id="rId5" Type="http://schemas.openxmlformats.org/officeDocument/2006/relationships/image" Target="../media/image684.jpeg"/><Relationship Id="rId4" Type="http://schemas.openxmlformats.org/officeDocument/2006/relationships/image" Target="../media/image683.jpeg"/></Relationships>
</file>

<file path=ppt/slides/_rels/slide259.xml.rels><?xml version="1.0" encoding="UTF-8" standalone="yes"?>
<Relationships xmlns="http://schemas.openxmlformats.org/package/2006/relationships"><Relationship Id="rId3" Type="http://schemas.openxmlformats.org/officeDocument/2006/relationships/image" Target="../media/image68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60.xml.rels><?xml version="1.0" encoding="UTF-8" standalone="yes"?>
<Relationships xmlns="http://schemas.openxmlformats.org/package/2006/relationships"><Relationship Id="rId3" Type="http://schemas.openxmlformats.org/officeDocument/2006/relationships/image" Target="../media/image687.jpeg"/><Relationship Id="rId2" Type="http://schemas.openxmlformats.org/officeDocument/2006/relationships/image" Target="../media/image686.jpeg"/><Relationship Id="rId1" Type="http://schemas.openxmlformats.org/officeDocument/2006/relationships/slideLayout" Target="../slideLayouts/slideLayout1.xml"/></Relationships>
</file>

<file path=ppt/slides/_rels/slide261.xml.rels><?xml version="1.0" encoding="UTF-8" standalone="yes"?>
<Relationships xmlns="http://schemas.openxmlformats.org/package/2006/relationships"><Relationship Id="rId3" Type="http://schemas.openxmlformats.org/officeDocument/2006/relationships/image" Target="../media/image689.jpeg"/><Relationship Id="rId2" Type="http://schemas.openxmlformats.org/officeDocument/2006/relationships/image" Target="../media/image688.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4.jpeg"/></Relationships>
</file>

<file path=ppt/slides/_rels/slide262.xml.rels><?xml version="1.0" encoding="UTF-8" standalone="yes"?>
<Relationships xmlns="http://schemas.openxmlformats.org/package/2006/relationships"><Relationship Id="rId3" Type="http://schemas.openxmlformats.org/officeDocument/2006/relationships/image" Target="../media/image691.jpeg"/><Relationship Id="rId2" Type="http://schemas.openxmlformats.org/officeDocument/2006/relationships/image" Target="../media/image690.jpeg"/><Relationship Id="rId1" Type="http://schemas.openxmlformats.org/officeDocument/2006/relationships/slideLayout" Target="../slideLayouts/slideLayout1.xml"/><Relationship Id="rId5" Type="http://schemas.openxmlformats.org/officeDocument/2006/relationships/image" Target="../media/image692.jpeg"/><Relationship Id="rId4" Type="http://schemas.openxmlformats.org/officeDocument/2006/relationships/image" Target="../media/image4.jpeg"/></Relationships>
</file>

<file path=ppt/slides/_rels/slide263.xml.rels><?xml version="1.0" encoding="UTF-8" standalone="yes"?>
<Relationships xmlns="http://schemas.openxmlformats.org/package/2006/relationships"><Relationship Id="rId3" Type="http://schemas.openxmlformats.org/officeDocument/2006/relationships/image" Target="../media/image694.jpeg"/><Relationship Id="rId2" Type="http://schemas.openxmlformats.org/officeDocument/2006/relationships/image" Target="../media/image693.jpeg"/><Relationship Id="rId1" Type="http://schemas.openxmlformats.org/officeDocument/2006/relationships/slideLayout" Target="../slideLayouts/slideLayout1.xml"/></Relationships>
</file>

<file path=ppt/slides/_rels/slide264.xml.rels><?xml version="1.0" encoding="UTF-8" standalone="yes"?>
<Relationships xmlns="http://schemas.openxmlformats.org/package/2006/relationships"><Relationship Id="rId3" Type="http://schemas.openxmlformats.org/officeDocument/2006/relationships/image" Target="../media/image696.jpeg"/><Relationship Id="rId2" Type="http://schemas.openxmlformats.org/officeDocument/2006/relationships/image" Target="../media/image695.jpeg"/><Relationship Id="rId1" Type="http://schemas.openxmlformats.org/officeDocument/2006/relationships/slideLayout" Target="../slideLayouts/slideLayout1.xml"/><Relationship Id="rId4" Type="http://schemas.openxmlformats.org/officeDocument/2006/relationships/image" Target="../media/image697.jpeg"/></Relationships>
</file>

<file path=ppt/slides/_rels/slide26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98.jpeg"/><Relationship Id="rId1" Type="http://schemas.openxmlformats.org/officeDocument/2006/relationships/slideLayout" Target="../slideLayouts/slideLayout1.xml"/><Relationship Id="rId5" Type="http://schemas.openxmlformats.org/officeDocument/2006/relationships/image" Target="../media/image700.jpeg"/><Relationship Id="rId4" Type="http://schemas.openxmlformats.org/officeDocument/2006/relationships/image" Target="../media/image699.jpeg"/></Relationships>
</file>

<file path=ppt/slides/_rels/slide266.xml.rels><?xml version="1.0" encoding="UTF-8" standalone="yes"?>
<Relationships xmlns="http://schemas.openxmlformats.org/package/2006/relationships"><Relationship Id="rId2" Type="http://schemas.openxmlformats.org/officeDocument/2006/relationships/image" Target="../media/image701.jpeg"/><Relationship Id="rId1" Type="http://schemas.openxmlformats.org/officeDocument/2006/relationships/slideLayout" Target="../slideLayouts/slideLayout1.xml"/></Relationships>
</file>

<file path=ppt/slides/_rels/slide267.xml.rels><?xml version="1.0" encoding="UTF-8" standalone="yes"?>
<Relationships xmlns="http://schemas.openxmlformats.org/package/2006/relationships"><Relationship Id="rId2" Type="http://schemas.openxmlformats.org/officeDocument/2006/relationships/image" Target="../media/image702.jpeg"/><Relationship Id="rId1" Type="http://schemas.openxmlformats.org/officeDocument/2006/relationships/slideLayout" Target="../slideLayouts/slideLayout1.xml"/></Relationships>
</file>

<file path=ppt/slides/_rels/slide268.xml.rels><?xml version="1.0" encoding="UTF-8" standalone="yes"?>
<Relationships xmlns="http://schemas.openxmlformats.org/package/2006/relationships"><Relationship Id="rId3" Type="http://schemas.openxmlformats.org/officeDocument/2006/relationships/image" Target="../media/image704.jpeg"/><Relationship Id="rId2" Type="http://schemas.openxmlformats.org/officeDocument/2006/relationships/image" Target="../media/image703.jpeg"/><Relationship Id="rId1" Type="http://schemas.openxmlformats.org/officeDocument/2006/relationships/slideLayout" Target="../slideLayouts/slideLayout1.xml"/><Relationship Id="rId5" Type="http://schemas.openxmlformats.org/officeDocument/2006/relationships/image" Target="../media/image706.jpeg"/><Relationship Id="rId4" Type="http://schemas.openxmlformats.org/officeDocument/2006/relationships/image" Target="../media/image705.jpeg"/></Relationships>
</file>

<file path=ppt/slides/_rels/slide26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07.jpeg"/><Relationship Id="rId1" Type="http://schemas.openxmlformats.org/officeDocument/2006/relationships/slideLayout" Target="../slideLayouts/slideLayout1.xml"/><Relationship Id="rId5" Type="http://schemas.openxmlformats.org/officeDocument/2006/relationships/image" Target="../media/image708.jpeg"/><Relationship Id="rId4" Type="http://schemas.openxmlformats.org/officeDocument/2006/relationships/image" Target="../media/image12.jpeg"/></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7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09.jpeg"/><Relationship Id="rId1" Type="http://schemas.openxmlformats.org/officeDocument/2006/relationships/slideLayout" Target="../slideLayouts/slideLayout1.xml"/><Relationship Id="rId5" Type="http://schemas.openxmlformats.org/officeDocument/2006/relationships/image" Target="../media/image711.jpeg"/><Relationship Id="rId4" Type="http://schemas.openxmlformats.org/officeDocument/2006/relationships/image" Target="../media/image710.jpeg"/></Relationships>
</file>

<file path=ppt/slides/_rels/slide271.xml.rels><?xml version="1.0" encoding="UTF-8" standalone="yes"?>
<Relationships xmlns="http://schemas.openxmlformats.org/package/2006/relationships"><Relationship Id="rId3" Type="http://schemas.openxmlformats.org/officeDocument/2006/relationships/image" Target="../media/image713.jpeg"/><Relationship Id="rId2" Type="http://schemas.openxmlformats.org/officeDocument/2006/relationships/image" Target="../media/image712.jpeg"/><Relationship Id="rId1" Type="http://schemas.openxmlformats.org/officeDocument/2006/relationships/slideLayout" Target="../slideLayouts/slideLayout1.xml"/></Relationships>
</file>

<file path=ppt/slides/_rels/slide272.xml.rels><?xml version="1.0" encoding="UTF-8" standalone="yes"?>
<Relationships xmlns="http://schemas.openxmlformats.org/package/2006/relationships"><Relationship Id="rId3" Type="http://schemas.openxmlformats.org/officeDocument/2006/relationships/image" Target="../media/image715.jpeg"/><Relationship Id="rId2" Type="http://schemas.openxmlformats.org/officeDocument/2006/relationships/image" Target="../media/image714.jpeg"/><Relationship Id="rId1" Type="http://schemas.openxmlformats.org/officeDocument/2006/relationships/slideLayout" Target="../slideLayouts/slideLayout1.xml"/><Relationship Id="rId4" Type="http://schemas.openxmlformats.org/officeDocument/2006/relationships/image" Target="../media/image716.jpeg"/></Relationships>
</file>

<file path=ppt/slides/_rels/slide273.xml.rels><?xml version="1.0" encoding="UTF-8" standalone="yes"?>
<Relationships xmlns="http://schemas.openxmlformats.org/package/2006/relationships"><Relationship Id="rId3" Type="http://schemas.openxmlformats.org/officeDocument/2006/relationships/image" Target="../media/image718.jpeg"/><Relationship Id="rId2" Type="http://schemas.openxmlformats.org/officeDocument/2006/relationships/image" Target="../media/image717.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719.jpeg"/></Relationships>
</file>

<file path=ppt/slides/_rels/slide274.xml.rels><?xml version="1.0" encoding="UTF-8" standalone="yes"?>
<Relationships xmlns="http://schemas.openxmlformats.org/package/2006/relationships"><Relationship Id="rId3" Type="http://schemas.openxmlformats.org/officeDocument/2006/relationships/image" Target="../media/image721.jpeg"/><Relationship Id="rId2" Type="http://schemas.openxmlformats.org/officeDocument/2006/relationships/image" Target="../media/image720.jpeg"/><Relationship Id="rId1" Type="http://schemas.openxmlformats.org/officeDocument/2006/relationships/slideLayout" Target="../slideLayouts/slideLayout1.xml"/></Relationships>
</file>

<file path=ppt/slides/_rels/slide275.xml.rels><?xml version="1.0" encoding="UTF-8" standalone="yes"?>
<Relationships xmlns="http://schemas.openxmlformats.org/package/2006/relationships"><Relationship Id="rId3" Type="http://schemas.openxmlformats.org/officeDocument/2006/relationships/image" Target="../media/image723.jpeg"/><Relationship Id="rId2" Type="http://schemas.openxmlformats.org/officeDocument/2006/relationships/image" Target="../media/image722.jpeg"/><Relationship Id="rId1" Type="http://schemas.openxmlformats.org/officeDocument/2006/relationships/slideLayout" Target="../slideLayouts/slideLayout1.xml"/><Relationship Id="rId6" Type="http://schemas.openxmlformats.org/officeDocument/2006/relationships/image" Target="../media/image725.jpeg"/><Relationship Id="rId5" Type="http://schemas.openxmlformats.org/officeDocument/2006/relationships/image" Target="../media/image3.jpeg"/><Relationship Id="rId4" Type="http://schemas.openxmlformats.org/officeDocument/2006/relationships/image" Target="../media/image724.jpeg"/></Relationships>
</file>

<file path=ppt/slides/_rels/slide276.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726.jpeg"/><Relationship Id="rId1" Type="http://schemas.openxmlformats.org/officeDocument/2006/relationships/slideLayout" Target="../slideLayouts/slideLayout1.xml"/><Relationship Id="rId6" Type="http://schemas.openxmlformats.org/officeDocument/2006/relationships/image" Target="../media/image729.jpeg"/><Relationship Id="rId5" Type="http://schemas.openxmlformats.org/officeDocument/2006/relationships/image" Target="../media/image728.jpeg"/><Relationship Id="rId4" Type="http://schemas.openxmlformats.org/officeDocument/2006/relationships/image" Target="../media/image727.jpeg"/></Relationships>
</file>

<file path=ppt/slides/_rels/slide277.xml.rels><?xml version="1.0" encoding="UTF-8" standalone="yes"?>
<Relationships xmlns="http://schemas.openxmlformats.org/package/2006/relationships"><Relationship Id="rId3" Type="http://schemas.openxmlformats.org/officeDocument/2006/relationships/image" Target="../media/image731.jpeg"/><Relationship Id="rId2" Type="http://schemas.openxmlformats.org/officeDocument/2006/relationships/image" Target="../media/image730.jpeg"/><Relationship Id="rId1" Type="http://schemas.openxmlformats.org/officeDocument/2006/relationships/slideLayout" Target="../slideLayouts/slideLayout1.xml"/><Relationship Id="rId5" Type="http://schemas.openxmlformats.org/officeDocument/2006/relationships/image" Target="../media/image733.jpeg"/><Relationship Id="rId4" Type="http://schemas.openxmlformats.org/officeDocument/2006/relationships/image" Target="../media/image732.jpeg"/></Relationships>
</file>

<file path=ppt/slides/_rels/slide278.xml.rels><?xml version="1.0" encoding="UTF-8" standalone="yes"?>
<Relationships xmlns="http://schemas.openxmlformats.org/package/2006/relationships"><Relationship Id="rId2" Type="http://schemas.openxmlformats.org/officeDocument/2006/relationships/image" Target="../media/image734.jpeg"/><Relationship Id="rId1" Type="http://schemas.openxmlformats.org/officeDocument/2006/relationships/slideLayout" Target="../slideLayouts/slideLayout1.xml"/></Relationships>
</file>

<file path=ppt/slides/_rels/slide279.xml.rels><?xml version="1.0" encoding="UTF-8" standalone="yes"?>
<Relationships xmlns="http://schemas.openxmlformats.org/package/2006/relationships"><Relationship Id="rId2" Type="http://schemas.openxmlformats.org/officeDocument/2006/relationships/image" Target="../media/image73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4.jpeg"/><Relationship Id="rId7" Type="http://schemas.openxmlformats.org/officeDocument/2006/relationships/image" Target="../media/image12.jpeg"/><Relationship Id="rId2" Type="http://schemas.openxmlformats.org/officeDocument/2006/relationships/image" Target="../media/image26.jpe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80.xml.rels><?xml version="1.0" encoding="UTF-8" standalone="yes"?>
<Relationships xmlns="http://schemas.openxmlformats.org/package/2006/relationships"><Relationship Id="rId3" Type="http://schemas.openxmlformats.org/officeDocument/2006/relationships/image" Target="../media/image737.jpeg"/><Relationship Id="rId2" Type="http://schemas.openxmlformats.org/officeDocument/2006/relationships/image" Target="../media/image736.jpeg"/><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3" Type="http://schemas.openxmlformats.org/officeDocument/2006/relationships/image" Target="../media/image739.jpeg"/><Relationship Id="rId2" Type="http://schemas.openxmlformats.org/officeDocument/2006/relationships/image" Target="../media/image738.jpeg"/><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3" Type="http://schemas.openxmlformats.org/officeDocument/2006/relationships/image" Target="../media/image741.jpeg"/><Relationship Id="rId2" Type="http://schemas.openxmlformats.org/officeDocument/2006/relationships/image" Target="../media/image740.jpeg"/><Relationship Id="rId1" Type="http://schemas.openxmlformats.org/officeDocument/2006/relationships/slideLayout" Target="../slideLayouts/slideLayout1.xml"/></Relationships>
</file>

<file path=ppt/slides/_rels/slide283.xml.rels><?xml version="1.0" encoding="UTF-8" standalone="yes"?>
<Relationships xmlns="http://schemas.openxmlformats.org/package/2006/relationships"><Relationship Id="rId3" Type="http://schemas.openxmlformats.org/officeDocument/2006/relationships/image" Target="../media/image743.jpeg"/><Relationship Id="rId2" Type="http://schemas.openxmlformats.org/officeDocument/2006/relationships/image" Target="../media/image742.jpeg"/><Relationship Id="rId1" Type="http://schemas.openxmlformats.org/officeDocument/2006/relationships/slideLayout" Target="../slideLayouts/slideLayout1.xml"/><Relationship Id="rId4" Type="http://schemas.openxmlformats.org/officeDocument/2006/relationships/image" Target="../media/image744.jpeg"/></Relationships>
</file>

<file path=ppt/slides/_rels/slide284.xml.rels><?xml version="1.0" encoding="UTF-8" standalone="yes"?>
<Relationships xmlns="http://schemas.openxmlformats.org/package/2006/relationships"><Relationship Id="rId8" Type="http://schemas.openxmlformats.org/officeDocument/2006/relationships/image" Target="../media/image750.jpeg"/><Relationship Id="rId3" Type="http://schemas.openxmlformats.org/officeDocument/2006/relationships/image" Target="../media/image745.jpeg"/><Relationship Id="rId7" Type="http://schemas.openxmlformats.org/officeDocument/2006/relationships/image" Target="../media/image749.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48.jpeg"/><Relationship Id="rId5" Type="http://schemas.openxmlformats.org/officeDocument/2006/relationships/image" Target="../media/image747.jpeg"/><Relationship Id="rId10" Type="http://schemas.openxmlformats.org/officeDocument/2006/relationships/hyperlink" Target="http://www.youtube.com/embed/jelMeSUVsus?rel=0&amp;vq=hd1080" TargetMode="External"/><Relationship Id="rId4" Type="http://schemas.openxmlformats.org/officeDocument/2006/relationships/image" Target="../media/image746.jpeg"/><Relationship Id="rId9" Type="http://schemas.openxmlformats.org/officeDocument/2006/relationships/hyperlink" Target="http://www.youtube.com/embed/LaA_riQjWbg?rel=0&amp;vq=hd1080" TargetMode="External"/></Relationships>
</file>

<file path=ppt/slides/_rels/slide285.xml.rels><?xml version="1.0" encoding="UTF-8" standalone="yes"?>
<Relationships xmlns="http://schemas.openxmlformats.org/package/2006/relationships"><Relationship Id="rId8" Type="http://schemas.openxmlformats.org/officeDocument/2006/relationships/image" Target="../media/image757.jpeg"/><Relationship Id="rId13" Type="http://schemas.openxmlformats.org/officeDocument/2006/relationships/image" Target="../media/image761.jpeg"/><Relationship Id="rId18" Type="http://schemas.openxmlformats.org/officeDocument/2006/relationships/image" Target="../media/image765.jpeg"/><Relationship Id="rId3" Type="http://schemas.openxmlformats.org/officeDocument/2006/relationships/image" Target="../media/image752.jpeg"/><Relationship Id="rId7" Type="http://schemas.openxmlformats.org/officeDocument/2006/relationships/image" Target="../media/image756.jpeg"/><Relationship Id="rId12" Type="http://schemas.openxmlformats.org/officeDocument/2006/relationships/image" Target="../media/image3.jpeg"/><Relationship Id="rId17" Type="http://schemas.openxmlformats.org/officeDocument/2006/relationships/image" Target="../media/image29.jpeg"/><Relationship Id="rId2" Type="http://schemas.openxmlformats.org/officeDocument/2006/relationships/image" Target="../media/image751.jpeg"/><Relationship Id="rId16" Type="http://schemas.openxmlformats.org/officeDocument/2006/relationships/image" Target="../media/image764.jpeg"/><Relationship Id="rId1" Type="http://schemas.openxmlformats.org/officeDocument/2006/relationships/slideLayout" Target="../slideLayouts/slideLayout1.xml"/><Relationship Id="rId6" Type="http://schemas.openxmlformats.org/officeDocument/2006/relationships/image" Target="../media/image755.jpeg"/><Relationship Id="rId11" Type="http://schemas.openxmlformats.org/officeDocument/2006/relationships/image" Target="../media/image760.jpeg"/><Relationship Id="rId5" Type="http://schemas.openxmlformats.org/officeDocument/2006/relationships/image" Target="../media/image754.jpeg"/><Relationship Id="rId15" Type="http://schemas.openxmlformats.org/officeDocument/2006/relationships/image" Target="../media/image763.jpeg"/><Relationship Id="rId10" Type="http://schemas.openxmlformats.org/officeDocument/2006/relationships/image" Target="../media/image759.jpeg"/><Relationship Id="rId19" Type="http://schemas.openxmlformats.org/officeDocument/2006/relationships/hyperlink" Target="http://www.youtube.com/embed/LaA_riQjWbg?rel=0&amp;vq=hd1080" TargetMode="External"/><Relationship Id="rId4" Type="http://schemas.openxmlformats.org/officeDocument/2006/relationships/image" Target="../media/image753.jpeg"/><Relationship Id="rId9" Type="http://schemas.openxmlformats.org/officeDocument/2006/relationships/image" Target="../media/image758.jpeg"/><Relationship Id="rId14" Type="http://schemas.openxmlformats.org/officeDocument/2006/relationships/image" Target="../media/image762.jpeg"/></Relationships>
</file>

<file path=ppt/slides/_rels/slide286.xml.rels><?xml version="1.0" encoding="UTF-8" standalone="yes"?>
<Relationships xmlns="http://schemas.openxmlformats.org/package/2006/relationships"><Relationship Id="rId8" Type="http://schemas.openxmlformats.org/officeDocument/2006/relationships/hyperlink" Target="http://www.youtube.com/embed/rfrumwl3WIc?rel=0&amp;vq=hd1080" TargetMode="External"/><Relationship Id="rId3" Type="http://schemas.openxmlformats.org/officeDocument/2006/relationships/image" Target="../media/image766.jpeg"/><Relationship Id="rId7" Type="http://schemas.openxmlformats.org/officeDocument/2006/relationships/image" Target="../media/image769.jpeg"/><Relationship Id="rId2" Type="http://schemas.openxmlformats.org/officeDocument/2006/relationships/image" Target="../media/image29.jpeg"/><Relationship Id="rId1" Type="http://schemas.openxmlformats.org/officeDocument/2006/relationships/slideLayout" Target="../slideLayouts/slideLayout1.xml"/><Relationship Id="rId6" Type="http://schemas.openxmlformats.org/officeDocument/2006/relationships/image" Target="../media/image768.jpeg"/><Relationship Id="rId5" Type="http://schemas.openxmlformats.org/officeDocument/2006/relationships/image" Target="../media/image767.jpeg"/><Relationship Id="rId4" Type="http://schemas.openxmlformats.org/officeDocument/2006/relationships/image" Target="../media/image4.jpeg"/></Relationships>
</file>

<file path=ppt/slides/_rels/slide287.xml.rels><?xml version="1.0" encoding="UTF-8" standalone="yes"?>
<Relationships xmlns="http://schemas.openxmlformats.org/package/2006/relationships"><Relationship Id="rId3" Type="http://schemas.openxmlformats.org/officeDocument/2006/relationships/image" Target="../media/image770.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88.xml.rels><?xml version="1.0" encoding="UTF-8" standalone="yes"?>
<Relationships xmlns="http://schemas.openxmlformats.org/package/2006/relationships"><Relationship Id="rId3" Type="http://schemas.openxmlformats.org/officeDocument/2006/relationships/image" Target="../media/image772.jpeg"/><Relationship Id="rId2" Type="http://schemas.openxmlformats.org/officeDocument/2006/relationships/image" Target="../media/image771.jpeg"/><Relationship Id="rId1" Type="http://schemas.openxmlformats.org/officeDocument/2006/relationships/slideLayout" Target="../slideLayouts/slideLayout1.xml"/></Relationships>
</file>

<file path=ppt/slides/_rels/slide289.xml.rels><?xml version="1.0" encoding="UTF-8" standalone="yes"?>
<Relationships xmlns="http://schemas.openxmlformats.org/package/2006/relationships"><Relationship Id="rId3" Type="http://schemas.openxmlformats.org/officeDocument/2006/relationships/image" Target="../media/image774.jpeg"/><Relationship Id="rId2" Type="http://schemas.openxmlformats.org/officeDocument/2006/relationships/image" Target="../media/image773.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90.xml.rels><?xml version="1.0" encoding="UTF-8" standalone="yes"?>
<Relationships xmlns="http://schemas.openxmlformats.org/package/2006/relationships"><Relationship Id="rId3" Type="http://schemas.openxmlformats.org/officeDocument/2006/relationships/image" Target="../media/image776.jpeg"/><Relationship Id="rId2" Type="http://schemas.openxmlformats.org/officeDocument/2006/relationships/image" Target="../media/image775.jpeg"/><Relationship Id="rId1" Type="http://schemas.openxmlformats.org/officeDocument/2006/relationships/slideLayout" Target="../slideLayouts/slideLayout1.xml"/><Relationship Id="rId5" Type="http://schemas.openxmlformats.org/officeDocument/2006/relationships/image" Target="../media/image778.jpeg"/><Relationship Id="rId4" Type="http://schemas.openxmlformats.org/officeDocument/2006/relationships/image" Target="../media/image777.jpeg"/></Relationships>
</file>

<file path=ppt/slides/_rels/slide291.xml.rels><?xml version="1.0" encoding="UTF-8" standalone="yes"?>
<Relationships xmlns="http://schemas.openxmlformats.org/package/2006/relationships"><Relationship Id="rId3" Type="http://schemas.openxmlformats.org/officeDocument/2006/relationships/image" Target="../media/image779.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780.jpeg"/></Relationships>
</file>

<file path=ppt/slides/_rels/slide292.xml.rels><?xml version="1.0" encoding="UTF-8" standalone="yes"?>
<Relationships xmlns="http://schemas.openxmlformats.org/package/2006/relationships"><Relationship Id="rId3" Type="http://schemas.openxmlformats.org/officeDocument/2006/relationships/image" Target="../media/image782.jpeg"/><Relationship Id="rId2" Type="http://schemas.openxmlformats.org/officeDocument/2006/relationships/image" Target="../media/image781.jpeg"/><Relationship Id="rId1" Type="http://schemas.openxmlformats.org/officeDocument/2006/relationships/slideLayout" Target="../slideLayouts/slideLayout1.xml"/></Relationships>
</file>

<file path=ppt/slides/_rels/slide293.xml.rels><?xml version="1.0" encoding="UTF-8" standalone="yes"?>
<Relationships xmlns="http://schemas.openxmlformats.org/package/2006/relationships"><Relationship Id="rId3" Type="http://schemas.openxmlformats.org/officeDocument/2006/relationships/image" Target="../media/image783.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784.jpeg"/></Relationships>
</file>

<file path=ppt/slides/_rels/slide294.xml.rels><?xml version="1.0" encoding="UTF-8" standalone="yes"?>
<Relationships xmlns="http://schemas.openxmlformats.org/package/2006/relationships"><Relationship Id="rId2" Type="http://schemas.openxmlformats.org/officeDocument/2006/relationships/image" Target="../media/image785.jpeg"/><Relationship Id="rId1" Type="http://schemas.openxmlformats.org/officeDocument/2006/relationships/slideLayout" Target="../slideLayouts/slideLayout1.xml"/></Relationships>
</file>

<file path=ppt/slides/_rels/slide295.xml.rels><?xml version="1.0" encoding="UTF-8" standalone="yes"?>
<Relationships xmlns="http://schemas.openxmlformats.org/package/2006/relationships"><Relationship Id="rId3" Type="http://schemas.openxmlformats.org/officeDocument/2006/relationships/image" Target="../media/image786.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789.jpeg"/><Relationship Id="rId5" Type="http://schemas.openxmlformats.org/officeDocument/2006/relationships/image" Target="../media/image788.jpeg"/><Relationship Id="rId4" Type="http://schemas.openxmlformats.org/officeDocument/2006/relationships/image" Target="../media/image787.jpeg"/></Relationships>
</file>

<file path=ppt/slides/_rels/slide296.xml.rels><?xml version="1.0" encoding="UTF-8" standalone="yes"?>
<Relationships xmlns="http://schemas.openxmlformats.org/package/2006/relationships"><Relationship Id="rId3" Type="http://schemas.openxmlformats.org/officeDocument/2006/relationships/image" Target="../media/image791.jpeg"/><Relationship Id="rId2" Type="http://schemas.openxmlformats.org/officeDocument/2006/relationships/image" Target="../media/image790.jpeg"/><Relationship Id="rId1" Type="http://schemas.openxmlformats.org/officeDocument/2006/relationships/slideLayout" Target="../slideLayouts/slideLayout1.xml"/></Relationships>
</file>

<file path=ppt/slides/_rels/slide297.xml.rels><?xml version="1.0" encoding="UTF-8" standalone="yes"?>
<Relationships xmlns="http://schemas.openxmlformats.org/package/2006/relationships"><Relationship Id="rId8" Type="http://schemas.openxmlformats.org/officeDocument/2006/relationships/image" Target="../media/image798.jpeg"/><Relationship Id="rId13" Type="http://schemas.openxmlformats.org/officeDocument/2006/relationships/image" Target="../media/image803.jpeg"/><Relationship Id="rId3" Type="http://schemas.openxmlformats.org/officeDocument/2006/relationships/image" Target="../media/image793.jpeg"/><Relationship Id="rId7" Type="http://schemas.openxmlformats.org/officeDocument/2006/relationships/image" Target="../media/image797.jpeg"/><Relationship Id="rId12" Type="http://schemas.openxmlformats.org/officeDocument/2006/relationships/image" Target="../media/image802.jpeg"/><Relationship Id="rId2" Type="http://schemas.openxmlformats.org/officeDocument/2006/relationships/image" Target="../media/image792.jpeg"/><Relationship Id="rId1" Type="http://schemas.openxmlformats.org/officeDocument/2006/relationships/slideLayout" Target="../slideLayouts/slideLayout1.xml"/><Relationship Id="rId6" Type="http://schemas.openxmlformats.org/officeDocument/2006/relationships/image" Target="../media/image796.jpeg"/><Relationship Id="rId11" Type="http://schemas.openxmlformats.org/officeDocument/2006/relationships/image" Target="../media/image801.jpeg"/><Relationship Id="rId5" Type="http://schemas.openxmlformats.org/officeDocument/2006/relationships/image" Target="../media/image795.jpeg"/><Relationship Id="rId10" Type="http://schemas.openxmlformats.org/officeDocument/2006/relationships/image" Target="../media/image800.jpeg"/><Relationship Id="rId4" Type="http://schemas.openxmlformats.org/officeDocument/2006/relationships/image" Target="../media/image794.jpeg"/><Relationship Id="rId9" Type="http://schemas.openxmlformats.org/officeDocument/2006/relationships/image" Target="../media/image799.jpeg"/></Relationships>
</file>

<file path=ppt/slides/_rels/slide29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99.xml.rels><?xml version="1.0" encoding="UTF-8" standalone="yes"?>
<Relationships xmlns="http://schemas.openxmlformats.org/package/2006/relationships"><Relationship Id="rId3" Type="http://schemas.openxmlformats.org/officeDocument/2006/relationships/image" Target="../media/image805.jpeg"/><Relationship Id="rId2" Type="http://schemas.openxmlformats.org/officeDocument/2006/relationships/image" Target="../media/image804.jpeg"/><Relationship Id="rId1" Type="http://schemas.openxmlformats.org/officeDocument/2006/relationships/slideLayout" Target="../slideLayouts/slideLayout1.xml"/><Relationship Id="rId4" Type="http://schemas.openxmlformats.org/officeDocument/2006/relationships/image" Target="../media/image5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4.jpeg"/><Relationship Id="rId4" Type="http://schemas.openxmlformats.org/officeDocument/2006/relationships/image" Target="../media/image34.jpeg"/></Relationships>
</file>

<file path=ppt/slides/_rels/slide3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9.jpeg"/><Relationship Id="rId1" Type="http://schemas.openxmlformats.org/officeDocument/2006/relationships/slideLayout" Target="../slideLayouts/slideLayout1.xml"/><Relationship Id="rId6" Type="http://schemas.openxmlformats.org/officeDocument/2006/relationships/hyperlink" Target="http://www.youtube.com/embed/qIimKjM_Neg?rel=0&amp;vq=hd1080" TargetMode="External"/><Relationship Id="rId5" Type="http://schemas.openxmlformats.org/officeDocument/2006/relationships/image" Target="../media/image807.jpeg"/><Relationship Id="rId4" Type="http://schemas.openxmlformats.org/officeDocument/2006/relationships/image" Target="../media/image806.jpeg"/></Relationships>
</file>

<file path=ppt/slides/_rels/slide301.xml.rels><?xml version="1.0" encoding="UTF-8" standalone="yes"?>
<Relationships xmlns="http://schemas.openxmlformats.org/package/2006/relationships"><Relationship Id="rId3" Type="http://schemas.openxmlformats.org/officeDocument/2006/relationships/image" Target="../media/image809.jpeg"/><Relationship Id="rId2" Type="http://schemas.openxmlformats.org/officeDocument/2006/relationships/image" Target="../media/image808.jpeg"/><Relationship Id="rId1" Type="http://schemas.openxmlformats.org/officeDocument/2006/relationships/slideLayout" Target="../slideLayouts/slideLayout1.xml"/></Relationships>
</file>

<file path=ppt/slides/_rels/slide302.xml.rels><?xml version="1.0" encoding="UTF-8" standalone="yes"?>
<Relationships xmlns="http://schemas.openxmlformats.org/package/2006/relationships"><Relationship Id="rId3" Type="http://schemas.openxmlformats.org/officeDocument/2006/relationships/image" Target="../media/image811.png"/><Relationship Id="rId2" Type="http://schemas.openxmlformats.org/officeDocument/2006/relationships/image" Target="../media/image810.png"/><Relationship Id="rId1" Type="http://schemas.openxmlformats.org/officeDocument/2006/relationships/slideLayout" Target="../slideLayouts/slideLayout1.xml"/><Relationship Id="rId4" Type="http://schemas.openxmlformats.org/officeDocument/2006/relationships/image" Target="../media/image812.png"/></Relationships>
</file>

<file path=ppt/slides/_rels/slide303.xml.rels><?xml version="1.0" encoding="UTF-8" standalone="yes"?>
<Relationships xmlns="http://schemas.openxmlformats.org/package/2006/relationships"><Relationship Id="rId3" Type="http://schemas.openxmlformats.org/officeDocument/2006/relationships/image" Target="../media/image814.jpeg"/><Relationship Id="rId2" Type="http://schemas.openxmlformats.org/officeDocument/2006/relationships/image" Target="../media/image813.jpeg"/><Relationship Id="rId1" Type="http://schemas.openxmlformats.org/officeDocument/2006/relationships/slideLayout" Target="../slideLayouts/slideLayout1.xml"/><Relationship Id="rId4" Type="http://schemas.openxmlformats.org/officeDocument/2006/relationships/image" Target="../media/image815.png"/></Relationships>
</file>

<file path=ppt/slides/_rels/slide30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16.jpeg"/><Relationship Id="rId1" Type="http://schemas.openxmlformats.org/officeDocument/2006/relationships/slideLayout" Target="../slideLayouts/slideLayout1.xml"/><Relationship Id="rId4" Type="http://schemas.openxmlformats.org/officeDocument/2006/relationships/image" Target="../media/image817.jpeg"/></Relationships>
</file>

<file path=ppt/slides/_rels/slide305.xml.rels><?xml version="1.0" encoding="UTF-8" standalone="yes"?>
<Relationships xmlns="http://schemas.openxmlformats.org/package/2006/relationships"><Relationship Id="rId3" Type="http://schemas.openxmlformats.org/officeDocument/2006/relationships/image" Target="../media/image818.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hyperlink" Target="http://www.youtube.com/embed/LaA_riQjWbg?rel=0&amp;vq=hd1080" TargetMode="External"/><Relationship Id="rId5" Type="http://schemas.openxmlformats.org/officeDocument/2006/relationships/image" Target="../media/image820.jpeg"/><Relationship Id="rId4" Type="http://schemas.openxmlformats.org/officeDocument/2006/relationships/image" Target="../media/image819.jpeg"/></Relationships>
</file>

<file path=ppt/slides/_rels/slide30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21.jpeg"/><Relationship Id="rId1" Type="http://schemas.openxmlformats.org/officeDocument/2006/relationships/slideLayout" Target="../slideLayouts/slideLayout1.xml"/><Relationship Id="rId6" Type="http://schemas.openxmlformats.org/officeDocument/2006/relationships/image" Target="../media/image823.png"/><Relationship Id="rId5" Type="http://schemas.openxmlformats.org/officeDocument/2006/relationships/image" Target="../media/image822.jpeg"/><Relationship Id="rId4" Type="http://schemas.openxmlformats.org/officeDocument/2006/relationships/image" Target="../media/image3.jpeg"/></Relationships>
</file>

<file path=ppt/slides/_rels/slide307.xml.rels><?xml version="1.0" encoding="UTF-8" standalone="yes"?>
<Relationships xmlns="http://schemas.openxmlformats.org/package/2006/relationships"><Relationship Id="rId3" Type="http://schemas.openxmlformats.org/officeDocument/2006/relationships/image" Target="../media/image824.png"/><Relationship Id="rId2" Type="http://schemas.openxmlformats.org/officeDocument/2006/relationships/image" Target="../media/image823.png"/><Relationship Id="rId1" Type="http://schemas.openxmlformats.org/officeDocument/2006/relationships/slideLayout" Target="../slideLayouts/slideLayout1.xml"/></Relationships>
</file>

<file path=ppt/slides/_rels/slide308.xml.rels><?xml version="1.0" encoding="UTF-8" standalone="yes"?>
<Relationships xmlns="http://schemas.openxmlformats.org/package/2006/relationships"><Relationship Id="rId3" Type="http://schemas.openxmlformats.org/officeDocument/2006/relationships/image" Target="../media/image826.jpeg"/><Relationship Id="rId2" Type="http://schemas.openxmlformats.org/officeDocument/2006/relationships/image" Target="../media/image825.jpeg"/><Relationship Id="rId1" Type="http://schemas.openxmlformats.org/officeDocument/2006/relationships/slideLayout" Target="../slideLayouts/slideLayout1.xml"/><Relationship Id="rId6" Type="http://schemas.openxmlformats.org/officeDocument/2006/relationships/hyperlink" Target="http://www.youtube.com/embed/OtwmVcZDssI?rel=0&amp;vq=hd1080" TargetMode="External"/><Relationship Id="rId5" Type="http://schemas.openxmlformats.org/officeDocument/2006/relationships/image" Target="../media/image827.jpeg"/><Relationship Id="rId4" Type="http://schemas.openxmlformats.org/officeDocument/2006/relationships/image" Target="../media/image4.jpeg"/></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5.jpeg"/><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37.jpeg"/><Relationship Id="rId4" Type="http://schemas.openxmlformats.org/officeDocument/2006/relationships/image" Target="../media/image36.jpeg"/></Relationships>
</file>

<file path=ppt/slides/_rels/slide3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11.xml.rels><?xml version="1.0" encoding="UTF-8" standalone="yes"?>
<Relationships xmlns="http://schemas.openxmlformats.org/package/2006/relationships"><Relationship Id="rId3" Type="http://schemas.openxmlformats.org/officeDocument/2006/relationships/image" Target="../media/image828.jpeg"/><Relationship Id="rId7" Type="http://schemas.openxmlformats.org/officeDocument/2006/relationships/hyperlink" Target="https://doc.axxonsoft.com/confluence/display/next31en/Possible+Errors+During+Operation" TargetMode="Externa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 Target="slide157.xml"/><Relationship Id="rId5" Type="http://schemas.openxmlformats.org/officeDocument/2006/relationships/slide" Target="slide156.xml"/><Relationship Id="rId4" Type="http://schemas.openxmlformats.org/officeDocument/2006/relationships/image" Target="../media/image3.jpeg"/></Relationships>
</file>

<file path=ppt/slides/_rels/slide3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13.xml.rels><?xml version="1.0" encoding="UTF-8" standalone="yes"?>
<Relationships xmlns="http://schemas.openxmlformats.org/package/2006/relationships"><Relationship Id="rId3" Type="http://schemas.openxmlformats.org/officeDocument/2006/relationships/slide" Target="slide158.xm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14.xml.rels><?xml version="1.0" encoding="UTF-8" standalone="yes"?>
<Relationships xmlns="http://schemas.openxmlformats.org/package/2006/relationships"><Relationship Id="rId3" Type="http://schemas.openxmlformats.org/officeDocument/2006/relationships/image" Target="../media/image830.png"/><Relationship Id="rId2" Type="http://schemas.openxmlformats.org/officeDocument/2006/relationships/image" Target="../media/image829.png"/><Relationship Id="rId1" Type="http://schemas.openxmlformats.org/officeDocument/2006/relationships/slideLayout" Target="../slideLayouts/slideLayout1.xml"/></Relationships>
</file>

<file path=ppt/slides/_rels/slide3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9.jpeg"/><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46.jpeg"/></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49.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2.jpeg"/></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0.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xml"/><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 Id="rId5" Type="http://schemas.openxmlformats.org/officeDocument/2006/relationships/hyperlink" Target="http://www.youtube.com/embed/ASZzCiOVGoM?rel=0&amp;vq=hd1080" TargetMode="External"/><Relationship Id="rId4" Type="http://schemas.openxmlformats.org/officeDocument/2006/relationships/hyperlink" Target="http://www.youtube.com/embed/lIlvXGmhlTg?rel=0&amp;vq=hd1080"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comments" Target="../comments/comment2.xml"/><Relationship Id="rId5" Type="http://schemas.openxmlformats.org/officeDocument/2006/relationships/image" Target="../media/image56.jpeg"/><Relationship Id="rId4" Type="http://schemas.openxmlformats.org/officeDocument/2006/relationships/image" Target="../media/image12.jpeg"/></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1.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9.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4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1.xml"/><Relationship Id="rId5" Type="http://schemas.openxmlformats.org/officeDocument/2006/relationships/image" Target="../media/image80.jpeg"/><Relationship Id="rId4" Type="http://schemas.openxmlformats.org/officeDocument/2006/relationships/image" Target="../media/image7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85.jpeg"/><Relationship Id="rId13" Type="http://schemas.openxmlformats.org/officeDocument/2006/relationships/image" Target="../media/image90.jpeg"/><Relationship Id="rId3" Type="http://schemas.openxmlformats.org/officeDocument/2006/relationships/image" Target="../media/image82.jpeg"/><Relationship Id="rId7" Type="http://schemas.openxmlformats.org/officeDocument/2006/relationships/image" Target="../media/image4.jpeg"/><Relationship Id="rId12" Type="http://schemas.openxmlformats.org/officeDocument/2006/relationships/image" Target="../media/image89.jpeg"/><Relationship Id="rId2" Type="http://schemas.openxmlformats.org/officeDocument/2006/relationships/image" Target="../media/image81.jpeg"/><Relationship Id="rId1" Type="http://schemas.openxmlformats.org/officeDocument/2006/relationships/slideLayout" Target="../slideLayouts/slideLayout1.xml"/><Relationship Id="rId6" Type="http://schemas.openxmlformats.org/officeDocument/2006/relationships/image" Target="../media/image84.jpeg"/><Relationship Id="rId11" Type="http://schemas.openxmlformats.org/officeDocument/2006/relationships/image" Target="../media/image88.jpeg"/><Relationship Id="rId5" Type="http://schemas.openxmlformats.org/officeDocument/2006/relationships/image" Target="../media/image83.jpeg"/><Relationship Id="rId15" Type="http://schemas.openxmlformats.org/officeDocument/2006/relationships/image" Target="../media/image92.jpeg"/><Relationship Id="rId10" Type="http://schemas.openxmlformats.org/officeDocument/2006/relationships/image" Target="../media/image87.jpeg"/><Relationship Id="rId4" Type="http://schemas.openxmlformats.org/officeDocument/2006/relationships/image" Target="../media/image12.jpeg"/><Relationship Id="rId9" Type="http://schemas.openxmlformats.org/officeDocument/2006/relationships/image" Target="../media/image86.jpeg"/><Relationship Id="rId14" Type="http://schemas.openxmlformats.org/officeDocument/2006/relationships/image" Target="../media/image91.jpeg"/></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jpeg"/><Relationship Id="rId2" Type="http://schemas.openxmlformats.org/officeDocument/2006/relationships/hyperlink" Target="http://www.youtube.com/embed/lIlvXGmhlTg?rel=0&amp;vq=hd1080" TargetMode="External"/><Relationship Id="rId1" Type="http://schemas.openxmlformats.org/officeDocument/2006/relationships/slideLayout" Target="../slideLayouts/slideLayout1.xml"/><Relationship Id="rId6" Type="http://schemas.openxmlformats.org/officeDocument/2006/relationships/image" Target="../media/image94.jpeg"/><Relationship Id="rId5" Type="http://schemas.openxmlformats.org/officeDocument/2006/relationships/image" Target="../media/image52.jpeg"/><Relationship Id="rId4" Type="http://schemas.openxmlformats.org/officeDocument/2006/relationships/image" Target="../media/image93.jpeg"/></Relationships>
</file>

<file path=ppt/slides/_rels/slide52.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1.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12.jpeg"/></Relationships>
</file>

<file path=ppt/slides/_rels/slide53.xml.rels><?xml version="1.0" encoding="UTF-8" standalone="yes"?>
<Relationships xmlns="http://schemas.openxmlformats.org/package/2006/relationships"><Relationship Id="rId3" Type="http://schemas.openxmlformats.org/officeDocument/2006/relationships/image" Target="../media/image100.jpeg"/><Relationship Id="rId7" Type="http://schemas.openxmlformats.org/officeDocument/2006/relationships/image" Target="../media/image103.jpeg"/><Relationship Id="rId2" Type="http://schemas.openxmlformats.org/officeDocument/2006/relationships/image" Target="../media/image99.jpeg"/><Relationship Id="rId1" Type="http://schemas.openxmlformats.org/officeDocument/2006/relationships/slideLayout" Target="../slideLayouts/slideLayout1.xml"/><Relationship Id="rId6" Type="http://schemas.openxmlformats.org/officeDocument/2006/relationships/image" Target="../media/image102.jpeg"/><Relationship Id="rId5" Type="http://schemas.openxmlformats.org/officeDocument/2006/relationships/image" Target="../media/image4.jpeg"/><Relationship Id="rId4" Type="http://schemas.openxmlformats.org/officeDocument/2006/relationships/image" Target="../media/image101.jpeg"/></Relationships>
</file>

<file path=ppt/slides/_rels/slide54.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106.jpeg"/></Relationships>
</file>

<file path=ppt/slides/_rels/slide5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07.jpeg"/></Relationships>
</file>

<file path=ppt/slides/_rels/slide5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110.jpeg"/><Relationship Id="rId4" Type="http://schemas.openxmlformats.org/officeDocument/2006/relationships/image" Target="../media/image109.jpeg"/></Relationships>
</file>

<file path=ppt/slides/_rels/slide5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3.jpeg"/><Relationship Id="rId2" Type="http://schemas.openxmlformats.org/officeDocument/2006/relationships/image" Target="../media/image111.jpeg"/><Relationship Id="rId1" Type="http://schemas.openxmlformats.org/officeDocument/2006/relationships/slideLayout" Target="../slideLayouts/slideLayout1.xml"/><Relationship Id="rId6" Type="http://schemas.openxmlformats.org/officeDocument/2006/relationships/image" Target="../media/image112.jpeg"/><Relationship Id="rId5" Type="http://schemas.openxmlformats.org/officeDocument/2006/relationships/image" Target="../media/image3.jpeg"/><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embed/XGxeTSObfD0?rel=0&amp;vq=hd1080" TargetMode="External"/><Relationship Id="rId1" Type="http://schemas.openxmlformats.org/officeDocument/2006/relationships/slideLayout" Target="../slideLayouts/slideLayout1.xml"/><Relationship Id="rId5" Type="http://schemas.openxmlformats.org/officeDocument/2006/relationships/image" Target="../media/image114.jpeg"/><Relationship Id="rId4" Type="http://schemas.openxmlformats.org/officeDocument/2006/relationships/image" Target="../media/image29.jpeg"/></Relationships>
</file>

<file path=ppt/slides/_rels/slide59.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1.xml"/><Relationship Id="rId4" Type="http://schemas.openxmlformats.org/officeDocument/2006/relationships/image" Target="../media/image11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3.jpeg"/><Relationship Id="rId7" Type="http://schemas.openxmlformats.org/officeDocument/2006/relationships/image" Target="../media/image121.jpeg"/><Relationship Id="rId2" Type="http://schemas.openxmlformats.org/officeDocument/2006/relationships/image" Target="../media/image118.jpeg"/><Relationship Id="rId1" Type="http://schemas.openxmlformats.org/officeDocument/2006/relationships/slideLayout" Target="../slideLayouts/slideLayout1.xml"/><Relationship Id="rId6" Type="http://schemas.openxmlformats.org/officeDocument/2006/relationships/image" Target="../media/image120.jpeg"/><Relationship Id="rId5" Type="http://schemas.openxmlformats.org/officeDocument/2006/relationships/image" Target="../media/image4.jpeg"/><Relationship Id="rId4" Type="http://schemas.openxmlformats.org/officeDocument/2006/relationships/image" Target="../media/image119.jpeg"/></Relationships>
</file>

<file path=ppt/slides/_rels/slide6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26.jpeg"/><Relationship Id="rId2" Type="http://schemas.openxmlformats.org/officeDocument/2006/relationships/image" Target="../media/image122.jpeg"/><Relationship Id="rId1" Type="http://schemas.openxmlformats.org/officeDocument/2006/relationships/slideLayout" Target="../slideLayouts/slideLayout1.xml"/><Relationship Id="rId6" Type="http://schemas.openxmlformats.org/officeDocument/2006/relationships/image" Target="../media/image125.jpeg"/><Relationship Id="rId5" Type="http://schemas.openxmlformats.org/officeDocument/2006/relationships/image" Target="../media/image124.jpeg"/><Relationship Id="rId4" Type="http://schemas.openxmlformats.org/officeDocument/2006/relationships/image" Target="../media/image123.jpeg"/></Relationships>
</file>

<file path=ppt/slides/_rels/slide62.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29.jpeg"/></Relationships>
</file>

<file path=ppt/slides/_rels/slide63.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image" Target="../media/image130.jpeg"/><Relationship Id="rId1" Type="http://schemas.openxmlformats.org/officeDocument/2006/relationships/slideLayout" Target="../slideLayouts/slideLayout1.xml"/><Relationship Id="rId5" Type="http://schemas.openxmlformats.org/officeDocument/2006/relationships/image" Target="../media/image132.jpeg"/><Relationship Id="rId4" Type="http://schemas.openxmlformats.org/officeDocument/2006/relationships/image" Target="../media/image4.jpeg"/></Relationships>
</file>

<file path=ppt/slides/_rels/slide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3.jpeg"/><Relationship Id="rId1" Type="http://schemas.openxmlformats.org/officeDocument/2006/relationships/slideLayout" Target="../slideLayouts/slideLayout1.xml"/><Relationship Id="rId5" Type="http://schemas.openxmlformats.org/officeDocument/2006/relationships/image" Target="../media/image135.jpeg"/><Relationship Id="rId4" Type="http://schemas.openxmlformats.org/officeDocument/2006/relationships/image" Target="../media/image134.jpeg"/></Relationships>
</file>

<file path=ppt/slides/_rels/slide65.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36.jpeg"/><Relationship Id="rId1" Type="http://schemas.openxmlformats.org/officeDocument/2006/relationships/slideLayout" Target="../slideLayouts/slideLayout1.xml"/><Relationship Id="rId6" Type="http://schemas.openxmlformats.org/officeDocument/2006/relationships/image" Target="../media/image137.jpeg"/><Relationship Id="rId5" Type="http://schemas.openxmlformats.org/officeDocument/2006/relationships/image" Target="../media/image4.jpeg"/><Relationship Id="rId4" Type="http://schemas.openxmlformats.org/officeDocument/2006/relationships/image" Target="../media/image12.jpeg"/></Relationships>
</file>

<file path=ppt/slides/_rels/slide6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8.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15.jpeg"/><Relationship Id="rId4" Type="http://schemas.openxmlformats.org/officeDocument/2006/relationships/image" Target="../media/image139.jpeg"/></Relationships>
</file>

<file path=ppt/slides/_rels/slide67.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hyperlink" Target="https://www.youtube.com/embed/fbNZlqBN3Uc?rel=0&amp;vq=hd1080" TargetMode="External"/><Relationship Id="rId1" Type="http://schemas.openxmlformats.org/officeDocument/2006/relationships/slideLayout" Target="../slideLayouts/slideLayout1.xml"/><Relationship Id="rId6" Type="http://schemas.openxmlformats.org/officeDocument/2006/relationships/image" Target="../media/image143.jpeg"/><Relationship Id="rId5" Type="http://schemas.openxmlformats.org/officeDocument/2006/relationships/image" Target="../media/image142.jpeg"/><Relationship Id="rId4" Type="http://schemas.openxmlformats.org/officeDocument/2006/relationships/image" Target="../media/image141.jpeg"/></Relationships>
</file>

<file path=ppt/slides/_rels/slide68.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image" Target="../media/image144.jpeg"/><Relationship Id="rId1" Type="http://schemas.openxmlformats.org/officeDocument/2006/relationships/slideLayout" Target="../slideLayouts/slideLayout1.xml"/><Relationship Id="rId6" Type="http://schemas.openxmlformats.org/officeDocument/2006/relationships/image" Target="../media/image147.jpeg"/><Relationship Id="rId5" Type="http://schemas.openxmlformats.org/officeDocument/2006/relationships/image" Target="../media/image4.jpeg"/><Relationship Id="rId4" Type="http://schemas.openxmlformats.org/officeDocument/2006/relationships/image" Target="../media/image146.jpeg"/></Relationships>
</file>

<file path=ppt/slides/_rels/slide69.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hyperlink" Target="https://www.youtube.com/embed/e1iz37LfPE4?rel=0&amp;vq=hd1080" TargetMode="External"/><Relationship Id="rId1" Type="http://schemas.openxmlformats.org/officeDocument/2006/relationships/slideLayout" Target="../slideLayouts/slideLayout1.xml"/><Relationship Id="rId5" Type="http://schemas.openxmlformats.org/officeDocument/2006/relationships/image" Target="../media/image150.jpeg"/><Relationship Id="rId4" Type="http://schemas.openxmlformats.org/officeDocument/2006/relationships/image" Target="../media/image14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hyperlink" Target="https://www.youtube.com/embed/wGHu0UnjUgc?rel=0&amp;vq=hd1080" TargetMode="External"/><Relationship Id="rId1" Type="http://schemas.openxmlformats.org/officeDocument/2006/relationships/slideLayout" Target="../slideLayouts/slideLayout1.xml"/><Relationship Id="rId6" Type="http://schemas.openxmlformats.org/officeDocument/2006/relationships/image" Target="../media/image154.jpeg"/><Relationship Id="rId5" Type="http://schemas.openxmlformats.org/officeDocument/2006/relationships/image" Target="../media/image153.jpeg"/><Relationship Id="rId4" Type="http://schemas.openxmlformats.org/officeDocument/2006/relationships/image" Target="../media/image152.jpeg"/></Relationships>
</file>

<file path=ppt/slides/_rels/slide71.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hyperlink" Target="https://www.youtube.com/embed/5NpnsRgfXc8?rel=0&amp;vq=hd1080" TargetMode="External"/><Relationship Id="rId1" Type="http://schemas.openxmlformats.org/officeDocument/2006/relationships/slideLayout" Target="../slideLayouts/slideLayout1.xml"/><Relationship Id="rId4" Type="http://schemas.openxmlformats.org/officeDocument/2006/relationships/image" Target="../media/image156.jpeg"/></Relationships>
</file>

<file path=ppt/slides/_rels/slide7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youtube.com/embed/v6udSqVarhA?rel=0&amp;vq=hd1080" TargetMode="External"/><Relationship Id="rId1" Type="http://schemas.openxmlformats.org/officeDocument/2006/relationships/slideLayout" Target="../slideLayouts/slideLayout1.xml"/><Relationship Id="rId6" Type="http://schemas.openxmlformats.org/officeDocument/2006/relationships/image" Target="../media/image158.jpeg"/><Relationship Id="rId5" Type="http://schemas.openxmlformats.org/officeDocument/2006/relationships/image" Target="../media/image157.jpeg"/><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9.jpeg"/><Relationship Id="rId1" Type="http://schemas.openxmlformats.org/officeDocument/2006/relationships/slideLayout" Target="../slideLayouts/slideLayout1.xml"/><Relationship Id="rId4" Type="http://schemas.openxmlformats.org/officeDocument/2006/relationships/image" Target="../media/image160.jpeg"/></Relationships>
</file>

<file path=ppt/slides/_rels/slide74.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hyperlink" Target="https://www.youtube.com/embed/smywAo_6ao8?rel=0&amp;vq=hd1080" TargetMode="External"/><Relationship Id="rId1" Type="http://schemas.openxmlformats.org/officeDocument/2006/relationships/slideLayout" Target="../slideLayouts/slideLayout1.xml"/><Relationship Id="rId5" Type="http://schemas.openxmlformats.org/officeDocument/2006/relationships/image" Target="../media/image163.jpeg"/><Relationship Id="rId4" Type="http://schemas.openxmlformats.org/officeDocument/2006/relationships/image" Target="../media/image162.jpeg"/></Relationships>
</file>

<file path=ppt/slides/_rels/slide75.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image" Target="../media/image164.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168.jpeg"/><Relationship Id="rId4" Type="http://schemas.openxmlformats.org/officeDocument/2006/relationships/image" Target="../media/image167.jpeg"/></Relationships>
</file>

<file path=ppt/slides/_rels/slide7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9.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8.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hyperlink" Target="https://www.youtube.com/embed/CM683TO3UkY?rel=0&amp;vq=hd1080" TargetMode="Externa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9.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hyperlink" Target="https://www.youtube.com/embed/gOgC7hXaadE?rel=0&amp;vq=hd1080" TargetMode="External"/><Relationship Id="rId1" Type="http://schemas.openxmlformats.org/officeDocument/2006/relationships/slideLayout" Target="../slideLayouts/slideLayout1.xml"/><Relationship Id="rId4" Type="http://schemas.openxmlformats.org/officeDocument/2006/relationships/image" Target="../media/image17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73.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75.jpeg"/><Relationship Id="rId5" Type="http://schemas.openxmlformats.org/officeDocument/2006/relationships/image" Target="../media/image174.jpeg"/><Relationship Id="rId4" Type="http://schemas.openxmlformats.org/officeDocument/2006/relationships/image" Target="../media/image4.jpeg"/></Relationships>
</file>

<file path=ppt/slides/_rels/slide81.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image" Target="../media/image176.jpeg"/><Relationship Id="rId1" Type="http://schemas.openxmlformats.org/officeDocument/2006/relationships/slideLayout" Target="../slideLayouts/slideLayout1.xml"/><Relationship Id="rId5" Type="http://schemas.openxmlformats.org/officeDocument/2006/relationships/image" Target="../media/image178.jpeg"/><Relationship Id="rId4" Type="http://schemas.openxmlformats.org/officeDocument/2006/relationships/image" Target="../media/image3.jpeg"/></Relationships>
</file>

<file path=ppt/slides/_rels/slide82.xml.rels><?xml version="1.0" encoding="UTF-8" standalone="yes"?>
<Relationships xmlns="http://schemas.openxmlformats.org/package/2006/relationships"><Relationship Id="rId3" Type="http://schemas.openxmlformats.org/officeDocument/2006/relationships/image" Target="../media/image180.jpeg"/><Relationship Id="rId2" Type="http://schemas.openxmlformats.org/officeDocument/2006/relationships/image" Target="../media/image179.jpeg"/><Relationship Id="rId1" Type="http://schemas.openxmlformats.org/officeDocument/2006/relationships/slideLayout" Target="../slideLayouts/slideLayout1.xml"/><Relationship Id="rId4" Type="http://schemas.openxmlformats.org/officeDocument/2006/relationships/image" Target="../media/image181.jpeg"/></Relationships>
</file>

<file path=ppt/slides/_rels/slide83.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2.jpe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80.jpeg"/><Relationship Id="rId2" Type="http://schemas.openxmlformats.org/officeDocument/2006/relationships/hyperlink" Target="https://www.youtube.com/embed/-kBj4lClIAo?rel=0&amp;vq=hd1080" TargetMode="Externa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83.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s://www.youtube.com/embed/HeRJ8-xtXQQ?rel=0&amp;vq=hd1080" TargetMode="Externa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4.jpeg"/><Relationship Id="rId1" Type="http://schemas.openxmlformats.org/officeDocument/2006/relationships/slideLayout" Target="../slideLayouts/slideLayout2.xml"/><Relationship Id="rId4" Type="http://schemas.openxmlformats.org/officeDocument/2006/relationships/image" Target="../media/image185.jpeg"/></Relationships>
</file>

<file path=ppt/slides/_rels/slide88.xml.rels><?xml version="1.0" encoding="UTF-8" standalone="yes"?>
<Relationships xmlns="http://schemas.openxmlformats.org/package/2006/relationships"><Relationship Id="rId2" Type="http://schemas.openxmlformats.org/officeDocument/2006/relationships/image" Target="../media/image186.jpe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jpeg"/><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image" Target="../media/image52.jpeg"/></Relationships>
</file>

<file path=ppt/slides/_rels/slide91.xml.rels><?xml version="1.0" encoding="UTF-8" standalone="yes"?>
<Relationships xmlns="http://schemas.openxmlformats.org/package/2006/relationships"><Relationship Id="rId3" Type="http://schemas.openxmlformats.org/officeDocument/2006/relationships/image" Target="../media/image190.jpeg"/><Relationship Id="rId2" Type="http://schemas.openxmlformats.org/officeDocument/2006/relationships/image" Target="../media/image189.jpe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187.jpeg"/><Relationship Id="rId4" Type="http://schemas.openxmlformats.org/officeDocument/2006/relationships/image" Target="../media/image4.jpeg"/></Relationships>
</file>

<file path=ppt/slides/_rels/slide9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92.jpeg"/></Relationships>
</file>

<file path=ppt/slides/_rels/slide94.xml.rels><?xml version="1.0" encoding="UTF-8" standalone="yes"?>
<Relationships xmlns="http://schemas.openxmlformats.org/package/2006/relationships"><Relationship Id="rId2" Type="http://schemas.openxmlformats.org/officeDocument/2006/relationships/image" Target="../media/image193.jpe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195.jpeg"/><Relationship Id="rId2" Type="http://schemas.openxmlformats.org/officeDocument/2006/relationships/image" Target="../media/image194.jpeg"/><Relationship Id="rId1" Type="http://schemas.openxmlformats.org/officeDocument/2006/relationships/slideLayout" Target="../slideLayouts/slideLayout1.xml"/><Relationship Id="rId5" Type="http://schemas.openxmlformats.org/officeDocument/2006/relationships/slide" Target="slide94.xml"/><Relationship Id="rId4" Type="http://schemas.openxmlformats.org/officeDocument/2006/relationships/image" Target="../media/image196.jpeg"/></Relationships>
</file>

<file path=ppt/slides/_rels/slide96.xml.rels><?xml version="1.0" encoding="UTF-8" standalone="yes"?>
<Relationships xmlns="http://schemas.openxmlformats.org/package/2006/relationships"><Relationship Id="rId3" Type="http://schemas.openxmlformats.org/officeDocument/2006/relationships/image" Target="../media/image198.jpeg"/><Relationship Id="rId2" Type="http://schemas.openxmlformats.org/officeDocument/2006/relationships/image" Target="../media/image197.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97.xml.rels><?xml version="1.0" encoding="UTF-8" standalone="yes"?>
<Relationships xmlns="http://schemas.openxmlformats.org/package/2006/relationships"><Relationship Id="rId3" Type="http://schemas.openxmlformats.org/officeDocument/2006/relationships/hyperlink" Target="https://www.youtube.com/embed/-kBj4lClIAo?rel=0&amp;vq=hd1080" TargetMode="External"/><Relationship Id="rId2" Type="http://schemas.openxmlformats.org/officeDocument/2006/relationships/image" Target="../media/image199.jpe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00.jpeg"/><Relationship Id="rId1" Type="http://schemas.openxmlformats.org/officeDocument/2006/relationships/slideLayout" Target="../slideLayouts/slideLayout1.xml"/><Relationship Id="rId5" Type="http://schemas.openxmlformats.org/officeDocument/2006/relationships/image" Target="../media/image202.jpeg"/><Relationship Id="rId4" Type="http://schemas.openxmlformats.org/officeDocument/2006/relationships/image" Target="../media/image201.jpeg"/></Relationships>
</file>

<file path=ppt/slides/_rels/slide99.xml.rels><?xml version="1.0" encoding="UTF-8" standalone="yes"?>
<Relationships xmlns="http://schemas.openxmlformats.org/package/2006/relationships"><Relationship Id="rId3" Type="http://schemas.openxmlformats.org/officeDocument/2006/relationships/image" Target="../media/image204.jpeg"/><Relationship Id="rId2" Type="http://schemas.openxmlformats.org/officeDocument/2006/relationships/image" Target="../media/image20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596900" y="3302000"/>
            <a:ext cx="5511800" cy="1384300"/>
          </a:xfrm>
          <a:prstGeom prst="rect">
            <a:avLst/>
          </a:prstGeom>
          <a:noFill/>
        </p:spPr>
      </p:pic>
      <p:sp>
        <p:nvSpPr>
          <p:cNvPr id="2" name="TextBox 1"/>
          <p:cNvSpPr txBox="1"/>
          <p:nvPr/>
        </p:nvSpPr>
        <p:spPr>
          <a:xfrm>
            <a:off x="598487" y="5031453"/>
            <a:ext cx="3711272" cy="334707"/>
          </a:xfrm>
          <a:prstGeom prst="rect">
            <a:avLst/>
          </a:prstGeom>
          <a:noFill/>
        </p:spPr>
        <p:txBody>
          <a:bodyPr wrap="none" lIns="0" tIns="0" rIns="0" rtlCol="0">
            <a:spAutoFit/>
          </a:bodyPr>
          <a:lstStyle/>
          <a:p>
            <a:pPr>
              <a:lnSpc>
                <a:spcPts val="2100"/>
              </a:lnSpc>
              <a:tabLst/>
            </a:pPr>
            <a:r>
              <a:rPr lang="en-US" altLang="zh-CN" sz="22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User Guide</a:t>
            </a:r>
            <a:r>
              <a:rPr lang="en-US" altLang="ja-JP" sz="22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ユーザーガイド</a:t>
            </a:r>
            <a:endParaRPr lang="en-US" altLang="zh-CN" sz="22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0100" y="1042035"/>
            <a:ext cx="5959856" cy="648716"/>
          </a:xfrm>
          <a:custGeom>
            <a:avLst/>
            <a:gdLst>
              <a:gd name="connsiteX0" fmla="*/ 0 w 5959856"/>
              <a:gd name="connsiteY0" fmla="*/ 0 h 648716"/>
              <a:gd name="connsiteX1" fmla="*/ 5959856 w 5959856"/>
              <a:gd name="connsiteY1" fmla="*/ 0 h 648716"/>
              <a:gd name="connsiteX2" fmla="*/ 5959856 w 5959856"/>
              <a:gd name="connsiteY2" fmla="*/ 648716 h 648716"/>
              <a:gd name="connsiteX3" fmla="*/ 0 w 5959856"/>
              <a:gd name="connsiteY3" fmla="*/ 648716 h 648716"/>
              <a:gd name="connsiteX4" fmla="*/ 0 w 5959856"/>
              <a:gd name="connsiteY4" fmla="*/ 0 h 6487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48716">
                <a:moveTo>
                  <a:pt x="0" y="0"/>
                </a:moveTo>
                <a:lnTo>
                  <a:pt x="5959856" y="0"/>
                </a:lnTo>
                <a:lnTo>
                  <a:pt x="5959856" y="648716"/>
                </a:lnTo>
                <a:lnTo>
                  <a:pt x="0" y="648716"/>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800100" y="104203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0100" y="1042035"/>
            <a:ext cx="9525" cy="648716"/>
          </a:xfrm>
          <a:custGeom>
            <a:avLst/>
            <a:gdLst>
              <a:gd name="connsiteX0" fmla="*/ 4762 w 9525"/>
              <a:gd name="connsiteY0" fmla="*/ 0 h 648716"/>
              <a:gd name="connsiteX1" fmla="*/ 4762 w 9525"/>
              <a:gd name="connsiteY1" fmla="*/ 648716 h 648716"/>
            </a:gdLst>
            <a:ahLst/>
            <a:cxnLst>
              <a:cxn ang="0">
                <a:pos x="connsiteX0" y="connsiteY0"/>
              </a:cxn>
              <a:cxn ang="1">
                <a:pos x="connsiteX1" y="connsiteY1"/>
              </a:cxn>
            </a:cxnLst>
            <a:rect l="l" t="t" r="r" b="b"/>
            <a:pathLst>
              <a:path w="9525" h="648716">
                <a:moveTo>
                  <a:pt x="4762" y="0"/>
                </a:moveTo>
                <a:lnTo>
                  <a:pt x="4762" y="64871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0100" y="168122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0431" y="1042035"/>
            <a:ext cx="9525" cy="648716"/>
          </a:xfrm>
          <a:custGeom>
            <a:avLst/>
            <a:gdLst>
              <a:gd name="connsiteX0" fmla="*/ 4762 w 9525"/>
              <a:gd name="connsiteY0" fmla="*/ 0 h 648716"/>
              <a:gd name="connsiteX1" fmla="*/ 4762 w 9525"/>
              <a:gd name="connsiteY1" fmla="*/ 648716 h 648716"/>
            </a:gdLst>
            <a:ahLst/>
            <a:cxnLst>
              <a:cxn ang="0">
                <a:pos x="connsiteX0" y="connsiteY0"/>
              </a:cxn>
              <a:cxn ang="1">
                <a:pos x="connsiteX1" y="connsiteY1"/>
              </a:cxn>
            </a:cxnLst>
            <a:rect l="l" t="t" r="r" b="b"/>
            <a:pathLst>
              <a:path w="9525" h="648716">
                <a:moveTo>
                  <a:pt x="4762" y="0"/>
                </a:moveTo>
                <a:lnTo>
                  <a:pt x="4762" y="64871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09625" y="1051560"/>
            <a:ext cx="5940806" cy="215953"/>
          </a:xfrm>
          <a:custGeom>
            <a:avLst/>
            <a:gdLst>
              <a:gd name="connsiteX0" fmla="*/ 0 w 5940806"/>
              <a:gd name="connsiteY0" fmla="*/ 0 h 263905"/>
              <a:gd name="connsiteX1" fmla="*/ 5940806 w 5940806"/>
              <a:gd name="connsiteY1" fmla="*/ 0 h 263905"/>
              <a:gd name="connsiteX2" fmla="*/ 5940806 w 5940806"/>
              <a:gd name="connsiteY2" fmla="*/ 263905 h 263905"/>
              <a:gd name="connsiteX3" fmla="*/ 0 w 5940806"/>
              <a:gd name="connsiteY3" fmla="*/ 263905 h 263905"/>
              <a:gd name="connsiteX4" fmla="*/ 0 w 5940806"/>
              <a:gd name="connsiteY4" fmla="*/ 0 h 2639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905">
                <a:moveTo>
                  <a:pt x="0" y="0"/>
                </a:moveTo>
                <a:lnTo>
                  <a:pt x="5940806" y="0"/>
                </a:lnTo>
                <a:lnTo>
                  <a:pt x="5940806" y="263905"/>
                </a:lnTo>
                <a:lnTo>
                  <a:pt x="0" y="26390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809625" y="1305941"/>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09625" y="1267513"/>
            <a:ext cx="5940806" cy="413713"/>
          </a:xfrm>
          <a:custGeom>
            <a:avLst/>
            <a:gdLst>
              <a:gd name="connsiteX0" fmla="*/ 0 w 5940806"/>
              <a:gd name="connsiteY0" fmla="*/ 0 h 365760"/>
              <a:gd name="connsiteX1" fmla="*/ 5940806 w 5940806"/>
              <a:gd name="connsiteY1" fmla="*/ 0 h 365760"/>
              <a:gd name="connsiteX2" fmla="*/ 5940806 w 5940806"/>
              <a:gd name="connsiteY2" fmla="*/ 365760 h 365760"/>
              <a:gd name="connsiteX3" fmla="*/ 0 w 5940806"/>
              <a:gd name="connsiteY3" fmla="*/ 365760 h 365760"/>
              <a:gd name="connsiteX4" fmla="*/ 0 w 5940806"/>
              <a:gd name="connsiteY4" fmla="*/ 0 h 36576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365760">
                <a:moveTo>
                  <a:pt x="0" y="0"/>
                </a:moveTo>
                <a:lnTo>
                  <a:pt x="5940806" y="0"/>
                </a:lnTo>
                <a:lnTo>
                  <a:pt x="5940806" y="365760"/>
                </a:lnTo>
                <a:lnTo>
                  <a:pt x="0" y="36576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
          <p:cNvSpPr/>
          <p:nvPr/>
        </p:nvSpPr>
        <p:spPr>
          <a:xfrm>
            <a:off x="1183513" y="1345946"/>
            <a:ext cx="40512" cy="40512"/>
          </a:xfrm>
          <a:custGeom>
            <a:avLst/>
            <a:gdLst>
              <a:gd name="connsiteX0" fmla="*/ 40512 w 40512"/>
              <a:gd name="connsiteY0" fmla="*/ 20192 h 40512"/>
              <a:gd name="connsiteX1" fmla="*/ 20192 w 40512"/>
              <a:gd name="connsiteY1" fmla="*/ 40512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8"/>
                  <a:pt x="31369" y="40512"/>
                  <a:pt x="20192" y="40512"/>
                </a:cubicBezTo>
                <a:cubicBezTo>
                  <a:pt x="9016" y="40512"/>
                  <a:pt x="0" y="31368"/>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3"/>
          <p:cNvSpPr/>
          <p:nvPr/>
        </p:nvSpPr>
        <p:spPr>
          <a:xfrm>
            <a:off x="1183513" y="1467866"/>
            <a:ext cx="40512" cy="40512"/>
          </a:xfrm>
          <a:custGeom>
            <a:avLst/>
            <a:gdLst>
              <a:gd name="connsiteX0" fmla="*/ 40512 w 40512"/>
              <a:gd name="connsiteY0" fmla="*/ 20192 h 40512"/>
              <a:gd name="connsiteX1" fmla="*/ 20192 w 40512"/>
              <a:gd name="connsiteY1" fmla="*/ 40512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9"/>
                  <a:pt x="31369" y="40512"/>
                  <a:pt x="20192" y="40512"/>
                </a:cubicBezTo>
                <a:cubicBezTo>
                  <a:pt x="9016" y="40512"/>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3"/>
          <p:cNvSpPr/>
          <p:nvPr/>
        </p:nvSpPr>
        <p:spPr>
          <a:xfrm>
            <a:off x="1183513" y="1589786"/>
            <a:ext cx="40512" cy="40512"/>
          </a:xfrm>
          <a:custGeom>
            <a:avLst/>
            <a:gdLst>
              <a:gd name="connsiteX0" fmla="*/ 40512 w 40512"/>
              <a:gd name="connsiteY0" fmla="*/ 20192 h 40512"/>
              <a:gd name="connsiteX1" fmla="*/ 20192 w 40512"/>
              <a:gd name="connsiteY1" fmla="*/ 40512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9"/>
                  <a:pt x="31369" y="40512"/>
                  <a:pt x="20192" y="40512"/>
                </a:cubicBezTo>
                <a:cubicBezTo>
                  <a:pt x="9016" y="40512"/>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10</a:t>
            </a:r>
          </a:p>
        </p:txBody>
      </p:sp>
      <p:sp>
        <p:nvSpPr>
          <p:cNvPr id="15" name="TextBox 1"/>
          <p:cNvSpPr txBox="1"/>
          <p:nvPr/>
        </p:nvSpPr>
        <p:spPr>
          <a:xfrm>
            <a:off x="350837" y="1896100"/>
            <a:ext cx="6934200" cy="6786473"/>
          </a:xfrm>
          <a:prstGeom prst="rect">
            <a:avLst/>
          </a:prstGeom>
          <a:noFill/>
        </p:spPr>
        <p:txBody>
          <a:bodyPr wrap="square" lIns="0" tIns="0" rIns="0" rtlCol="0">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一般情報</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本書のいかなる部分も、AxxonSoftの書面による事前の許可なしに、形式または手段にかかわらず再作成および送信することはできません。</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AxxonNextの商標はAxxonSoftが所有しています。本文書に含まれるその他の商標はすべて、それぞれの所有者に帰属します。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この文書に含まれる情報はすべて、発行日現在のものです。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AxxonSoftは、第三者への事前の通知なく本書を変更または改訂する権利を留保します。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本文書の目的</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本文書は「ユーザーガイド」と称し、AxxonNextに基づくセキュリティシステムを構築、実装、および操作するために必要な情報を掲載しています。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また、ソフトウェアパッケージに精通した後、ユーザーのトレーニングレベルに応じて、より詳細な習得のために各セクションを選択することができるよう構成されています。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各章には、関連情報または参考情報が含まれています。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の紹介と詳細説明」の章は、技術的特徴とAxxonNextのソフトウェアパッケージの機能に加え、ソフトウェアパッケージに基づいてセキュリティシステムを構築する重要な段階をユーザーに熟知させることを目的としてい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ソフトウェアのインストールおよび機器設定に関するユーザー/管理者への推奨事項の詳細は「AxxonNextソフトウェアパッケージのインストール」の章に記載されています。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ソフトウェア製品の「ライセンス」の章では、AxxonNextのソフトウェアパッケージを使用するためにライセンスを登録する方法について説明します。</a:t>
            </a:r>
          </a:p>
          <a:p>
            <a:pPr>
              <a:tabLst>
                <a:tab pos="685800" algn="l"/>
                <a:tab pos="28448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ソフトウェアパッケージの起動と停止は、「AxxonNextソフトウェアパッケージの開始および終了」の章に記載されています。</a:t>
            </a:r>
          </a:p>
          <a:p>
            <a:pPr>
              <a:tabLst>
                <a:tab pos="6858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「AxxonNextソフトウェアパッケージの設定」の章では、ユーザー固有の設定を構成し、必要な機能を起動する方法を順を追って紹介します。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この情報は、システム管理者だけでなく、システム設定の管理者権限を持つ作業者にも有用です。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AxxonNextソフトウェアパッケージのユーザーインターフェイスの設定、ビデオ監視モードでの作業、</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機能の利用に関する推奨事項は</a:t>
            </a:r>
          </a:p>
          <a:p>
            <a:pPr>
              <a:tabLst>
                <a:tab pos="685800" algn="l"/>
                <a:tab pos="28448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AxxonNextソフトウェアパッケージを使用した作業」の章に記されています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「ユーティリティの説明」の章では、ソフトウェアパッケージで作業を行う際に用いる追加のソフトウェアユーティリティについて説明します。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付録には、製品の基本的な用語と定義を掲載しています。</a:t>
            </a:r>
          </a:p>
          <a:p>
            <a:pPr>
              <a:tabLst>
                <a:tab pos="685800" algn="l"/>
                <a:tab pos="28448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また、AxxonNext使用時に発生する可能性のある既知の問題を列記しています。</a:t>
            </a: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685800" algn="l"/>
                <a:tab pos="28448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AxxonNextソフトウェアパッケージの目的</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AxxonNextソフトウェアパッケージはAxxonSoftによって開発されたAxxon製品ラインのエントリーレベル製品です。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に基づくセキュリティシステムは、ホームセキュリティシステム（アパートや戸建て）から中小企業（ホテル、自動車サービスセンター、店舗、駐車場等）の専門セキュリティシステムに至るまでの範囲を網羅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守衛ポイントでのビデオと音声監視、およびオペレーターの関与なく、不審な状況に対する迅速な対応、収集データの保存とエクスポートは、AxxonNextのごく一部の機能に過ぎません。</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AxxonNextソフトウェアパッケージは、デジタル機器およびアナログビデオカメラ（ビデオ キャプチャ カードを通して）の双方で作動するため</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が広範な業務を実施できるようにし、さらに両方の機器を含むハイブリッドセキュリティシステムを生成することができます。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427037" y="725507"/>
            <a:ext cx="1789272" cy="276999"/>
          </a:xfrm>
          <a:prstGeom prst="rect">
            <a:avLst/>
          </a:prstGeom>
          <a:noFill/>
        </p:spPr>
        <p:txBody>
          <a:bodyPr wrap="none" rtlCol="0">
            <a:spAutoFit/>
          </a:bodyPr>
          <a:lstStyle/>
          <a:p>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ユーザーガイド：はじめに</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1189037" y="1267513"/>
            <a:ext cx="3276600" cy="461665"/>
          </a:xfrm>
          <a:prstGeom prst="rect">
            <a:avLst/>
          </a:prstGeom>
          <a:noFill/>
        </p:spPr>
        <p:txBody>
          <a:bodyPr wrap="square" rtlCol="0">
            <a:spAutoFit/>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一般情報</a:t>
            </a: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ドキュメントの目的</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AxxonNextソフトウェアパッケージの目的</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3059906"/>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857250" y="5267162"/>
            <a:ext cx="5959856" cy="697229"/>
          </a:xfrm>
          <a:custGeom>
            <a:avLst/>
            <a:gdLst>
              <a:gd name="connsiteX0" fmla="*/ 0 w 5959856"/>
              <a:gd name="connsiteY0" fmla="*/ 0 h 697229"/>
              <a:gd name="connsiteX1" fmla="*/ 5959856 w 5959856"/>
              <a:gd name="connsiteY1" fmla="*/ 0 h 697229"/>
              <a:gd name="connsiteX2" fmla="*/ 5959856 w 5959856"/>
              <a:gd name="connsiteY2" fmla="*/ 697229 h 697229"/>
              <a:gd name="connsiteX3" fmla="*/ 0 w 5959856"/>
              <a:gd name="connsiteY3" fmla="*/ 697229 h 697229"/>
              <a:gd name="connsiteX4" fmla="*/ 0 w 5959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29">
                <a:moveTo>
                  <a:pt x="0" y="0"/>
                </a:moveTo>
                <a:lnTo>
                  <a:pt x="5959856" y="0"/>
                </a:lnTo>
                <a:lnTo>
                  <a:pt x="5959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789369" y="516288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789369" y="5162886"/>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789369" y="58505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39700" y="5162886"/>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5257800" cy="28829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878269" y="5275154"/>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 name="TextBox 1"/>
          <p:cNvSpPr txBox="1"/>
          <p:nvPr/>
        </p:nvSpPr>
        <p:spPr>
          <a:xfrm>
            <a:off x="812800" y="152400"/>
            <a:ext cx="102592" cy="137474"/>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2" name="正方形/長方形 11"/>
          <p:cNvSpPr/>
          <p:nvPr/>
        </p:nvSpPr>
        <p:spPr>
          <a:xfrm>
            <a:off x="555309" y="3517106"/>
            <a:ext cx="6882128" cy="1502976"/>
          </a:xfrm>
          <a:prstGeom prst="rect">
            <a:avLst/>
          </a:prstGeom>
        </p:spPr>
        <p:txBody>
          <a:bodyPr wrap="square">
            <a:spAutoFit/>
          </a:bodyPr>
          <a:lstStyle/>
          <a:p>
            <a:pPr>
              <a:lnSpc>
                <a:spcPts val="1000"/>
              </a:lnSpc>
              <a:tabLst>
                <a:tab pos="203200" algn="l"/>
                <a:tab pos="381000" algn="l"/>
                <a:tab pos="584200" algn="l"/>
                <a:tab pos="596900" algn="l"/>
                <a:tab pos="7239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検出リストから、希望の検出モード：モーションまたは破棄されたオブジェクト</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(2)を選択します。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モーション検出（検出リストのモーション）を選択した場合、次のパラメータを設定します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p>
          <a:p>
            <a:pPr marL="228600" indent="-228600">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検出ツールも停止に応答するモードを有効にするには</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、[停止リストに応答する]で[はい]</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残り時間フィールドに</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、秒単位で動き検出ツールレジスタが停止後のオブジェクトの残り時間を示します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（手順3.1を実行している場合）。</a:t>
            </a:r>
          </a:p>
          <a:p>
            <a:pPr>
              <a:lnSpc>
                <a:spcPts val="1000"/>
              </a:lnSpc>
              <a:tabLst>
                <a:tab pos="203200" algn="l"/>
                <a:tab pos="381000" algn="l"/>
                <a:tab pos="584200" algn="l"/>
                <a:tab pos="596900" algn="l"/>
                <a:tab pos="723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値は、[2～60]の範囲内とします</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緑のしきい値フィールドで、検出ツールがトリガーされた移動オブジェクトの画像の緑色のRGBコンポーネントの飽和レベルを入力します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tabLst>
                <a:tab pos="203200" algn="l"/>
                <a:tab pos="381000" algn="l"/>
                <a:tab pos="584200" algn="l"/>
                <a:tab pos="596900" algn="l"/>
                <a:tab pos="723900" algn="l"/>
                <a:tab pos="762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値は、[0～99]の範囲内とします。</a:t>
            </a:r>
          </a:p>
          <a:p>
            <a:pPr>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赤いしきい値フィールドで</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、検出ツールがトリガーされた移動オブジェクトの画像の赤色のRGBコンポーネントの飽和レベルを入力します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tabLst>
                <a:tab pos="203200" algn="l"/>
                <a:tab pos="381000" algn="l"/>
                <a:tab pos="584200" algn="l"/>
                <a:tab pos="596900" algn="l"/>
                <a:tab pos="723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値は、[0～99]の範囲内とします。</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tabLst>
                <a:tab pos="203200" algn="l"/>
                <a:tab pos="381000" algn="l"/>
                <a:tab pos="584200" algn="l"/>
                <a:tab pos="5969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青のしきい値フィールドで</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、検出ツールがトリガーされた移動オブジェクトの画像の青色のRGBコンポーネントの飽和レベルを入力します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tabLst>
                <a:tab pos="203200" algn="l"/>
                <a:tab pos="381000" algn="l"/>
                <a:tab pos="584200" algn="l"/>
                <a:tab pos="596900" algn="l"/>
                <a:tab pos="723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値は、[0～99]の範囲内とします。</a:t>
            </a:r>
            <a:endParaRPr lang="ja-JP" altLang="en-US" sz="800" dirty="0"/>
          </a:p>
        </p:txBody>
      </p:sp>
      <p:sp>
        <p:nvSpPr>
          <p:cNvPr id="13" name="正方形/長方形 12"/>
          <p:cNvSpPr/>
          <p:nvPr/>
        </p:nvSpPr>
        <p:spPr>
          <a:xfrm>
            <a:off x="998920" y="5267162"/>
            <a:ext cx="6199186"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移動オブジェクトの画像のRGBコンポーネントの飽和しきい値は、 検出ツール感度を決定します。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同時に、すべてのコンポーネントの彩度を変更することをお勧めします（ステップ 3.3- 3.5参照）</a:t>
            </a:r>
          </a:p>
        </p:txBody>
      </p:sp>
      <p:sp>
        <p:nvSpPr>
          <p:cNvPr id="15" name="正方形/長方形 14"/>
          <p:cNvSpPr/>
          <p:nvPr/>
        </p:nvSpPr>
        <p:spPr>
          <a:xfrm>
            <a:off x="647700" y="6107906"/>
            <a:ext cx="6637337" cy="1569660"/>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破棄されたオブジェクト検出（検出リスト内で破棄されたオブジェクト）を選択した場合は、次のパラメータ</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検出フィールドの</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開始</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に、検出される前に対象物がビューに残る時間の長さを標準単位で示します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これは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、経験則で選択してください</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。値は、[3～7]</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の範囲内とします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それが破棄されたと見なされた後、検出の開始から数えたオブジェクトの残り時間を、検知時刻フィールドに、秒単位で入力します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（ステップ4.1参照）。</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値は、[40～43200]の範囲内とします。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再アラーム時間フィールドに、秒単位で繰り返しアラームが生成された後に（このようなイベントが発生したと仮定して）破棄されたオブジェクトに関する最後のアラームからの時間を入力します。</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値は、[60～21600]の範囲内とします。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リリースタイムフィールドで、放棄されたオブジェクトは、それがバックグラウンドの一部とみなされビュー内に保持される時間を入力します。</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この場合には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、アラーム発生が停止します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。値は、[60～43200]の範囲内とします。</a:t>
            </a:r>
          </a:p>
        </p:txBody>
      </p:sp>
      <p:sp>
        <p:nvSpPr>
          <p:cNvPr id="17" name="正方形/長方形 16"/>
          <p:cNvSpPr/>
          <p:nvPr/>
        </p:nvSpPr>
        <p:spPr>
          <a:xfrm>
            <a:off x="606018" y="7777283"/>
            <a:ext cx="6550406"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最大高と最大幅のフィールドに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(2)をピクセル単位で検出可能なオブジェクトの最大高さと幅を入力します。高さの値は[8～480]の範囲、幅は[8～640]の範囲の値にする必要があります。</a:t>
            </a:r>
          </a:p>
        </p:txBody>
      </p:sp>
      <p:sp>
        <p:nvSpPr>
          <p:cNvPr id="18" name="正方形/長方形 17"/>
          <p:cNvSpPr/>
          <p:nvPr/>
        </p:nvSpPr>
        <p:spPr>
          <a:xfrm>
            <a:off x="606018" y="8126173"/>
            <a:ext cx="6441330"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この高さと最小幅フィールドでは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(2)をピクセル単位で検出物体の最小の高さと幅を入力します。高さの値は[8～480]の範囲、幅は[8～640]の範囲の値にする必要があります。</a:t>
            </a:r>
          </a:p>
        </p:txBody>
      </p:sp>
      <p:sp>
        <p:nvSpPr>
          <p:cNvPr id="19" name="正方形/長方形 18"/>
          <p:cNvSpPr/>
          <p:nvPr/>
        </p:nvSpPr>
        <p:spPr>
          <a:xfrm>
            <a:off x="606018" y="8443257"/>
            <a:ext cx="4021788"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これでソニーIpela組み込み検出ツールの設定は完了です。</a:t>
            </a:r>
          </a:p>
        </p:txBody>
      </p:sp>
      <p:sp>
        <p:nvSpPr>
          <p:cNvPr id="20" name="正方形/長方形 19"/>
          <p:cNvSpPr/>
          <p:nvPr/>
        </p:nvSpPr>
        <p:spPr>
          <a:xfrm>
            <a:off x="647701" y="8757833"/>
            <a:ext cx="6455198" cy="954107"/>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[デバイス]タブで有効になってなった後、センサーオブジェクトが検出ツールタブに表示されます （「センサーオブジェクトのセクション」を参照）。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[デバイス]タブでセンサーの機能を確認します（「センサーオブジェクトセクション」を参照）。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検出ツールタブの検出特性フィールドは、設定の下の[デバイス]タブで入力した設定を複製し、編集することはできません。</a:t>
            </a:r>
          </a:p>
        </p:txBody>
      </p:sp>
    </p:spTree>
    <p:extLst>
      <p:ext uri="{BB962C8B-B14F-4D97-AF65-F5344CB8AC3E}">
        <p14:creationId xmlns:p14="http://schemas.microsoft.com/office/powerpoint/2010/main" val="13963886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1" y="609600"/>
            <a:ext cx="6210300" cy="1764506"/>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29095" y="4072429"/>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29095" y="407242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29095" y="407242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29095" y="451629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579426" y="407242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2641600" cy="17145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717995" y="4178601"/>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5270500"/>
            <a:ext cx="2882900" cy="3530600"/>
          </a:xfrm>
          <a:prstGeom prst="rect">
            <a:avLst/>
          </a:prstGeom>
          <a:noFill/>
        </p:spPr>
      </p:pic>
      <p:sp>
        <p:nvSpPr>
          <p:cNvPr id="12" name="正方形/長方形 11"/>
          <p:cNvSpPr/>
          <p:nvPr/>
        </p:nvSpPr>
        <p:spPr>
          <a:xfrm>
            <a:off x="730631" y="2526506"/>
            <a:ext cx="6478206" cy="58477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検出ツールタブのセンサーの検出ツールの以下のアクションを実行します。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トリガーリボンを利用して機能している検出ツールを確認します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(オプションについては、「検出ツールのトリガーの確認」を参照)。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ツールが起動したときに自動的に実行するルールを設定します（「自動ルールの設定」を参照）。</a:t>
            </a:r>
          </a:p>
        </p:txBody>
      </p:sp>
      <p:sp>
        <p:nvSpPr>
          <p:cNvPr id="13" name="正方形/長方形 12"/>
          <p:cNvSpPr/>
          <p:nvPr/>
        </p:nvSpPr>
        <p:spPr>
          <a:xfrm>
            <a:off x="703549" y="3364706"/>
            <a:ext cx="5901188" cy="707886"/>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検出ツールのトリガーの確認</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検出ツールタブで検出ツールのトリガーを確認することができます。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このオプションを使用するには、次の手順を実行する必要があります。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検出</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ツールのリストで、確認する必要がある、トリガー検出ツールオブジェクトを強調表示します。</a:t>
            </a:r>
          </a:p>
        </p:txBody>
      </p:sp>
      <p:sp>
        <p:nvSpPr>
          <p:cNvPr id="14" name="正方形/長方形 13"/>
          <p:cNvSpPr/>
          <p:nvPr/>
        </p:nvSpPr>
        <p:spPr>
          <a:xfrm>
            <a:off x="911640" y="4130662"/>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検出ツールオブジェクトは、有効に設定する必要があります。</a:t>
            </a:r>
          </a:p>
        </p:txBody>
      </p:sp>
      <p:sp>
        <p:nvSpPr>
          <p:cNvPr id="15" name="正方形/長方形 14"/>
          <p:cNvSpPr/>
          <p:nvPr/>
        </p:nvSpPr>
        <p:spPr>
          <a:xfrm>
            <a:off x="731837" y="4583906"/>
            <a:ext cx="4919662"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その発生が検出ツールをトリガーするイベントを生成します。フレーム内の動き、ビデオカメラを回す、オーディオデバイスにサウンドを提供する等。</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検出ツールが正しく設定されている場合、検出ツールに対応したビデオカメラからのビデオ画像フレームは、受信示された時間にトリガーリボン上に表示されます。</a:t>
            </a:r>
          </a:p>
        </p:txBody>
      </p:sp>
      <p:sp>
        <p:nvSpPr>
          <p:cNvPr id="16" name="正方形/長方形 15"/>
          <p:cNvSpPr/>
          <p:nvPr/>
        </p:nvSpPr>
        <p:spPr>
          <a:xfrm>
            <a:off x="606754" y="8807039"/>
            <a:ext cx="3778250" cy="215444"/>
          </a:xfrm>
          <a:prstGeom prst="rect">
            <a:avLst/>
          </a:prstGeom>
        </p:spPr>
        <p:txBody>
          <a:bodyPr>
            <a:spAutoFit/>
          </a:bodyPr>
          <a:lstStyle/>
          <a:p>
            <a:r>
              <a:rPr lang="ja-JP" altLang="en-US" sz="800" smtClean="0">
                <a:latin typeface="メイリオ" panose="020B0604030504040204" pitchFamily="50" charset="-128"/>
                <a:ea typeface="メイリオ" panose="020B0604030504040204" pitchFamily="50" charset="-128"/>
                <a:cs typeface="メイリオ" panose="020B0604030504040204" pitchFamily="50" charset="-128"/>
              </a:rPr>
              <a:t>これで検出ツールのトリガーの確認は完了です。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626249" y="8961173"/>
            <a:ext cx="1210588" cy="246221"/>
          </a:xfrm>
          <a:prstGeom prst="rect">
            <a:avLst/>
          </a:prstGeom>
        </p:spPr>
        <p:txBody>
          <a:bodyPr wrap="non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自動ルールの設定</a:t>
            </a:r>
          </a:p>
        </p:txBody>
      </p:sp>
      <p:sp>
        <p:nvSpPr>
          <p:cNvPr id="18" name="正方形/長方形 17"/>
          <p:cNvSpPr/>
          <p:nvPr/>
        </p:nvSpPr>
        <p:spPr>
          <a:xfrm>
            <a:off x="697896" y="9207394"/>
            <a:ext cx="4239913"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自動ルールは、検出ツールが起動されたときに実行される特定のアクションです。1つまたは複数の自動ルールは、各検出ツールを設定することができます。</a:t>
            </a:r>
          </a:p>
        </p:txBody>
      </p:sp>
      <p:sp>
        <p:nvSpPr>
          <p:cNvPr id="19" name="正方形/長方形 18"/>
          <p:cNvSpPr/>
          <p:nvPr/>
        </p:nvSpPr>
        <p:spPr>
          <a:xfrm>
            <a:off x="738084" y="9534958"/>
            <a:ext cx="5321255"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自動ルールを構成するためのインターフェイスは、検出ツールが選択されたときに表示されます。</a:t>
            </a:r>
          </a:p>
        </p:txBody>
      </p:sp>
      <p:sp>
        <p:nvSpPr>
          <p:cNvPr id="20" name="TextBox 1"/>
          <p:cNvSpPr txBox="1"/>
          <p:nvPr/>
        </p:nvSpPr>
        <p:spPr>
          <a:xfrm>
            <a:off x="457200" y="10426700"/>
            <a:ext cx="153888" cy="137474"/>
          </a:xfrm>
          <a:prstGeom prst="rect">
            <a:avLst/>
          </a:prstGeom>
          <a:noFill/>
        </p:spPr>
        <p:txBody>
          <a:bodyPr wrap="none" lIns="0" tIns="0" rIns="0" rtlCol="0">
            <a:spAutoFit/>
          </a:bodyPr>
          <a:lstStyle/>
          <a:p>
            <a:pPr>
              <a:lnSpc>
                <a:spcPts val="700"/>
              </a:lnSpc>
              <a:tabLst/>
            </a:pPr>
            <a:r>
              <a:rPr lang="en-US" altLang="zh-CN" sz="798" smtClean="0">
                <a:solidFill>
                  <a:srgbClr val="000000"/>
                </a:solidFill>
                <a:latin typeface="Times New Roman" pitchFamily="18" charset="0"/>
                <a:cs typeface="Times New Roman" pitchFamily="18" charset="0"/>
              </a:rPr>
              <a:t>#REF!</a:t>
            </a:r>
            <a:endParaRPr lang="en-US" altLang="zh-CN" sz="798" dirty="0" smtClean="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27825488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2641600" cy="33909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577056" y="7156450"/>
            <a:ext cx="2946400" cy="13462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 name="正方形/長方形 9"/>
          <p:cNvSpPr/>
          <p:nvPr/>
        </p:nvSpPr>
        <p:spPr>
          <a:xfrm>
            <a:off x="647700" y="4041626"/>
            <a:ext cx="3778250" cy="461665"/>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自動ルールのタイプ</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検出ツールがトリガーされると、1つ以上のルールが実行される可能性があります。</a:t>
            </a:r>
          </a:p>
        </p:txBody>
      </p:sp>
      <p:sp>
        <p:nvSpPr>
          <p:cNvPr id="11" name="正方形/長方形 10"/>
          <p:cNvSpPr/>
          <p:nvPr/>
        </p:nvSpPr>
        <p:spPr>
          <a:xfrm>
            <a:off x="808037" y="4507706"/>
            <a:ext cx="4261090" cy="1077218"/>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システムのアラームのアーカイブおよび開始への記録</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選択されたビデオカメラを表示するための、セルの最小数のレイアウトへの切り替え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クライアントでの外部プログラムの起動</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リレーの切り替え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PTZカメラのプリセットへの切り替え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サウンド通知</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電子メール通知</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SMS通知</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2" name="正方形/長方形 11"/>
          <p:cNvSpPr/>
          <p:nvPr/>
        </p:nvSpPr>
        <p:spPr>
          <a:xfrm>
            <a:off x="759459" y="5622112"/>
            <a:ext cx="1736373" cy="261610"/>
          </a:xfrm>
          <a:prstGeom prst="rect">
            <a:avLst/>
          </a:prstGeom>
        </p:spPr>
        <p:txBody>
          <a:bodyPr wrap="none">
            <a:spAutoFit/>
          </a:bodyPr>
          <a:lstStyle/>
          <a:p>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自動ルールの実行モード</a:t>
            </a:r>
          </a:p>
        </p:txBody>
      </p:sp>
      <p:sp>
        <p:nvSpPr>
          <p:cNvPr id="13" name="正方形/長方形 12"/>
          <p:cNvSpPr/>
          <p:nvPr/>
        </p:nvSpPr>
        <p:spPr>
          <a:xfrm>
            <a:off x="812799" y="6083777"/>
            <a:ext cx="5786437"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ビデオカメラの検出ツールに設定されているすべての自動ルールの実行モードを選択することができます。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ルールは3つのモードのいずれかで実行することができます。</a:t>
            </a:r>
          </a:p>
        </p:txBody>
      </p:sp>
      <p:sp>
        <p:nvSpPr>
          <p:cNvPr id="14" name="正方形/長方形 13"/>
          <p:cNvSpPr/>
          <p:nvPr/>
        </p:nvSpPr>
        <p:spPr>
          <a:xfrm>
            <a:off x="1166019" y="6436463"/>
            <a:ext cx="4170362"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常に</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武装モードでのみ処理</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タイムスケジュール内</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自動ルールを実行するためのモードは、対応するリスト(1)から選択します。</a:t>
            </a:r>
          </a:p>
        </p:txBody>
      </p:sp>
      <p:sp>
        <p:nvSpPr>
          <p:cNvPr id="15" name="正方形/長方形 14"/>
          <p:cNvSpPr/>
          <p:nvPr/>
        </p:nvSpPr>
        <p:spPr>
          <a:xfrm>
            <a:off x="568459" y="8600244"/>
            <a:ext cx="4289141"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時間内にスケジュールモードを選択した場合、スケジュール(2)を選択します。</a:t>
            </a:r>
          </a:p>
        </p:txBody>
      </p:sp>
      <p:sp>
        <p:nvSpPr>
          <p:cNvPr id="16" name="正方形/長方形 15"/>
          <p:cNvSpPr/>
          <p:nvPr/>
        </p:nvSpPr>
        <p:spPr>
          <a:xfrm>
            <a:off x="647700" y="8839280"/>
            <a:ext cx="1005403" cy="215444"/>
          </a:xfrm>
          <a:prstGeom prst="rect">
            <a:avLst/>
          </a:prstGeom>
        </p:spPr>
        <p:txBody>
          <a:bodyPr wrap="none">
            <a:spAutoFit/>
          </a:bodyPr>
          <a:lstStyle/>
          <a:p>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自動ルールの追加</a:t>
            </a:r>
          </a:p>
        </p:txBody>
      </p:sp>
      <p:sp>
        <p:nvSpPr>
          <p:cNvPr id="17" name="正方形/長方形 16"/>
          <p:cNvSpPr/>
          <p:nvPr/>
        </p:nvSpPr>
        <p:spPr>
          <a:xfrm>
            <a:off x="650605" y="9005559"/>
            <a:ext cx="5720032"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自動ルールを追加するには、プラスボタン(1)をクリックし、リストから自動的にルールのタイプを選択します(2)。</a:t>
            </a:r>
          </a:p>
        </p:txBody>
      </p:sp>
    </p:spTree>
    <p:extLst>
      <p:ext uri="{BB962C8B-B14F-4D97-AF65-F5344CB8AC3E}">
        <p14:creationId xmlns:p14="http://schemas.microsoft.com/office/powerpoint/2010/main" val="75848567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10947" y="597379"/>
            <a:ext cx="6667080" cy="94996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 name="正方形/長方形 9"/>
          <p:cNvSpPr/>
          <p:nvPr/>
        </p:nvSpPr>
        <p:spPr>
          <a:xfrm>
            <a:off x="884237" y="3593306"/>
            <a:ext cx="6408737"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検出ツールがトリガーされるとき、自動ルールを実行するには、下記のオブジェクトが形成設定されることを確認してください。</a:t>
            </a:r>
          </a:p>
        </p:txBody>
      </p:sp>
      <p:sp>
        <p:nvSpPr>
          <p:cNvPr id="11" name="正方形/長方形 10"/>
          <p:cNvSpPr/>
          <p:nvPr/>
        </p:nvSpPr>
        <p:spPr>
          <a:xfrm>
            <a:off x="707170" y="4015403"/>
            <a:ext cx="1826141"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選択した自動ルールが表示されます。</a:t>
            </a:r>
          </a:p>
        </p:txBody>
      </p:sp>
      <p:sp>
        <p:nvSpPr>
          <p:cNvPr id="13" name="正方形/長方形 12"/>
          <p:cNvSpPr/>
          <p:nvPr/>
        </p:nvSpPr>
        <p:spPr>
          <a:xfrm>
            <a:off x="826771" y="7206377"/>
            <a:ext cx="3606067"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自動</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ルールを削除するには、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し、</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p:cNvSpPr/>
          <p:nvPr/>
        </p:nvSpPr>
        <p:spPr>
          <a:xfrm>
            <a:off x="4313237" y="7327106"/>
            <a:ext cx="2590800"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[適用]ボタンをクリックして変更を保存します。</a:t>
            </a:r>
          </a:p>
        </p:txBody>
      </p:sp>
      <p:sp>
        <p:nvSpPr>
          <p:cNvPr id="12" name="正方形/長方形 11"/>
          <p:cNvSpPr/>
          <p:nvPr/>
        </p:nvSpPr>
        <p:spPr>
          <a:xfrm>
            <a:off x="674132" y="6565106"/>
            <a:ext cx="3443286"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自動ルールを保存するには、[適用]ボタンをクリックします。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他の自動ルールを追加するには、元の手順を繰り返します。</a:t>
            </a:r>
          </a:p>
        </p:txBody>
      </p:sp>
      <p:sp>
        <p:nvSpPr>
          <p:cNvPr id="15" name="正方形/長方形 14"/>
          <p:cNvSpPr/>
          <p:nvPr/>
        </p:nvSpPr>
        <p:spPr>
          <a:xfrm>
            <a:off x="627601" y="8361113"/>
            <a:ext cx="3778250" cy="1692771"/>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アラームのアーカイブおよび開始への記録</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セルの最小数のレイアウトに切り替えると、選択されたビデオカメラを表示します。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リレーの切り替え</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PTZカメラのプリセットへの切り替え</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オーディオ通知</a:t>
            </a:r>
          </a:p>
        </p:txBody>
      </p:sp>
      <p:sp>
        <p:nvSpPr>
          <p:cNvPr id="16" name="正方形/長方形 15"/>
          <p:cNvSpPr/>
          <p:nvPr/>
        </p:nvSpPr>
        <p:spPr>
          <a:xfrm>
            <a:off x="4313237" y="8361113"/>
            <a:ext cx="2979737" cy="1815882"/>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設定する必要があるオブジェクト</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テレメトリー（PTZデバイスのコントロールパネルを使用してプリセットを設定する必要があります）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スピーカー</a:t>
            </a:r>
          </a:p>
        </p:txBody>
      </p:sp>
      <p:sp>
        <p:nvSpPr>
          <p:cNvPr id="17" name="正方形/長方形 16"/>
          <p:cNvSpPr/>
          <p:nvPr/>
        </p:nvSpPr>
        <p:spPr>
          <a:xfrm>
            <a:off x="670763" y="7708106"/>
            <a:ext cx="1962397" cy="246221"/>
          </a:xfrm>
          <a:prstGeom prst="rect">
            <a:avLst/>
          </a:prstGeom>
        </p:spPr>
        <p:txBody>
          <a:bodyPr wrap="non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自動ルールの設定のための条件</a:t>
            </a:r>
          </a:p>
        </p:txBody>
      </p:sp>
      <p:sp>
        <p:nvSpPr>
          <p:cNvPr id="18" name="正方形/長方形 17"/>
          <p:cNvSpPr/>
          <p:nvPr/>
        </p:nvSpPr>
        <p:spPr>
          <a:xfrm>
            <a:off x="707169" y="7954327"/>
            <a:ext cx="6349268"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検出ツールがトリガーされるとき、自動ルールを実行するには、下記のオブジェクトが形成設定されることを確認してください。</a:t>
            </a:r>
          </a:p>
        </p:txBody>
      </p:sp>
    </p:spTree>
    <p:extLst>
      <p:ext uri="{BB962C8B-B14F-4D97-AF65-F5344CB8AC3E}">
        <p14:creationId xmlns:p14="http://schemas.microsoft.com/office/powerpoint/2010/main" val="386148818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09663"/>
            <a:ext cx="3541903" cy="12700"/>
          </a:xfrm>
          <a:custGeom>
            <a:avLst/>
            <a:gdLst>
              <a:gd name="connsiteX0" fmla="*/ 0 w 3541903"/>
              <a:gd name="connsiteY0" fmla="*/ 1904 h 12700"/>
              <a:gd name="connsiteX1" fmla="*/ 3541903 w 3541903"/>
              <a:gd name="connsiteY1" fmla="*/ 1904 h 12700"/>
            </a:gdLst>
            <a:ahLst/>
            <a:cxnLst>
              <a:cxn ang="0">
                <a:pos x="connsiteX0" y="connsiteY0"/>
              </a:cxn>
              <a:cxn ang="1">
                <a:pos x="connsiteX1" y="connsiteY1"/>
              </a:cxn>
            </a:cxnLst>
            <a:rect l="l" t="t" r="r" b="b"/>
            <a:pathLst>
              <a:path w="3541903" h="12700">
                <a:moveTo>
                  <a:pt x="0" y="1904"/>
                </a:moveTo>
                <a:lnTo>
                  <a:pt x="3541903"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4141978" y="617601"/>
            <a:ext cx="12700" cy="228600"/>
          </a:xfrm>
          <a:custGeom>
            <a:avLst/>
            <a:gdLst>
              <a:gd name="connsiteX0" fmla="*/ 4762 w 12700"/>
              <a:gd name="connsiteY0" fmla="*/ 0 h 228600"/>
              <a:gd name="connsiteX1" fmla="*/ 4762 w 12700"/>
              <a:gd name="connsiteY1" fmla="*/ 228599 h 228600"/>
            </a:gdLst>
            <a:ahLst/>
            <a:cxnLst>
              <a:cxn ang="0">
                <a:pos x="connsiteX0" y="connsiteY0"/>
              </a:cxn>
              <a:cxn ang="1">
                <a:pos x="connsiteX1" y="connsiteY1"/>
              </a:cxn>
            </a:cxnLst>
            <a:rect l="l" t="t" r="r" b="b"/>
            <a:pathLst>
              <a:path w="12700" h="228600">
                <a:moveTo>
                  <a:pt x="4762" y="0"/>
                </a:moveTo>
                <a:lnTo>
                  <a:pt x="476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838200"/>
            <a:ext cx="3541903" cy="12700"/>
          </a:xfrm>
          <a:custGeom>
            <a:avLst/>
            <a:gdLst>
              <a:gd name="connsiteX0" fmla="*/ 0 w 3541903"/>
              <a:gd name="connsiteY0" fmla="*/ 4286 h 12700"/>
              <a:gd name="connsiteX1" fmla="*/ 3541903 w 3541903"/>
              <a:gd name="connsiteY1" fmla="*/ 4286 h 12700"/>
            </a:gdLst>
            <a:ahLst/>
            <a:cxnLst>
              <a:cxn ang="0">
                <a:pos x="connsiteX0" y="connsiteY0"/>
              </a:cxn>
              <a:cxn ang="1">
                <a:pos x="connsiteX1" y="connsiteY1"/>
              </a:cxn>
            </a:cxnLst>
            <a:rect l="l" t="t" r="r" b="b"/>
            <a:pathLst>
              <a:path w="3541903" h="12700">
                <a:moveTo>
                  <a:pt x="0" y="4286"/>
                </a:moveTo>
                <a:lnTo>
                  <a:pt x="3541903"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617601"/>
            <a:ext cx="12700" cy="228600"/>
          </a:xfrm>
          <a:custGeom>
            <a:avLst/>
            <a:gdLst>
              <a:gd name="connsiteX0" fmla="*/ 2412 w 12700"/>
              <a:gd name="connsiteY0" fmla="*/ 0 h 228600"/>
              <a:gd name="connsiteX1" fmla="*/ 2412 w 12700"/>
              <a:gd name="connsiteY1" fmla="*/ 228599 h 228600"/>
            </a:gdLst>
            <a:ahLst/>
            <a:cxnLst>
              <a:cxn ang="0">
                <a:pos x="connsiteX0" y="connsiteY0"/>
              </a:cxn>
              <a:cxn ang="1">
                <a:pos x="connsiteX1" y="connsiteY1"/>
              </a:cxn>
            </a:cxnLst>
            <a:rect l="l" t="t" r="r" b="b"/>
            <a:pathLst>
              <a:path w="12700" h="228600">
                <a:moveTo>
                  <a:pt x="2412" y="0"/>
                </a:moveTo>
                <a:lnTo>
                  <a:pt x="241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4141978" y="609663"/>
            <a:ext cx="2808477" cy="12700"/>
          </a:xfrm>
          <a:custGeom>
            <a:avLst/>
            <a:gdLst>
              <a:gd name="connsiteX0" fmla="*/ 0 w 2808477"/>
              <a:gd name="connsiteY0" fmla="*/ 1904 h 12700"/>
              <a:gd name="connsiteX1" fmla="*/ 2808478 w 2808477"/>
              <a:gd name="connsiteY1" fmla="*/ 1904 h 12700"/>
            </a:gdLst>
            <a:ahLst/>
            <a:cxnLst>
              <a:cxn ang="0">
                <a:pos x="connsiteX0" y="connsiteY0"/>
              </a:cxn>
              <a:cxn ang="1">
                <a:pos x="connsiteX1" y="connsiteY1"/>
              </a:cxn>
            </a:cxnLst>
            <a:rect l="l" t="t" r="r" b="b"/>
            <a:pathLst>
              <a:path w="2808477" h="12700">
                <a:moveTo>
                  <a:pt x="0" y="1904"/>
                </a:moveTo>
                <a:lnTo>
                  <a:pt x="2808478"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945630" y="617601"/>
            <a:ext cx="12700" cy="228600"/>
          </a:xfrm>
          <a:custGeom>
            <a:avLst/>
            <a:gdLst>
              <a:gd name="connsiteX0" fmla="*/ 2413 w 12700"/>
              <a:gd name="connsiteY0" fmla="*/ 0 h 228600"/>
              <a:gd name="connsiteX1" fmla="*/ 2413 w 12700"/>
              <a:gd name="connsiteY1" fmla="*/ 228599 h 228600"/>
            </a:gdLst>
            <a:ahLst/>
            <a:cxnLst>
              <a:cxn ang="0">
                <a:pos x="connsiteX0" y="connsiteY0"/>
              </a:cxn>
              <a:cxn ang="1">
                <a:pos x="connsiteX1" y="connsiteY1"/>
              </a:cxn>
            </a:cxnLst>
            <a:rect l="l" t="t" r="r" b="b"/>
            <a:pathLst>
              <a:path w="12700" h="228600">
                <a:moveTo>
                  <a:pt x="2413" y="0"/>
                </a:moveTo>
                <a:lnTo>
                  <a:pt x="2413"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4141978" y="838200"/>
            <a:ext cx="2808477" cy="12700"/>
          </a:xfrm>
          <a:custGeom>
            <a:avLst/>
            <a:gdLst>
              <a:gd name="connsiteX0" fmla="*/ 0 w 2808477"/>
              <a:gd name="connsiteY0" fmla="*/ 4286 h 12700"/>
              <a:gd name="connsiteX1" fmla="*/ 2808478 w 2808477"/>
              <a:gd name="connsiteY1" fmla="*/ 4286 h 12700"/>
            </a:gdLst>
            <a:ahLst/>
            <a:cxnLst>
              <a:cxn ang="0">
                <a:pos x="connsiteX0" y="connsiteY0"/>
              </a:cxn>
              <a:cxn ang="1">
                <a:pos x="connsiteX1" y="connsiteY1"/>
              </a:cxn>
            </a:cxnLst>
            <a:rect l="l" t="t" r="r" b="b"/>
            <a:pathLst>
              <a:path w="2808477" h="12700">
                <a:moveTo>
                  <a:pt x="0" y="4286"/>
                </a:moveTo>
                <a:lnTo>
                  <a:pt x="280847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4141978" y="617601"/>
            <a:ext cx="12700" cy="228600"/>
          </a:xfrm>
          <a:custGeom>
            <a:avLst/>
            <a:gdLst>
              <a:gd name="connsiteX0" fmla="*/ 4762 w 12700"/>
              <a:gd name="connsiteY0" fmla="*/ 0 h 228600"/>
              <a:gd name="connsiteX1" fmla="*/ 4762 w 12700"/>
              <a:gd name="connsiteY1" fmla="*/ 228599 h 228600"/>
            </a:gdLst>
            <a:ahLst/>
            <a:cxnLst>
              <a:cxn ang="0">
                <a:pos x="connsiteX0" y="connsiteY0"/>
              </a:cxn>
              <a:cxn ang="1">
                <a:pos x="connsiteX1" y="connsiteY1"/>
              </a:cxn>
            </a:cxnLst>
            <a:rect l="l" t="t" r="r" b="b"/>
            <a:pathLst>
              <a:path w="12700" h="228600">
                <a:moveTo>
                  <a:pt x="4762" y="0"/>
                </a:moveTo>
                <a:lnTo>
                  <a:pt x="476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838200"/>
            <a:ext cx="3541903" cy="12700"/>
          </a:xfrm>
          <a:custGeom>
            <a:avLst/>
            <a:gdLst>
              <a:gd name="connsiteX0" fmla="*/ 0 w 3541903"/>
              <a:gd name="connsiteY0" fmla="*/ 4286 h 12700"/>
              <a:gd name="connsiteX1" fmla="*/ 3541903 w 3541903"/>
              <a:gd name="connsiteY1" fmla="*/ 4286 h 12700"/>
            </a:gdLst>
            <a:ahLst/>
            <a:cxnLst>
              <a:cxn ang="0">
                <a:pos x="connsiteX0" y="connsiteY0"/>
              </a:cxn>
              <a:cxn ang="1">
                <a:pos x="connsiteX1" y="connsiteY1"/>
              </a:cxn>
            </a:cxnLst>
            <a:rect l="l" t="t" r="r" b="b"/>
            <a:pathLst>
              <a:path w="3541903" h="12700">
                <a:moveTo>
                  <a:pt x="0" y="4286"/>
                </a:moveTo>
                <a:lnTo>
                  <a:pt x="3541903"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4141978" y="838200"/>
            <a:ext cx="9525" cy="242950"/>
          </a:xfrm>
          <a:custGeom>
            <a:avLst/>
            <a:gdLst>
              <a:gd name="connsiteX0" fmla="*/ 4762 w 9525"/>
              <a:gd name="connsiteY0" fmla="*/ 0 h 242950"/>
              <a:gd name="connsiteX1" fmla="*/ 4762 w 9525"/>
              <a:gd name="connsiteY1" fmla="*/ 242950 h 242950"/>
            </a:gdLst>
            <a:ahLst/>
            <a:cxnLst>
              <a:cxn ang="0">
                <a:pos x="connsiteX0" y="connsiteY0"/>
              </a:cxn>
              <a:cxn ang="1">
                <a:pos x="connsiteX1" y="connsiteY1"/>
              </a:cxn>
            </a:cxnLst>
            <a:rect l="l" t="t" r="r" b="b"/>
            <a:pathLst>
              <a:path w="9525" h="242950">
                <a:moveTo>
                  <a:pt x="4762" y="0"/>
                </a:moveTo>
                <a:lnTo>
                  <a:pt x="4762" y="24295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1071625"/>
            <a:ext cx="3541903" cy="12700"/>
          </a:xfrm>
          <a:custGeom>
            <a:avLst/>
            <a:gdLst>
              <a:gd name="connsiteX0" fmla="*/ 0 w 3541903"/>
              <a:gd name="connsiteY0" fmla="*/ 4286 h 12700"/>
              <a:gd name="connsiteX1" fmla="*/ 3541903 w 3541903"/>
              <a:gd name="connsiteY1" fmla="*/ 4286 h 12700"/>
            </a:gdLst>
            <a:ahLst/>
            <a:cxnLst>
              <a:cxn ang="0">
                <a:pos x="connsiteX0" y="connsiteY0"/>
              </a:cxn>
              <a:cxn ang="1">
                <a:pos x="connsiteX1" y="connsiteY1"/>
              </a:cxn>
            </a:cxnLst>
            <a:rect l="l" t="t" r="r" b="b"/>
            <a:pathLst>
              <a:path w="3541903" h="12700">
                <a:moveTo>
                  <a:pt x="0" y="4286"/>
                </a:moveTo>
                <a:lnTo>
                  <a:pt x="3541903"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09600" y="838200"/>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4141978" y="838200"/>
            <a:ext cx="2808477" cy="12700"/>
          </a:xfrm>
          <a:custGeom>
            <a:avLst/>
            <a:gdLst>
              <a:gd name="connsiteX0" fmla="*/ 0 w 2808477"/>
              <a:gd name="connsiteY0" fmla="*/ 4286 h 12700"/>
              <a:gd name="connsiteX1" fmla="*/ 2808478 w 2808477"/>
              <a:gd name="connsiteY1" fmla="*/ 4286 h 12700"/>
            </a:gdLst>
            <a:ahLst/>
            <a:cxnLst>
              <a:cxn ang="0">
                <a:pos x="connsiteX0" y="connsiteY0"/>
              </a:cxn>
              <a:cxn ang="1">
                <a:pos x="connsiteX1" y="connsiteY1"/>
              </a:cxn>
            </a:cxnLst>
            <a:rect l="l" t="t" r="r" b="b"/>
            <a:pathLst>
              <a:path w="2808477" h="12700">
                <a:moveTo>
                  <a:pt x="0" y="4286"/>
                </a:moveTo>
                <a:lnTo>
                  <a:pt x="280847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945630" y="838200"/>
            <a:ext cx="12700" cy="241300"/>
          </a:xfrm>
          <a:custGeom>
            <a:avLst/>
            <a:gdLst>
              <a:gd name="connsiteX0" fmla="*/ 2413 w 12700"/>
              <a:gd name="connsiteY0" fmla="*/ 0 h 241300"/>
              <a:gd name="connsiteX1" fmla="*/ 2413 w 12700"/>
              <a:gd name="connsiteY1" fmla="*/ 241300 h 241300"/>
            </a:gdLst>
            <a:ahLst/>
            <a:cxnLst>
              <a:cxn ang="0">
                <a:pos x="connsiteX0" y="connsiteY0"/>
              </a:cxn>
              <a:cxn ang="1">
                <a:pos x="connsiteX1" y="connsiteY1"/>
              </a:cxn>
            </a:cxnLst>
            <a:rect l="l" t="t" r="r" b="b"/>
            <a:pathLst>
              <a:path w="12700" h="241300">
                <a:moveTo>
                  <a:pt x="2413" y="0"/>
                </a:moveTo>
                <a:lnTo>
                  <a:pt x="2413"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4141978" y="1071625"/>
            <a:ext cx="2808477" cy="12700"/>
          </a:xfrm>
          <a:custGeom>
            <a:avLst/>
            <a:gdLst>
              <a:gd name="connsiteX0" fmla="*/ 0 w 2808477"/>
              <a:gd name="connsiteY0" fmla="*/ 4286 h 12700"/>
              <a:gd name="connsiteX1" fmla="*/ 2808478 w 2808477"/>
              <a:gd name="connsiteY1" fmla="*/ 4286 h 12700"/>
            </a:gdLst>
            <a:ahLst/>
            <a:cxnLst>
              <a:cxn ang="0">
                <a:pos x="connsiteX0" y="connsiteY0"/>
              </a:cxn>
              <a:cxn ang="1">
                <a:pos x="connsiteX1" y="connsiteY1"/>
              </a:cxn>
            </a:cxnLst>
            <a:rect l="l" t="t" r="r" b="b"/>
            <a:pathLst>
              <a:path w="2808477" h="12700">
                <a:moveTo>
                  <a:pt x="0" y="4286"/>
                </a:moveTo>
                <a:lnTo>
                  <a:pt x="280847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4141978" y="838200"/>
            <a:ext cx="9525" cy="242950"/>
          </a:xfrm>
          <a:custGeom>
            <a:avLst/>
            <a:gdLst>
              <a:gd name="connsiteX0" fmla="*/ 4762 w 9525"/>
              <a:gd name="connsiteY0" fmla="*/ 0 h 242950"/>
              <a:gd name="connsiteX1" fmla="*/ 4762 w 9525"/>
              <a:gd name="connsiteY1" fmla="*/ 242950 h 242950"/>
            </a:gdLst>
            <a:ahLst/>
            <a:cxnLst>
              <a:cxn ang="0">
                <a:pos x="connsiteX0" y="connsiteY0"/>
              </a:cxn>
              <a:cxn ang="1">
                <a:pos x="connsiteX1" y="connsiteY1"/>
              </a:cxn>
            </a:cxnLst>
            <a:rect l="l" t="t" r="r" b="b"/>
            <a:pathLst>
              <a:path w="9525" h="242950">
                <a:moveTo>
                  <a:pt x="4762" y="0"/>
                </a:moveTo>
                <a:lnTo>
                  <a:pt x="4762" y="24295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09600" y="1071625"/>
            <a:ext cx="3541903" cy="12700"/>
          </a:xfrm>
          <a:custGeom>
            <a:avLst/>
            <a:gdLst>
              <a:gd name="connsiteX0" fmla="*/ 0 w 3541903"/>
              <a:gd name="connsiteY0" fmla="*/ 4286 h 12700"/>
              <a:gd name="connsiteX1" fmla="*/ 3541903 w 3541903"/>
              <a:gd name="connsiteY1" fmla="*/ 4286 h 12700"/>
            </a:gdLst>
            <a:ahLst/>
            <a:cxnLst>
              <a:cxn ang="0">
                <a:pos x="connsiteX0" y="connsiteY0"/>
              </a:cxn>
              <a:cxn ang="1">
                <a:pos x="connsiteX1" y="connsiteY1"/>
              </a:cxn>
            </a:cxnLst>
            <a:rect l="l" t="t" r="r" b="b"/>
            <a:pathLst>
              <a:path w="3541903" h="12700">
                <a:moveTo>
                  <a:pt x="0" y="4286"/>
                </a:moveTo>
                <a:lnTo>
                  <a:pt x="3541903"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4141978" y="1071625"/>
            <a:ext cx="9525" cy="242824"/>
          </a:xfrm>
          <a:custGeom>
            <a:avLst/>
            <a:gdLst>
              <a:gd name="connsiteX0" fmla="*/ 4762 w 9525"/>
              <a:gd name="connsiteY0" fmla="*/ 0 h 242824"/>
              <a:gd name="connsiteX1" fmla="*/ 4762 w 9525"/>
              <a:gd name="connsiteY1" fmla="*/ 242824 h 242824"/>
            </a:gdLst>
            <a:ahLst/>
            <a:cxnLst>
              <a:cxn ang="0">
                <a:pos x="connsiteX0" y="connsiteY0"/>
              </a:cxn>
              <a:cxn ang="1">
                <a:pos x="connsiteX1" y="connsiteY1"/>
              </a:cxn>
            </a:cxnLst>
            <a:rect l="l" t="t" r="r" b="b"/>
            <a:pathLst>
              <a:path w="9525" h="242824">
                <a:moveTo>
                  <a:pt x="4762" y="0"/>
                </a:moveTo>
                <a:lnTo>
                  <a:pt x="4762" y="24282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09600" y="1304925"/>
            <a:ext cx="3541903" cy="12700"/>
          </a:xfrm>
          <a:custGeom>
            <a:avLst/>
            <a:gdLst>
              <a:gd name="connsiteX0" fmla="*/ 0 w 3541903"/>
              <a:gd name="connsiteY0" fmla="*/ 4286 h 12700"/>
              <a:gd name="connsiteX1" fmla="*/ 3541903 w 3541903"/>
              <a:gd name="connsiteY1" fmla="*/ 4286 h 12700"/>
            </a:gdLst>
            <a:ahLst/>
            <a:cxnLst>
              <a:cxn ang="0">
                <a:pos x="connsiteX0" y="connsiteY0"/>
              </a:cxn>
              <a:cxn ang="1">
                <a:pos x="connsiteX1" y="connsiteY1"/>
              </a:cxn>
            </a:cxnLst>
            <a:rect l="l" t="t" r="r" b="b"/>
            <a:pathLst>
              <a:path w="3541903" h="12700">
                <a:moveTo>
                  <a:pt x="0" y="4286"/>
                </a:moveTo>
                <a:lnTo>
                  <a:pt x="3541903"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09600" y="1071625"/>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4141978" y="1071625"/>
            <a:ext cx="2808477" cy="12700"/>
          </a:xfrm>
          <a:custGeom>
            <a:avLst/>
            <a:gdLst>
              <a:gd name="connsiteX0" fmla="*/ 0 w 2808477"/>
              <a:gd name="connsiteY0" fmla="*/ 4286 h 12700"/>
              <a:gd name="connsiteX1" fmla="*/ 2808478 w 2808477"/>
              <a:gd name="connsiteY1" fmla="*/ 4286 h 12700"/>
            </a:gdLst>
            <a:ahLst/>
            <a:cxnLst>
              <a:cxn ang="0">
                <a:pos x="connsiteX0" y="connsiteY0"/>
              </a:cxn>
              <a:cxn ang="1">
                <a:pos x="connsiteX1" y="connsiteY1"/>
              </a:cxn>
            </a:cxnLst>
            <a:rect l="l" t="t" r="r" b="b"/>
            <a:pathLst>
              <a:path w="2808477" h="12700">
                <a:moveTo>
                  <a:pt x="0" y="4286"/>
                </a:moveTo>
                <a:lnTo>
                  <a:pt x="280847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Freeform 3"/>
          <p:cNvSpPr/>
          <p:nvPr/>
        </p:nvSpPr>
        <p:spPr>
          <a:xfrm>
            <a:off x="6945630" y="1071625"/>
            <a:ext cx="12700" cy="241300"/>
          </a:xfrm>
          <a:custGeom>
            <a:avLst/>
            <a:gdLst>
              <a:gd name="connsiteX0" fmla="*/ 2413 w 12700"/>
              <a:gd name="connsiteY0" fmla="*/ 0 h 241300"/>
              <a:gd name="connsiteX1" fmla="*/ 2413 w 12700"/>
              <a:gd name="connsiteY1" fmla="*/ 241300 h 241300"/>
            </a:gdLst>
            <a:ahLst/>
            <a:cxnLst>
              <a:cxn ang="0">
                <a:pos x="connsiteX0" y="connsiteY0"/>
              </a:cxn>
              <a:cxn ang="1">
                <a:pos x="connsiteX1" y="connsiteY1"/>
              </a:cxn>
            </a:cxnLst>
            <a:rect l="l" t="t" r="r" b="b"/>
            <a:pathLst>
              <a:path w="12700" h="241300">
                <a:moveTo>
                  <a:pt x="2413" y="0"/>
                </a:moveTo>
                <a:lnTo>
                  <a:pt x="2413"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4141978" y="1304925"/>
            <a:ext cx="2808477" cy="12700"/>
          </a:xfrm>
          <a:custGeom>
            <a:avLst/>
            <a:gdLst>
              <a:gd name="connsiteX0" fmla="*/ 0 w 2808477"/>
              <a:gd name="connsiteY0" fmla="*/ 4286 h 12700"/>
              <a:gd name="connsiteX1" fmla="*/ 2808478 w 2808477"/>
              <a:gd name="connsiteY1" fmla="*/ 4286 h 12700"/>
            </a:gdLst>
            <a:ahLst/>
            <a:cxnLst>
              <a:cxn ang="0">
                <a:pos x="connsiteX0" y="connsiteY0"/>
              </a:cxn>
              <a:cxn ang="1">
                <a:pos x="connsiteX1" y="connsiteY1"/>
              </a:cxn>
            </a:cxnLst>
            <a:rect l="l" t="t" r="r" b="b"/>
            <a:pathLst>
              <a:path w="2808477" h="12700">
                <a:moveTo>
                  <a:pt x="0" y="4286"/>
                </a:moveTo>
                <a:lnTo>
                  <a:pt x="280847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4141978" y="1071625"/>
            <a:ext cx="9525" cy="242824"/>
          </a:xfrm>
          <a:custGeom>
            <a:avLst/>
            <a:gdLst>
              <a:gd name="connsiteX0" fmla="*/ 4762 w 9525"/>
              <a:gd name="connsiteY0" fmla="*/ 0 h 242824"/>
              <a:gd name="connsiteX1" fmla="*/ 4762 w 9525"/>
              <a:gd name="connsiteY1" fmla="*/ 242824 h 242824"/>
            </a:gdLst>
            <a:ahLst/>
            <a:cxnLst>
              <a:cxn ang="0">
                <a:pos x="connsiteX0" y="connsiteY0"/>
              </a:cxn>
              <a:cxn ang="1">
                <a:pos x="connsiteX1" y="connsiteY1"/>
              </a:cxn>
            </a:cxnLst>
            <a:rect l="l" t="t" r="r" b="b"/>
            <a:pathLst>
              <a:path w="9525" h="242824">
                <a:moveTo>
                  <a:pt x="4762" y="0"/>
                </a:moveTo>
                <a:lnTo>
                  <a:pt x="4762" y="24282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914669" y="8362882"/>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
          <p:cNvSpPr/>
          <p:nvPr/>
        </p:nvSpPr>
        <p:spPr>
          <a:xfrm>
            <a:off x="914669" y="836288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914669" y="836288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914669" y="892866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Freeform 3"/>
          <p:cNvSpPr/>
          <p:nvPr/>
        </p:nvSpPr>
        <p:spPr>
          <a:xfrm>
            <a:off x="6865000" y="836288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1612900"/>
            <a:ext cx="2730500" cy="3187700"/>
          </a:xfrm>
          <a:prstGeom prst="rect">
            <a:avLst/>
          </a:prstGeom>
          <a:noFill/>
        </p:spPr>
      </p:pic>
      <p:pic>
        <p:nvPicPr>
          <p:cNvPr id="1025" name="Picture 3"/>
          <p:cNvPicPr>
            <a:picLocks noChangeAspect="1" noChangeArrowheads="1"/>
          </p:cNvPicPr>
          <p:nvPr/>
        </p:nvPicPr>
        <p:blipFill>
          <a:blip r:embed="rId3" cstate="print"/>
          <a:srcRect/>
          <a:stretch>
            <a:fillRect/>
          </a:stretch>
        </p:blipFill>
        <p:spPr bwMode="auto">
          <a:xfrm>
            <a:off x="990600" y="5575300"/>
            <a:ext cx="2159000" cy="1905000"/>
          </a:xfrm>
          <a:prstGeom prst="rect">
            <a:avLst/>
          </a:prstGeom>
          <a:noFill/>
        </p:spPr>
      </p:pic>
      <p:pic>
        <p:nvPicPr>
          <p:cNvPr id="1026" name="Picture 3"/>
          <p:cNvPicPr>
            <a:picLocks noChangeAspect="1" noChangeArrowheads="1"/>
          </p:cNvPicPr>
          <p:nvPr/>
        </p:nvPicPr>
        <p:blipFill>
          <a:blip r:embed="rId4" cstate="print"/>
          <a:srcRect/>
          <a:stretch>
            <a:fillRect/>
          </a:stretch>
        </p:blipFill>
        <p:spPr bwMode="auto">
          <a:xfrm>
            <a:off x="1003569" y="8467912"/>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37" name="正方形/長方形 1036"/>
          <p:cNvSpPr/>
          <p:nvPr/>
        </p:nvSpPr>
        <p:spPr>
          <a:xfrm>
            <a:off x="647700" y="588868"/>
            <a:ext cx="3778250" cy="707886"/>
          </a:xfrm>
          <a:prstGeom prst="rect">
            <a:avLst/>
          </a:prstGeom>
        </p:spPr>
        <p:txBody>
          <a:bodyPr>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電子メール通知</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SMS通知</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クライアントでの外部プログラム起動</a:t>
            </a:r>
          </a:p>
        </p:txBody>
      </p:sp>
      <p:sp>
        <p:nvSpPr>
          <p:cNvPr id="1038" name="正方形/長方形 1037"/>
          <p:cNvSpPr/>
          <p:nvPr/>
        </p:nvSpPr>
        <p:spPr>
          <a:xfrm>
            <a:off x="4237037" y="644547"/>
            <a:ext cx="3778250" cy="707886"/>
          </a:xfrm>
          <a:prstGeom prst="rect">
            <a:avLst/>
          </a:prstGeom>
        </p:spPr>
        <p:txBody>
          <a:bodyPr>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電子メール</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a:t>
            </a: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9" name="正方形/長方形 1038"/>
          <p:cNvSpPr/>
          <p:nvPr/>
        </p:nvSpPr>
        <p:spPr>
          <a:xfrm>
            <a:off x="615949" y="1352433"/>
            <a:ext cx="590708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自動ルールを設定するための条件が満たされない場合、ルールは追加のために選択することができません。</a:t>
            </a:r>
          </a:p>
        </p:txBody>
      </p:sp>
      <p:sp>
        <p:nvSpPr>
          <p:cNvPr id="1040" name="正方形/長方形 1039"/>
          <p:cNvSpPr/>
          <p:nvPr/>
        </p:nvSpPr>
        <p:spPr>
          <a:xfrm>
            <a:off x="901700" y="4846772"/>
            <a:ext cx="3778250" cy="215444"/>
          </a:xfrm>
          <a:prstGeom prst="rect">
            <a:avLst/>
          </a:prstGeom>
        </p:spPr>
        <p:txBody>
          <a:bodyPr>
            <a:spAutoFit/>
          </a:bodyPr>
          <a:lstStyle/>
          <a:p>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アーカイブへの記録とアラームの開始</a:t>
            </a:r>
          </a:p>
        </p:txBody>
      </p:sp>
      <p:sp>
        <p:nvSpPr>
          <p:cNvPr id="1041" name="正方形/長方形 1040"/>
          <p:cNvSpPr/>
          <p:nvPr/>
        </p:nvSpPr>
        <p:spPr>
          <a:xfrm>
            <a:off x="901700" y="5062216"/>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検出ツールがトリガーされると、アーカイブ、アラームの開始に記録を設定するには、次の手順を実行する必要があります。</a:t>
            </a:r>
          </a:p>
        </p:txBody>
      </p:sp>
      <p:sp>
        <p:nvSpPr>
          <p:cNvPr id="1042" name="正方形/長方形 1041"/>
          <p:cNvSpPr/>
          <p:nvPr/>
        </p:nvSpPr>
        <p:spPr>
          <a:xfrm>
            <a:off x="901699" y="5359062"/>
            <a:ext cx="4554537"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アーカイブルールにレコードを追加します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p>
        </p:txBody>
      </p:sp>
      <p:sp>
        <p:nvSpPr>
          <p:cNvPr id="1043" name="正方形/長方形 1042"/>
          <p:cNvSpPr/>
          <p:nvPr/>
        </p:nvSpPr>
        <p:spPr>
          <a:xfrm>
            <a:off x="901700" y="7480300"/>
            <a:ext cx="4310062"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アラームリスト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(1)では、システムアラームを開始するためのモードを選択します。</a:t>
            </a:r>
          </a:p>
        </p:txBody>
      </p:sp>
      <p:sp>
        <p:nvSpPr>
          <p:cNvPr id="1044" name="正方形/長方形 1043"/>
          <p:cNvSpPr/>
          <p:nvPr/>
        </p:nvSpPr>
        <p:spPr>
          <a:xfrm>
            <a:off x="901700" y="7680328"/>
            <a:ext cx="4923346"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カメラリスト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(2)において、ルールが実行されるためにビデオカメラを選択します。</a:t>
            </a:r>
          </a:p>
        </p:txBody>
      </p:sp>
      <p:sp>
        <p:nvSpPr>
          <p:cNvPr id="1045" name="正方形/長方形 1044"/>
          <p:cNvSpPr/>
          <p:nvPr/>
        </p:nvSpPr>
        <p:spPr>
          <a:xfrm>
            <a:off x="901700" y="7895772"/>
            <a:ext cx="4196302"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リストにレコード内の（3）、アーカイブを選択します。（適宜設定されている場合、音声信号）検出ツールが起動されたときに映像を記録する必要があります。</a:t>
            </a:r>
          </a:p>
        </p:txBody>
      </p:sp>
      <p:sp>
        <p:nvSpPr>
          <p:cNvPr id="1047" name="正方形/長方形 1046"/>
          <p:cNvSpPr/>
          <p:nvPr/>
        </p:nvSpPr>
        <p:spPr>
          <a:xfrm>
            <a:off x="1181369" y="8467003"/>
            <a:ext cx="5189268"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このアーカイブに検出ツールビデオカメラから録画する設定する必要があります（「アーカイブへのビデオカメラからのビデオストリームの設定記録」を参照）。</a:t>
            </a:r>
          </a:p>
        </p:txBody>
      </p:sp>
      <p:sp>
        <p:nvSpPr>
          <p:cNvPr id="1048" name="正方形/長方形 1047"/>
          <p:cNvSpPr/>
          <p:nvPr/>
        </p:nvSpPr>
        <p:spPr>
          <a:xfrm>
            <a:off x="875850" y="9057060"/>
            <a:ext cx="4134089"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プラスボタン（4）をクリックし、ルール設定を追加して、構成します。</a:t>
            </a:r>
          </a:p>
        </p:txBody>
      </p:sp>
    </p:spTree>
    <p:extLst>
      <p:ext uri="{BB962C8B-B14F-4D97-AF65-F5344CB8AC3E}">
        <p14:creationId xmlns:p14="http://schemas.microsoft.com/office/powerpoint/2010/main" val="49314331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71600" y="3478148"/>
            <a:ext cx="5578856" cy="2307844"/>
          </a:xfrm>
          <a:custGeom>
            <a:avLst/>
            <a:gdLst>
              <a:gd name="connsiteX0" fmla="*/ 0 w 5578856"/>
              <a:gd name="connsiteY0" fmla="*/ 0 h 2307844"/>
              <a:gd name="connsiteX1" fmla="*/ 5578856 w 5578856"/>
              <a:gd name="connsiteY1" fmla="*/ 0 h 2307844"/>
              <a:gd name="connsiteX2" fmla="*/ 5578856 w 5578856"/>
              <a:gd name="connsiteY2" fmla="*/ 2307844 h 2307844"/>
              <a:gd name="connsiteX3" fmla="*/ 0 w 5578856"/>
              <a:gd name="connsiteY3" fmla="*/ 2307844 h 2307844"/>
              <a:gd name="connsiteX4" fmla="*/ 0 w 5578856"/>
              <a:gd name="connsiteY4" fmla="*/ 0 h 230784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2307844">
                <a:moveTo>
                  <a:pt x="0" y="0"/>
                </a:moveTo>
                <a:lnTo>
                  <a:pt x="5578856" y="0"/>
                </a:lnTo>
                <a:lnTo>
                  <a:pt x="5578856" y="2307844"/>
                </a:lnTo>
                <a:lnTo>
                  <a:pt x="0" y="2307844"/>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　</a:t>
            </a:r>
          </a:p>
          <a:p>
            <a:pPr algn="ctr"/>
            <a:r>
              <a:rPr lang="ja-JP" altLang="en-US" dirty="0"/>
              <a:t>　</a:t>
            </a:r>
          </a:p>
          <a:p>
            <a:pPr algn="ctr"/>
            <a:r>
              <a:rPr lang="ja-JP" altLang="en-US" dirty="0"/>
              <a:t>　</a:t>
            </a:r>
          </a:p>
          <a:p>
            <a:pPr algn="ctr"/>
            <a:r>
              <a:rPr lang="ja-JP" altLang="en-US" dirty="0"/>
              <a:t>　</a:t>
            </a:r>
          </a:p>
          <a:p>
            <a:pPr algn="ctr"/>
            <a:r>
              <a:rPr lang="ja-JP" altLang="en-US" dirty="0"/>
              <a:t>　</a:t>
            </a:r>
          </a:p>
          <a:p>
            <a:pPr algn="ctr"/>
            <a:r>
              <a:rPr lang="ja-JP" altLang="en-US" dirty="0"/>
              <a:t>　</a:t>
            </a:r>
          </a:p>
          <a:p>
            <a:pPr algn="ctr"/>
            <a:r>
              <a:rPr lang="ja-JP" altLang="en-US" dirty="0"/>
              <a:t>　</a:t>
            </a:r>
          </a:p>
          <a:p>
            <a:pPr algn="ctr"/>
            <a:r>
              <a:rPr lang="ja-JP" altLang="en-US" dirty="0"/>
              <a:t>　</a:t>
            </a:r>
          </a:p>
          <a:p>
            <a:pPr algn="ctr"/>
            <a:r>
              <a:rPr lang="ja-JP" altLang="en-US" dirty="0"/>
              <a:t>　</a:t>
            </a:r>
            <a:endParaRPr lang="zh-CN" altLang="en-US" dirty="0"/>
          </a:p>
        </p:txBody>
      </p:sp>
      <p:sp>
        <p:nvSpPr>
          <p:cNvPr id="5" name="Freeform 3"/>
          <p:cNvSpPr/>
          <p:nvPr/>
        </p:nvSpPr>
        <p:spPr>
          <a:xfrm>
            <a:off x="1371600" y="347814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1371600" y="3478148"/>
            <a:ext cx="9525" cy="2307844"/>
          </a:xfrm>
          <a:custGeom>
            <a:avLst/>
            <a:gdLst>
              <a:gd name="connsiteX0" fmla="*/ 4762 w 9525"/>
              <a:gd name="connsiteY0" fmla="*/ 0 h 2307844"/>
              <a:gd name="connsiteX1" fmla="*/ 4762 w 9525"/>
              <a:gd name="connsiteY1" fmla="*/ 2307844 h 2307844"/>
            </a:gdLst>
            <a:ahLst/>
            <a:cxnLst>
              <a:cxn ang="0">
                <a:pos x="connsiteX0" y="connsiteY0"/>
              </a:cxn>
              <a:cxn ang="1">
                <a:pos x="connsiteX1" y="connsiteY1"/>
              </a:cxn>
            </a:cxnLst>
            <a:rect l="l" t="t" r="r" b="b"/>
            <a:pathLst>
              <a:path w="9525" h="2307844">
                <a:moveTo>
                  <a:pt x="4762" y="0"/>
                </a:moveTo>
                <a:lnTo>
                  <a:pt x="4762" y="230784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1371600" y="5776467"/>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3478148"/>
            <a:ext cx="9525" cy="2307844"/>
          </a:xfrm>
          <a:custGeom>
            <a:avLst/>
            <a:gdLst>
              <a:gd name="connsiteX0" fmla="*/ 4762 w 9525"/>
              <a:gd name="connsiteY0" fmla="*/ 0 h 2307844"/>
              <a:gd name="connsiteX1" fmla="*/ 4762 w 9525"/>
              <a:gd name="connsiteY1" fmla="*/ 2307844 h 2307844"/>
            </a:gdLst>
            <a:ahLst/>
            <a:cxnLst>
              <a:cxn ang="0">
                <a:pos x="connsiteX0" y="connsiteY0"/>
              </a:cxn>
              <a:cxn ang="1">
                <a:pos x="connsiteX1" y="connsiteY1"/>
              </a:cxn>
            </a:cxnLst>
            <a:rect l="l" t="t" r="r" b="b"/>
            <a:pathLst>
              <a:path w="9525" h="2307844">
                <a:moveTo>
                  <a:pt x="4762" y="0"/>
                </a:moveTo>
                <a:lnTo>
                  <a:pt x="4762" y="230784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1371600" y="6612763"/>
            <a:ext cx="5578856" cy="453390"/>
          </a:xfrm>
          <a:custGeom>
            <a:avLst/>
            <a:gdLst>
              <a:gd name="connsiteX0" fmla="*/ 0 w 5578856"/>
              <a:gd name="connsiteY0" fmla="*/ 0 h 453390"/>
              <a:gd name="connsiteX1" fmla="*/ 5578856 w 5578856"/>
              <a:gd name="connsiteY1" fmla="*/ 0 h 453390"/>
              <a:gd name="connsiteX2" fmla="*/ 5578856 w 5578856"/>
              <a:gd name="connsiteY2" fmla="*/ 453390 h 453390"/>
              <a:gd name="connsiteX3" fmla="*/ 0 w 5578856"/>
              <a:gd name="connsiteY3" fmla="*/ 453390 h 453390"/>
              <a:gd name="connsiteX4" fmla="*/ 0 w 5578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453390">
                <a:moveTo>
                  <a:pt x="0" y="0"/>
                </a:moveTo>
                <a:lnTo>
                  <a:pt x="5578856" y="0"/>
                </a:lnTo>
                <a:lnTo>
                  <a:pt x="5578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1371600" y="661276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1371600" y="661276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1371600" y="705662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661276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1371600" y="7161403"/>
            <a:ext cx="5578856" cy="941069"/>
          </a:xfrm>
          <a:custGeom>
            <a:avLst/>
            <a:gdLst>
              <a:gd name="connsiteX0" fmla="*/ 0 w 5578856"/>
              <a:gd name="connsiteY0" fmla="*/ 0 h 941069"/>
              <a:gd name="connsiteX1" fmla="*/ 5578856 w 5578856"/>
              <a:gd name="connsiteY1" fmla="*/ 0 h 941069"/>
              <a:gd name="connsiteX2" fmla="*/ 5578856 w 5578856"/>
              <a:gd name="connsiteY2" fmla="*/ 941069 h 941069"/>
              <a:gd name="connsiteX3" fmla="*/ 0 w 5578856"/>
              <a:gd name="connsiteY3" fmla="*/ 941069 h 941069"/>
              <a:gd name="connsiteX4" fmla="*/ 0 w 5578856"/>
              <a:gd name="connsiteY4" fmla="*/ 0 h 94106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941069">
                <a:moveTo>
                  <a:pt x="0" y="0"/>
                </a:moveTo>
                <a:lnTo>
                  <a:pt x="5578856" y="0"/>
                </a:lnTo>
                <a:lnTo>
                  <a:pt x="5578856" y="941069"/>
                </a:lnTo>
                <a:lnTo>
                  <a:pt x="0" y="94106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1371600" y="716140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1371600" y="7161403"/>
            <a:ext cx="9525" cy="941069"/>
          </a:xfrm>
          <a:custGeom>
            <a:avLst/>
            <a:gdLst>
              <a:gd name="connsiteX0" fmla="*/ 4762 w 9525"/>
              <a:gd name="connsiteY0" fmla="*/ 0 h 941069"/>
              <a:gd name="connsiteX1" fmla="*/ 4762 w 9525"/>
              <a:gd name="connsiteY1" fmla="*/ 941069 h 941069"/>
            </a:gdLst>
            <a:ahLst/>
            <a:cxnLst>
              <a:cxn ang="0">
                <a:pos x="connsiteX0" y="connsiteY0"/>
              </a:cxn>
              <a:cxn ang="1">
                <a:pos x="connsiteX1" y="connsiteY1"/>
              </a:cxn>
            </a:cxnLst>
            <a:rect l="l" t="t" r="r" b="b"/>
            <a:pathLst>
              <a:path w="9525" h="941069">
                <a:moveTo>
                  <a:pt x="4762" y="0"/>
                </a:moveTo>
                <a:lnTo>
                  <a:pt x="4762" y="94106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1371600" y="8092947"/>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7161403"/>
            <a:ext cx="9525" cy="941069"/>
          </a:xfrm>
          <a:custGeom>
            <a:avLst/>
            <a:gdLst>
              <a:gd name="connsiteX0" fmla="*/ 4762 w 9525"/>
              <a:gd name="connsiteY0" fmla="*/ 0 h 941069"/>
              <a:gd name="connsiteX1" fmla="*/ 4762 w 9525"/>
              <a:gd name="connsiteY1" fmla="*/ 941069 h 941069"/>
            </a:gdLst>
            <a:ahLst/>
            <a:cxnLst>
              <a:cxn ang="0">
                <a:pos x="connsiteX0" y="connsiteY0"/>
              </a:cxn>
              <a:cxn ang="1">
                <a:pos x="connsiteX1" y="connsiteY1"/>
              </a:cxn>
            </a:cxnLst>
            <a:rect l="l" t="t" r="r" b="b"/>
            <a:pathLst>
              <a:path w="9525" h="941069">
                <a:moveTo>
                  <a:pt x="4762" y="0"/>
                </a:moveTo>
                <a:lnTo>
                  <a:pt x="4762" y="94106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2159000" cy="25146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1460500" y="35941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727200" y="4165600"/>
            <a:ext cx="2159000" cy="15240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1460500" y="6718300"/>
            <a:ext cx="177800" cy="177800"/>
          </a:xfrm>
          <a:prstGeom prst="rect">
            <a:avLst/>
          </a:prstGeom>
          <a:noFill/>
        </p:spPr>
      </p:pic>
      <p:pic>
        <p:nvPicPr>
          <p:cNvPr id="22" name="Picture 3"/>
          <p:cNvPicPr>
            <a:picLocks noChangeAspect="1" noChangeArrowheads="1"/>
          </p:cNvPicPr>
          <p:nvPr/>
        </p:nvPicPr>
        <p:blipFill>
          <a:blip r:embed="rId6" cstate="print"/>
          <a:srcRect/>
          <a:stretch>
            <a:fillRect/>
          </a:stretch>
        </p:blipFill>
        <p:spPr bwMode="auto">
          <a:xfrm>
            <a:off x="1460500" y="7277100"/>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105</a:t>
            </a:r>
          </a:p>
        </p:txBody>
      </p:sp>
      <p:sp>
        <p:nvSpPr>
          <p:cNvPr id="25" name="正方形/長方形 24"/>
          <p:cNvSpPr/>
          <p:nvPr/>
        </p:nvSpPr>
        <p:spPr>
          <a:xfrm>
            <a:off x="1189037" y="3149119"/>
            <a:ext cx="4237038"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アラームフラグ位置フィールド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(1)では、アラームフラグは、アラームがトリガーされた実際の時間からシフトバックされることにより、秒数を入力します。</a:t>
            </a:r>
          </a:p>
        </p:txBody>
      </p:sp>
      <p:sp>
        <p:nvSpPr>
          <p:cNvPr id="26" name="正方形/長方形 25"/>
          <p:cNvSpPr/>
          <p:nvPr/>
        </p:nvSpPr>
        <p:spPr>
          <a:xfrm>
            <a:off x="1638300" y="3541067"/>
            <a:ext cx="4007644"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警報フラグ位置が設定されている場合、処理のために受信したイベントの再生は、アラーム開始の瞬間からではなく、フラグの位置に対応する瞬間から開始されます。</a:t>
            </a:r>
          </a:p>
        </p:txBody>
      </p:sp>
      <p:sp>
        <p:nvSpPr>
          <p:cNvPr id="27" name="正方形/長方形 26"/>
          <p:cNvSpPr/>
          <p:nvPr/>
        </p:nvSpPr>
        <p:spPr>
          <a:xfrm>
            <a:off x="1265237" y="5803106"/>
            <a:ext cx="5562600" cy="58477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ポストレコード時間フィールドでは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アラームに関連して作られた記録の最後に追加されるポストアラーム記録の秒数で、ポスト記録時間を入力します。ポスト記録時間は、アラームの終了の瞬間からカウントされ、アラームが与えられた時間の終了前にオペレータによって評価された場合にのみ確認されます。アラームがオペレータによってまたは自動的に、ポスト記録時間の終了後に評価された場合、記録は、アラームの評価の時点で終了します。</a:t>
            </a:r>
          </a:p>
        </p:txBody>
      </p:sp>
      <p:sp>
        <p:nvSpPr>
          <p:cNvPr id="28" name="正方形/長方形 27"/>
          <p:cNvSpPr/>
          <p:nvPr/>
        </p:nvSpPr>
        <p:spPr>
          <a:xfrm>
            <a:off x="1727200" y="6670181"/>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ポストアラーム時間はデフォルトで0秒です。</a:t>
            </a:r>
          </a:p>
        </p:txBody>
      </p:sp>
      <p:sp>
        <p:nvSpPr>
          <p:cNvPr id="29" name="正方形/長方形 28"/>
          <p:cNvSpPr/>
          <p:nvPr/>
        </p:nvSpPr>
        <p:spPr>
          <a:xfrm>
            <a:off x="1631140" y="7279143"/>
            <a:ext cx="4014803" cy="707886"/>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アラームが登録されています。その終了後または終了した時点の2分以内より前のアラームをオペレータが評価した場合、記録は、アラームが終了した瞬間から、正確に2分で終了します。アラームがオペレータによってまたは自動的に2分アラームの終了後に評価される場合は、記録は、アラームの評価の時点で終了します。</a:t>
            </a:r>
          </a:p>
        </p:txBody>
      </p:sp>
      <p:sp>
        <p:nvSpPr>
          <p:cNvPr id="30" name="正方形/長方形 29"/>
          <p:cNvSpPr/>
          <p:nvPr/>
        </p:nvSpPr>
        <p:spPr>
          <a:xfrm>
            <a:off x="1322937" y="8092947"/>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p:txBody>
      </p:sp>
      <p:sp>
        <p:nvSpPr>
          <p:cNvPr id="31" name="正方形/長方形 30"/>
          <p:cNvSpPr/>
          <p:nvPr/>
        </p:nvSpPr>
        <p:spPr>
          <a:xfrm>
            <a:off x="1371599" y="8316086"/>
            <a:ext cx="5569331" cy="86177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これで検出ツールが起動されたアラームのアーカイブおよび開始への記録の設定は完了です</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選択したビデオカメラに表示させるための最小セル数のレイアウトの置き換え</a:t>
            </a: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検出ユニットがトリガーされた特定のビデオカメラを表示するため</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、最小セル数のレイアウトへの</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切り替えを設定するには、以下を実施してください。</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0" name="正方形/長方形 1029"/>
          <p:cNvSpPr/>
          <p:nvPr/>
        </p:nvSpPr>
        <p:spPr>
          <a:xfrm>
            <a:off x="1430337" y="9321943"/>
            <a:ext cx="4647002" cy="338554"/>
          </a:xfrm>
          <a:prstGeom prst="rect">
            <a:avLst/>
          </a:prstGeom>
        </p:spPr>
        <p:txBody>
          <a:bodyPr wrap="square">
            <a:spAutoFit/>
          </a:bodyPr>
          <a:lstStyle/>
          <a:p>
            <a:pPr fontAlgn="ctr"/>
            <a:endParaRPr lang="ja-JP" altLang="en-US" sz="800" i="1"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自動ルールを開き</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、レイアウトを作成します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p>
        </p:txBody>
      </p:sp>
    </p:spTree>
    <p:extLst>
      <p:ext uri="{BB962C8B-B14F-4D97-AF65-F5344CB8AC3E}">
        <p14:creationId xmlns:p14="http://schemas.microsoft.com/office/powerpoint/2010/main" val="353641352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99592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499592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99592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556171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99592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98500" y="5105400"/>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609600"/>
            <a:ext cx="2641600" cy="2451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6007100"/>
            <a:ext cx="2882900" cy="25527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106</a:t>
            </a:r>
          </a:p>
        </p:txBody>
      </p:sp>
      <p:sp>
        <p:nvSpPr>
          <p:cNvPr id="16" name="正方形/長方形 15"/>
          <p:cNvSpPr/>
          <p:nvPr/>
        </p:nvSpPr>
        <p:spPr>
          <a:xfrm>
            <a:off x="797494" y="3060700"/>
            <a:ext cx="4724399" cy="58477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レイアウトを適切なリストから切り替える必要があるビデオカメラを選択します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以下の手順で、ビデオカメラを表示します。</a:t>
            </a:r>
          </a:p>
        </p:txBody>
      </p:sp>
      <p:sp>
        <p:nvSpPr>
          <p:cNvPr id="17" name="正方形/長方形 16"/>
          <p:cNvSpPr/>
          <p:nvPr/>
        </p:nvSpPr>
        <p:spPr>
          <a:xfrm>
            <a:off x="904605" y="3562890"/>
            <a:ext cx="6096000"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システムは、指定されたビデオカメラを含み、ユーザーがアクセス可能なレイアウトを検索します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システムは、選択されたビデオカメラを表示するためにセルの最小数のレイアウトを選択します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必要なレイアウトが存在しない場合、システムは単一のビデオカメラで新しいレイアウトを作成します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システムは、選択したレイアウトに切り替えます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ビデオカメラは、選択されたレイアウトでアクティブになり、表示タイルは一段階展開されます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8" name="正方形/長方形 17"/>
          <p:cNvSpPr/>
          <p:nvPr/>
        </p:nvSpPr>
        <p:spPr>
          <a:xfrm>
            <a:off x="812800" y="4302810"/>
            <a:ext cx="3778250" cy="246221"/>
          </a:xfrm>
          <a:prstGeom prst="rect">
            <a:avLst/>
          </a:prstGeom>
        </p:spPr>
        <p:txBody>
          <a:bodyPr>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クライアントでの外部プログラム起動</a:t>
            </a:r>
          </a:p>
        </p:txBody>
      </p:sp>
      <p:sp>
        <p:nvSpPr>
          <p:cNvPr id="19" name="正方形/長方形 18"/>
          <p:cNvSpPr/>
          <p:nvPr/>
        </p:nvSpPr>
        <p:spPr>
          <a:xfrm>
            <a:off x="822783" y="4545439"/>
            <a:ext cx="5750225"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この自動ルールはAxxon次のクライアントを実行しているコンピュータ上で外部プログラムを起動することができます。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外部プログラムは、ドメインに接続されているすべてのクライアントで開始されます。</a:t>
            </a:r>
          </a:p>
        </p:txBody>
      </p:sp>
      <p:sp>
        <p:nvSpPr>
          <p:cNvPr id="20" name="正方形/長方形 19"/>
          <p:cNvSpPr/>
          <p:nvPr/>
        </p:nvSpPr>
        <p:spPr>
          <a:xfrm>
            <a:off x="884985" y="5052747"/>
            <a:ext cx="5790452"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外部プログラムは、検出ツールがトリガーされたときにクライアントがコンピュータ上で実行されていない場合、AxxonNextサーバーであるコンピュータ上で開始されていません。</a:t>
            </a:r>
          </a:p>
        </p:txBody>
      </p:sp>
      <p:sp>
        <p:nvSpPr>
          <p:cNvPr id="21" name="正方形/長方形 20"/>
          <p:cNvSpPr/>
          <p:nvPr/>
        </p:nvSpPr>
        <p:spPr>
          <a:xfrm>
            <a:off x="798931" y="5572394"/>
            <a:ext cx="4749740"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検出ツールが起動されたとき、実行中のすべてのクライアントで外部プログラムを起動するには</a:t>
            </a:r>
          </a:p>
        </p:txBody>
      </p:sp>
      <p:sp>
        <p:nvSpPr>
          <p:cNvPr id="22" name="正方形/長方形 21"/>
          <p:cNvSpPr/>
          <p:nvPr/>
        </p:nvSpPr>
        <p:spPr>
          <a:xfrm>
            <a:off x="876300" y="5787838"/>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クライアントの自動ルールの起動外部プログラムを作成します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3" name="正方形/長方形 22"/>
          <p:cNvSpPr/>
          <p:nvPr/>
        </p:nvSpPr>
        <p:spPr>
          <a:xfrm>
            <a:off x="822783" y="8542963"/>
            <a:ext cx="5700254"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[フォルダ]フィールドでは、起動したいプログラムの実行ファイルへのパスを指定します。ここではネットワークパスを指定することもできます。</a:t>
            </a:r>
          </a:p>
        </p:txBody>
      </p:sp>
      <p:sp>
        <p:nvSpPr>
          <p:cNvPr id="24" name="正方形/長方形 23"/>
          <p:cNvSpPr/>
          <p:nvPr/>
        </p:nvSpPr>
        <p:spPr>
          <a:xfrm>
            <a:off x="822783" y="8881517"/>
            <a:ext cx="5700254"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プログラムを起動するための追加パラメータを設定するには、プラスボタンをクリックして、必要なコマンドライン引数を入力します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149613740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122421"/>
            <a:ext cx="6340856" cy="2899886"/>
          </a:xfrm>
          <a:custGeom>
            <a:avLst/>
            <a:gdLst>
              <a:gd name="connsiteX0" fmla="*/ 0 w 6340856"/>
              <a:gd name="connsiteY0" fmla="*/ 0 h 3383279"/>
              <a:gd name="connsiteX1" fmla="*/ 6340856 w 6340856"/>
              <a:gd name="connsiteY1" fmla="*/ 0 h 3383279"/>
              <a:gd name="connsiteX2" fmla="*/ 6340856 w 6340856"/>
              <a:gd name="connsiteY2" fmla="*/ 3383279 h 3383279"/>
              <a:gd name="connsiteX3" fmla="*/ 0 w 6340856"/>
              <a:gd name="connsiteY3" fmla="*/ 3383279 h 3383279"/>
              <a:gd name="connsiteX4" fmla="*/ 0 w 6340856"/>
              <a:gd name="connsiteY4" fmla="*/ 0 h 338327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3383279">
                <a:moveTo>
                  <a:pt x="0" y="0"/>
                </a:moveTo>
                <a:lnTo>
                  <a:pt x="6340856" y="0"/>
                </a:lnTo>
                <a:lnTo>
                  <a:pt x="6340856" y="3383279"/>
                </a:lnTo>
                <a:lnTo>
                  <a:pt x="0" y="338327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注意</a:t>
            </a:r>
          </a:p>
          <a:p>
            <a:pPr algn="ctr"/>
            <a:r>
              <a:rPr lang="ja-JP" altLang="en-US" dirty="0"/>
              <a:t>リレーは通常の状態からアクティブに、一方向のみに切り替えることができます。</a:t>
            </a:r>
          </a:p>
          <a:p>
            <a:pPr algn="ctr"/>
            <a:r>
              <a:rPr lang="ja-JP" altLang="en-US" dirty="0"/>
              <a:t>　</a:t>
            </a:r>
            <a:endParaRPr lang="zh-CN" altLang="en-US" dirty="0"/>
          </a:p>
        </p:txBody>
      </p:sp>
      <p:sp>
        <p:nvSpPr>
          <p:cNvPr id="5" name="Freeform 3"/>
          <p:cNvSpPr/>
          <p:nvPr/>
        </p:nvSpPr>
        <p:spPr>
          <a:xfrm>
            <a:off x="609600" y="412242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122420"/>
            <a:ext cx="45719" cy="2985611"/>
          </a:xfrm>
          <a:custGeom>
            <a:avLst/>
            <a:gdLst>
              <a:gd name="connsiteX0" fmla="*/ 4762 w 9525"/>
              <a:gd name="connsiteY0" fmla="*/ 0 h 3383279"/>
              <a:gd name="connsiteX1" fmla="*/ 4762 w 9525"/>
              <a:gd name="connsiteY1" fmla="*/ 3383279 h 3383279"/>
            </a:gdLst>
            <a:ahLst/>
            <a:cxnLst>
              <a:cxn ang="0">
                <a:pos x="connsiteX0" y="connsiteY0"/>
              </a:cxn>
              <a:cxn ang="1">
                <a:pos x="connsiteX1" y="connsiteY1"/>
              </a:cxn>
            </a:cxnLst>
            <a:rect l="l" t="t" r="r" b="b"/>
            <a:pathLst>
              <a:path w="9525" h="3383279">
                <a:moveTo>
                  <a:pt x="4762" y="0"/>
                </a:moveTo>
                <a:lnTo>
                  <a:pt x="4762" y="33832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7098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122420"/>
            <a:ext cx="45719" cy="2985611"/>
          </a:xfrm>
          <a:custGeom>
            <a:avLst/>
            <a:gdLst>
              <a:gd name="connsiteX0" fmla="*/ 4762 w 9525"/>
              <a:gd name="connsiteY0" fmla="*/ 0 h 3383279"/>
              <a:gd name="connsiteX1" fmla="*/ 4762 w 9525"/>
              <a:gd name="connsiteY1" fmla="*/ 3383279 h 3383279"/>
            </a:gdLst>
            <a:ahLst/>
            <a:cxnLst>
              <a:cxn ang="0">
                <a:pos x="connsiteX0" y="connsiteY0"/>
              </a:cxn>
              <a:cxn ang="1">
                <a:pos x="connsiteX1" y="connsiteY1"/>
              </a:cxn>
            </a:cxnLst>
            <a:rect l="l" t="t" r="r" b="b"/>
            <a:pathLst>
              <a:path w="9525" h="3383279">
                <a:moveTo>
                  <a:pt x="4762" y="0"/>
                </a:moveTo>
                <a:lnTo>
                  <a:pt x="4762" y="33832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7823454"/>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609600" y="78234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782345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826731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782345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98500" y="4229100"/>
            <a:ext cx="177800" cy="177800"/>
          </a:xfrm>
          <a:prstGeom prst="rect">
            <a:avLst/>
          </a:prstGeom>
          <a:noFill/>
        </p:spPr>
      </p:pic>
      <p:pic>
        <p:nvPicPr>
          <p:cNvPr id="14" name="Picture 3"/>
          <p:cNvPicPr>
            <a:picLocks noChangeAspect="1" noChangeArrowheads="1"/>
          </p:cNvPicPr>
          <p:nvPr/>
        </p:nvPicPr>
        <p:blipFill>
          <a:blip r:embed="rId2" cstate="print"/>
          <a:srcRect/>
          <a:stretch>
            <a:fillRect/>
          </a:stretch>
        </p:blipFill>
        <p:spPr bwMode="auto">
          <a:xfrm>
            <a:off x="698500" y="7937500"/>
            <a:ext cx="177800" cy="177800"/>
          </a:xfrm>
          <a:prstGeom prst="rect">
            <a:avLst/>
          </a:prstGeom>
          <a:noFill/>
        </p:spPr>
      </p:pic>
      <p:pic>
        <p:nvPicPr>
          <p:cNvPr id="15" name="Picture 3"/>
          <p:cNvPicPr>
            <a:picLocks noChangeAspect="1" noChangeArrowheads="1"/>
          </p:cNvPicPr>
          <p:nvPr/>
        </p:nvPicPr>
        <p:blipFill>
          <a:blip r:embed="rId3" cstate="print"/>
          <a:srcRect/>
          <a:stretch>
            <a:fillRect/>
          </a:stretch>
        </p:blipFill>
        <p:spPr bwMode="auto">
          <a:xfrm>
            <a:off x="990600" y="609600"/>
            <a:ext cx="2921000" cy="30607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942255" y="5355682"/>
            <a:ext cx="2578100" cy="15113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107</a:t>
            </a:r>
          </a:p>
        </p:txBody>
      </p:sp>
      <p:sp>
        <p:nvSpPr>
          <p:cNvPr id="19" name="正方形/長方形 18"/>
          <p:cNvSpPr/>
          <p:nvPr/>
        </p:nvSpPr>
        <p:spPr>
          <a:xfrm>
            <a:off x="698500" y="3660755"/>
            <a:ext cx="4013470" cy="46166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r>
            <a:b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これで実行しているクライアント上で外部プログラムを起動するための設定は完了です。</a:t>
            </a:r>
          </a:p>
        </p:txBody>
      </p:sp>
      <p:sp>
        <p:nvSpPr>
          <p:cNvPr id="20" name="正方形/長方形 19"/>
          <p:cNvSpPr/>
          <p:nvPr/>
        </p:nvSpPr>
        <p:spPr>
          <a:xfrm>
            <a:off x="904994" y="4131945"/>
            <a:ext cx="6045461" cy="1200329"/>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自動ルールを使用することで、リモートクライアント上のオーディオ通知を設定することができます。これを行うには、クライアント上で、オーディオファイルを再生することができる任意のプログラムを起動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起動パラメータでは、通知ファイルを指定します。Windows Media Playerを例に考えてみましょう。Windows Media Playerを介してリモートクライアント上のオーディオ通知の場合、次のパラメータを設定します。プレイヤーへのパス：C:￥Program Files￥Windows Media Player￥wmplayer.exe"; Startup parameters: -vvv "&lt;通知ファイルへのパス&gt;"通知ファイルは、クライアントのローカルアドレスまたはネットワークアドレスのいずれかを持つことができます。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構成例を図に示します。</a:t>
            </a:r>
          </a:p>
        </p:txBody>
      </p:sp>
      <p:sp>
        <p:nvSpPr>
          <p:cNvPr id="21" name="正方形/長方形 20"/>
          <p:cNvSpPr/>
          <p:nvPr/>
        </p:nvSpPr>
        <p:spPr>
          <a:xfrm>
            <a:off x="787400" y="7542550"/>
            <a:ext cx="1005403" cy="215444"/>
          </a:xfrm>
          <a:prstGeom prst="rect">
            <a:avLst/>
          </a:prstGeom>
        </p:spPr>
        <p:txBody>
          <a:bodyPr wrap="none">
            <a:spAutoFit/>
          </a:bodyPr>
          <a:lstStyle/>
          <a:p>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リレーの切り替え</a:t>
            </a:r>
          </a:p>
        </p:txBody>
      </p:sp>
      <p:sp>
        <p:nvSpPr>
          <p:cNvPr id="22" name="正方形/長方形 21"/>
          <p:cNvSpPr/>
          <p:nvPr/>
        </p:nvSpPr>
        <p:spPr>
          <a:xfrm>
            <a:off x="896458" y="7839134"/>
            <a:ext cx="3778250" cy="461665"/>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リレーは通常の状態からアクティブに、一方向のみに切り替えることができます。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23" name="正方形/長方形 22"/>
          <p:cNvSpPr/>
          <p:nvPr/>
        </p:nvSpPr>
        <p:spPr>
          <a:xfrm>
            <a:off x="632459" y="8393906"/>
            <a:ext cx="5585778"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検出ツールが起動されたとき、リレーの切り替えを設定するには、次の手順を実行する必要があります。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スイッチリレールールを追加します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p>
        </p:txBody>
      </p:sp>
    </p:spTree>
    <p:extLst>
      <p:ext uri="{BB962C8B-B14F-4D97-AF65-F5344CB8AC3E}">
        <p14:creationId xmlns:p14="http://schemas.microsoft.com/office/powerpoint/2010/main" val="92795300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537070"/>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65370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6537070"/>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710285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6537070"/>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98500" y="6642100"/>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609600"/>
            <a:ext cx="2616200" cy="14986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3606800"/>
            <a:ext cx="2565400" cy="17653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90600" y="7543800"/>
            <a:ext cx="2603500" cy="17653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5" name="正方形/長方形 14"/>
          <p:cNvSpPr/>
          <p:nvPr/>
        </p:nvSpPr>
        <p:spPr>
          <a:xfrm>
            <a:off x="808516" y="2095696"/>
            <a:ext cx="5871503"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スイッチングリレーリストで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検出ツールが起動されたときに切り替える必要があるリレーに対応するリレーオブジェクトを選択します。システム内の任意の有効リレーは別のサーバーに接続されたものを含め、使用することができます。</a:t>
            </a:r>
          </a:p>
        </p:txBody>
      </p:sp>
      <p:sp>
        <p:nvSpPr>
          <p:cNvPr id="16" name="正方形/長方形 15"/>
          <p:cNvSpPr/>
          <p:nvPr/>
        </p:nvSpPr>
        <p:spPr>
          <a:xfrm>
            <a:off x="816184" y="2326528"/>
            <a:ext cx="5871503"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Atフィールド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(2)では、リレーの切り替え状態にあるべき時間の長さを入力します。</a:t>
            </a:r>
          </a:p>
        </p:txBody>
      </p:sp>
      <p:sp>
        <p:nvSpPr>
          <p:cNvPr id="17" name="正方形/長方形 16"/>
          <p:cNvSpPr/>
          <p:nvPr/>
        </p:nvSpPr>
        <p:spPr>
          <a:xfrm>
            <a:off x="808515" y="2463462"/>
            <a:ext cx="5871503"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p>
        </p:txBody>
      </p:sp>
      <p:sp>
        <p:nvSpPr>
          <p:cNvPr id="18" name="正方形/長方形 17"/>
          <p:cNvSpPr/>
          <p:nvPr/>
        </p:nvSpPr>
        <p:spPr>
          <a:xfrm>
            <a:off x="979128" y="2661057"/>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検出ツールが起動された時のリレーの切り替え設定はこれで完了です。</a:t>
            </a:r>
          </a:p>
        </p:txBody>
      </p:sp>
      <p:sp>
        <p:nvSpPr>
          <p:cNvPr id="19" name="正方形/長方形 18"/>
          <p:cNvSpPr/>
          <p:nvPr/>
        </p:nvSpPr>
        <p:spPr>
          <a:xfrm>
            <a:off x="876300" y="2826374"/>
            <a:ext cx="2263761" cy="230832"/>
          </a:xfrm>
          <a:prstGeom prst="rect">
            <a:avLst/>
          </a:prstGeom>
        </p:spPr>
        <p:txBody>
          <a:bodyPr wrap="none">
            <a:spAutoFit/>
          </a:bodyPr>
          <a:lstStyle/>
          <a:p>
            <a:r>
              <a:rPr lang="en-US" altLang="ja-JP" sz="900" b="1" dirty="0">
                <a:latin typeface="メイリオ" panose="020B0604030504040204" pitchFamily="50" charset="-128"/>
                <a:ea typeface="メイリオ" panose="020B0604030504040204" pitchFamily="50" charset="-128"/>
                <a:cs typeface="メイリオ" panose="020B0604030504040204" pitchFamily="50" charset="-128"/>
              </a:rPr>
              <a:t>PTZカメラのプリセットへの切り替え</a:t>
            </a:r>
          </a:p>
        </p:txBody>
      </p:sp>
      <p:sp>
        <p:nvSpPr>
          <p:cNvPr id="20" name="正方形/長方形 19"/>
          <p:cNvSpPr/>
          <p:nvPr/>
        </p:nvSpPr>
        <p:spPr>
          <a:xfrm>
            <a:off x="1013633" y="3057206"/>
            <a:ext cx="4465008" cy="215444"/>
          </a:xfrm>
          <a:prstGeom prst="rect">
            <a:avLst/>
          </a:prstGeom>
        </p:spPr>
        <p:txBody>
          <a:bodyPr wrap="square">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PTZカメラのプリセットに切り替える設定するには、次の手順を実行する必要があります。</a:t>
            </a:r>
          </a:p>
        </p:txBody>
      </p:sp>
      <p:sp>
        <p:nvSpPr>
          <p:cNvPr id="21" name="正方形/長方形 20"/>
          <p:cNvSpPr/>
          <p:nvPr/>
        </p:nvSpPr>
        <p:spPr>
          <a:xfrm>
            <a:off x="808515" y="3391356"/>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プリセットルールに移動を追加します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p>
        </p:txBody>
      </p:sp>
      <p:sp>
        <p:nvSpPr>
          <p:cNvPr id="22" name="正方形/長方形 21"/>
          <p:cNvSpPr/>
          <p:nvPr/>
        </p:nvSpPr>
        <p:spPr>
          <a:xfrm>
            <a:off x="816184" y="5427201"/>
            <a:ext cx="6106812"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テレメトリリストで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PTZビデオカメラのPTZデバイスに一致するテレメトリオブジェクトを選択します。任意のPTZカメラのパン/チルトユニットは、（それが有効になっている場合）、別のサーバー専用のものも含め、使用することができ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プリセット番号リスト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(2)で、検出ツールがトリガーされたときにカメラが切り替え先とするカメラのプリセットの番号を選択します。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p>
        </p:txBody>
      </p:sp>
      <p:sp>
        <p:nvSpPr>
          <p:cNvPr id="23" name="正方形/長方形 22"/>
          <p:cNvSpPr/>
          <p:nvPr/>
        </p:nvSpPr>
        <p:spPr>
          <a:xfrm>
            <a:off x="808516" y="6044862"/>
            <a:ext cx="3778250" cy="215444"/>
          </a:xfrm>
          <a:prstGeom prst="rect">
            <a:avLst/>
          </a:prstGeom>
        </p:spPr>
        <p:txBody>
          <a:bodyPr>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これでPTZカメラのプリセットへの切り替え設定は完了です。</a:t>
            </a:r>
          </a:p>
        </p:txBody>
      </p:sp>
      <p:sp>
        <p:nvSpPr>
          <p:cNvPr id="24" name="正方形/長方形 23"/>
          <p:cNvSpPr/>
          <p:nvPr/>
        </p:nvSpPr>
        <p:spPr>
          <a:xfrm>
            <a:off x="816184" y="6253082"/>
            <a:ext cx="646331" cy="230832"/>
          </a:xfrm>
          <a:prstGeom prst="rect">
            <a:avLst/>
          </a:prstGeom>
        </p:spPr>
        <p:txBody>
          <a:bodyPr wrap="none">
            <a:spAutoFit/>
          </a:bodyPr>
          <a:lstStyle/>
          <a:p>
            <a:r>
              <a:rPr lang="ja-JP" altLang="en-US" sz="900" b="1" dirty="0">
                <a:latin typeface="メイリオ" panose="020B0604030504040204" pitchFamily="50" charset="-128"/>
                <a:ea typeface="メイリオ" panose="020B0604030504040204" pitchFamily="50" charset="-128"/>
                <a:cs typeface="メイリオ" panose="020B0604030504040204" pitchFamily="50" charset="-128"/>
              </a:rPr>
              <a:t>音声通知</a:t>
            </a:r>
          </a:p>
        </p:txBody>
      </p:sp>
      <p:sp>
        <p:nvSpPr>
          <p:cNvPr id="25" name="正方形/長方形 24"/>
          <p:cNvSpPr/>
          <p:nvPr/>
        </p:nvSpPr>
        <p:spPr>
          <a:xfrm>
            <a:off x="876299" y="6559846"/>
            <a:ext cx="5494337"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音声通知は、リモートクライアント上のシステムスピーカーを介して再生することはできません。</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この場合、外部プログラムをクライアント上で実行するための自動で実行するルールを作成しておくことをお勧めします。</a:t>
            </a:r>
          </a:p>
        </p:txBody>
      </p:sp>
      <p:sp>
        <p:nvSpPr>
          <p:cNvPr id="26" name="正方形/長方形 25"/>
          <p:cNvSpPr/>
          <p:nvPr/>
        </p:nvSpPr>
        <p:spPr>
          <a:xfrm>
            <a:off x="787399" y="7112381"/>
            <a:ext cx="520223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検出ツールがトリガーされたときに音声通知を設定するには、次の手順を実行する必要があります。</a:t>
            </a:r>
          </a:p>
        </p:txBody>
      </p:sp>
      <p:sp>
        <p:nvSpPr>
          <p:cNvPr id="27" name="正方形/長方形 26"/>
          <p:cNvSpPr/>
          <p:nvPr/>
        </p:nvSpPr>
        <p:spPr>
          <a:xfrm>
            <a:off x="785991" y="7327825"/>
            <a:ext cx="3778250" cy="215444"/>
          </a:xfrm>
          <a:prstGeom prst="rect">
            <a:avLst/>
          </a:prstGeom>
        </p:spPr>
        <p:txBody>
          <a:bodyPr>
            <a:spAutoFit/>
          </a:bodyPr>
          <a:lstStyle/>
          <a:p>
            <a:pPr fontAlgn="ct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音声通知ルールを追加します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（「自動ルールの追加」を参照）。</a:t>
            </a:r>
          </a:p>
        </p:txBody>
      </p:sp>
      <p:sp>
        <p:nvSpPr>
          <p:cNvPr id="28" name="正方形/長方形 27"/>
          <p:cNvSpPr/>
          <p:nvPr/>
        </p:nvSpPr>
        <p:spPr>
          <a:xfrm>
            <a:off x="895020" y="9384506"/>
            <a:ext cx="3778250" cy="707886"/>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スピーカーリスト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(1)で、サウンド通知を再生するスピーカーに対応するスピーカーのオブジェクトを選択します。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[During]フィールド(2)で、サウンド通知が送信される所要時間をHH MM：SSフォーマットで入力します。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p>
        </p:txBody>
      </p:sp>
    </p:spTree>
    <p:extLst>
      <p:ext uri="{BB962C8B-B14F-4D97-AF65-F5344CB8AC3E}">
        <p14:creationId xmlns:p14="http://schemas.microsoft.com/office/powerpoint/2010/main" val="14989992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1384300"/>
            <a:ext cx="2590800" cy="2578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5702300"/>
            <a:ext cx="2616200" cy="20701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8" name="正方形/長方形 7"/>
          <p:cNvSpPr/>
          <p:nvPr/>
        </p:nvSpPr>
        <p:spPr>
          <a:xfrm>
            <a:off x="873904" y="483065"/>
            <a:ext cx="3778250" cy="86177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これで検出ツールが起動された際のサウンド通知の設定は完了です。</a:t>
            </a:r>
          </a:p>
          <a:p>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電子メール通知</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検出ツールが起動されたときに電子メール通知を設定するには、次の手順を実行する必要があります。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E</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メール送信ルールを追加します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975863" y="3962400"/>
            <a:ext cx="5318574" cy="954107"/>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選択した電子メールのリスト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(1)で、検出ツールが起動されたときに電子メール通知のために使用される電子メールのオブジェクトを選択します。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表示されたウィンドウのメッセージの件名フィールド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(2)で、検出ツールが起動されたときに送信される電子メールメッセージの件名を入力します。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電子メールのテキストフィールド（3）に、検出ツールが起動されたときに電子メールメッセージで送信するテキストを入力します。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検出ツールが起動された電子メール通知の設定は完了です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 name="正方形/長方形 9"/>
          <p:cNvSpPr/>
          <p:nvPr/>
        </p:nvSpPr>
        <p:spPr>
          <a:xfrm>
            <a:off x="958969" y="4916579"/>
            <a:ext cx="5487867" cy="73866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検出ツールが起動された電子メール通知の設定は完了です。</a:t>
            </a:r>
          </a:p>
          <a:p>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SMS通知</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検出ツールがトリガーされたときにSMS通知を設定するには、次の手順を実行する必要があります。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送信</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SMSルールを追加します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（「自動ルールの追加」を参照）。</a:t>
            </a:r>
          </a:p>
        </p:txBody>
      </p:sp>
      <p:sp>
        <p:nvSpPr>
          <p:cNvPr id="11" name="正方形/長方形 10"/>
          <p:cNvSpPr/>
          <p:nvPr/>
        </p:nvSpPr>
        <p:spPr>
          <a:xfrm>
            <a:off x="990600" y="7790945"/>
            <a:ext cx="3778250" cy="954107"/>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モデムリスト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(1)で、検出ツールがトリガーされたときにSMS通知のために使用されるSMSオブジェクトを選択します。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検出ツールが起動されたときに、SMSで送信するテキストを、表示されるウィンドウのメッセージテキストフィールド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(2）に入力します。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別の自動ルールに移動</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、または</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検出ツールが起動されたときのSMS通知の設定は完了です。</a:t>
            </a:r>
          </a:p>
        </p:txBody>
      </p:sp>
      <p:sp>
        <p:nvSpPr>
          <p:cNvPr id="12" name="正方形/長方形 11"/>
          <p:cNvSpPr/>
          <p:nvPr/>
        </p:nvSpPr>
        <p:spPr>
          <a:xfrm>
            <a:off x="825500" y="8975155"/>
            <a:ext cx="5562600" cy="769441"/>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アーカイブの設定</a:t>
            </a: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アーカイブ設定の一般情報</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インターフェイス（[設定]の下の）アーカイブ]タブを使用して、アーカイブを設定することができます。アーカイブを作成するには、適切な権限が必要です。</a:t>
            </a:r>
          </a:p>
        </p:txBody>
      </p:sp>
    </p:spTree>
    <p:extLst>
      <p:ext uri="{BB962C8B-B14F-4D97-AF65-F5344CB8AC3E}">
        <p14:creationId xmlns:p14="http://schemas.microsoft.com/office/powerpoint/2010/main" val="3650866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11</a:t>
            </a:r>
          </a:p>
        </p:txBody>
      </p:sp>
      <p:sp>
        <p:nvSpPr>
          <p:cNvPr id="6" name="TextBox 1"/>
          <p:cNvSpPr txBox="1"/>
          <p:nvPr/>
        </p:nvSpPr>
        <p:spPr>
          <a:xfrm>
            <a:off x="609599" y="3745706"/>
            <a:ext cx="6599237" cy="1045479"/>
          </a:xfrm>
          <a:prstGeom prst="rect">
            <a:avLst/>
          </a:prstGeom>
          <a:noFill/>
        </p:spPr>
        <p:txBody>
          <a:bodyPr wrap="square" lIns="0" tIns="0" rIns="0" rtlCol="0">
            <a:spAutoFit/>
          </a:bodyPr>
          <a:lstStyle/>
          <a:p>
            <a:pPr>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AxxonNextのソフトウェアパッケージは、タッチスクリーンに対応しています。</a:t>
            </a:r>
          </a:p>
          <a:p>
            <a:pPr>
              <a:tabLst/>
            </a:pP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11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ソフトウェアパッケージの説明</a:t>
            </a:r>
            <a:endParaRPr lang="en-US" altLang="ja-JP" sz="11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AxxonNextソフトウェアパッケージに基づいたセキュリティシステム構築の基本原則</a:t>
            </a:r>
          </a:p>
          <a:p>
            <a:pPr>
              <a:tabLst/>
            </a:pPr>
            <a:endPar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AxxonNextのソフトウェアパッケージに基づいてセキュリティシステムを構築するには、下記の手順を推奨します。</a:t>
            </a:r>
            <a:endParaRPr lang="en-US" altLang="zh-CN"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TextBox 1"/>
          <p:cNvSpPr txBox="1"/>
          <p:nvPr/>
        </p:nvSpPr>
        <p:spPr>
          <a:xfrm>
            <a:off x="503237" y="4888706"/>
            <a:ext cx="7010400" cy="1765227"/>
          </a:xfrm>
          <a:prstGeom prst="rect">
            <a:avLst/>
          </a:prstGeom>
          <a:noFill/>
        </p:spPr>
        <p:txBody>
          <a:bodyPr wrap="square" lIns="0" tIns="0" rIns="0" rtlCol="0">
            <a:spAutoFit/>
          </a:bodyPr>
          <a:lstStyle/>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（専門家のサポートのもと）セキュリティシステムの設定を選択する。</a:t>
            </a:r>
          </a:p>
          <a:p>
            <a:pPr marL="228600" indent="-228600">
              <a:buFont typeface="+mj-lt"/>
              <a:buAutoNum type="arabicPeriod"/>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アクセスが制限された独立したローカルエリアネットワークを構築する。</a:t>
            </a:r>
          </a:p>
          <a:p>
            <a:pPr marL="228600" indent="-228600">
              <a:buFont typeface="+mj-lt"/>
              <a:buAutoNum type="arabicPeriod"/>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ローカルエリアネットワークの各セグメントに必要な十分な帯域幅を計算する。</a:t>
            </a:r>
          </a:p>
          <a:p>
            <a:pPr marL="228600" indent="-228600">
              <a:buFont typeface="+mj-lt"/>
              <a:buAutoNum type="arabicPeriod"/>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選択したセキュリティシステム設定が実装されるソフトウェアおよびハードウェアのプラットフォームを選択し、設定する。</a:t>
            </a:r>
          </a:p>
          <a:p>
            <a:pPr>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（「AxxonNextソフトウェアパッケージの実装要件、システム要件」の章に記載の通り、PCが要件に沿ってサーバーおよびクライアントとして</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稼働</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よう選択し設定すること）</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marL="228600" indent="-228600">
              <a:buFont typeface="+mj-lt"/>
              <a:buAutoNum type="arabicPeriod" startAt="5"/>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5"/>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（専門家のサポートのもと）特定のセキュリティシステムに最適な信頼性の高い機器を選択し接続する。</a:t>
            </a:r>
          </a:p>
          <a:p>
            <a:pPr marL="228600" indent="-228600">
              <a:buFont typeface="+mj-lt"/>
              <a:buAutoNum type="arabicPeriod" startAt="5"/>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5"/>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要件に沿って、AxxonNextソフトウェアパッケージで作業できるよう人員を訓練する（「人員の人数および資格」の章を参照）。</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520700" y="6717506"/>
            <a:ext cx="7106112" cy="692497"/>
          </a:xfrm>
          <a:prstGeom prst="rect">
            <a:avLst/>
          </a:prstGeom>
          <a:noFill/>
        </p:spPr>
        <p:txBody>
          <a:bodyPr wrap="none" lIns="0" tIns="0" rIns="0" rtlCol="0">
            <a:spAutoFit/>
          </a:bodyPr>
          <a:lstStyle/>
          <a:p>
            <a:pPr>
              <a:tabLst>
                <a:tab pos="203200" algn="l"/>
                <a:tab pos="381000" algn="l"/>
              </a:tabLst>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AxxonNextソフトウェアパッケージの基本的なサブシステムとその機能</a:t>
            </a:r>
            <a:endParaRPr lang="en-US" altLang="ja-JP" sz="1000" b="1"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セキュリティシステムに必要な設定を決定する前に、まずAxxonNextソフトウェアパッケージの機能を十分に理解する必要があります。</a:t>
            </a:r>
          </a:p>
          <a:p>
            <a:pPr>
              <a:tabLst>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各機能は以下のサブシステムが提供します。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1036637" y="7488209"/>
            <a:ext cx="1600200" cy="905697"/>
          </a:xfrm>
          <a:prstGeom prst="rect">
            <a:avLst/>
          </a:prstGeom>
          <a:noFill/>
        </p:spPr>
        <p:txBody>
          <a:bodyPr wrap="square" lIns="0" tIns="0" rIns="0" rtlCol="0">
            <a:spAutoFit/>
          </a:bodyPr>
          <a:lstStyle/>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ビデオサブシステム</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オーディオサブシステム</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解析サブシステム</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PTZサブシステム</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イベント登録サブシステム</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通知サブシステム</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リレーサブシステム</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427037" y="8897034"/>
            <a:ext cx="6740628" cy="1677382"/>
          </a:xfrm>
          <a:prstGeom prst="rect">
            <a:avLst/>
          </a:prstGeom>
          <a:noFill/>
        </p:spPr>
        <p:txBody>
          <a:bodyPr wrap="square" lIns="0" tIns="0" rIns="0" rtlCol="0">
            <a:spAutoFit/>
          </a:bodyPr>
          <a:lstStyle/>
          <a:p>
            <a:pPr>
              <a:tabLst/>
            </a:pPr>
            <a:endParaRPr lang="en-US" altLang="zh-CN"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ビデオサブシステム</a:t>
            </a:r>
            <a:endPar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ビデオサブシステムには、ビデオデータの取得、処理、メディアへの保存を可能にするすべてのツールが含まれます。</a:t>
            </a:r>
          </a:p>
          <a:p>
            <a:pPr>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ビデオデータは、TCP/ IPを介して接続されたIPデバイスから、またはビデオ キャプチャ カードを介して接続されたアナログビデオカメラから入手します。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AxxonNextソフトウェアパッケージ内のビデオデータは、解析サブシステムによる自動処理、またはオペレータによる手動処理が可能です。</a:t>
            </a:r>
          </a:p>
          <a:p>
            <a:pPr>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ビデオデータ処理の結果は、タスクに応じてソフトウェアパッケージの他のサブシステム（イベント登録サブシステム、通知サブシステムなど）に転送され、利用されます。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3287" y="383253"/>
            <a:ext cx="478155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テキスト ボックス 11"/>
          <p:cNvSpPr txBox="1"/>
          <p:nvPr/>
        </p:nvSpPr>
        <p:spPr>
          <a:xfrm>
            <a:off x="1036637" y="2204085"/>
            <a:ext cx="954107" cy="246221"/>
          </a:xfrm>
          <a:prstGeom prst="rect">
            <a:avLst/>
          </a:prstGeom>
          <a:noFill/>
        </p:spPr>
        <p:txBody>
          <a:bodyPr wrap="none" rtlCol="0">
            <a:spAutoFit/>
          </a:bodyPr>
          <a:lstStyle/>
          <a:p>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デジタル機器</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2941637" y="621506"/>
            <a:ext cx="1524000" cy="246221"/>
          </a:xfrm>
          <a:prstGeom prst="rect">
            <a:avLst/>
          </a:prstGeom>
          <a:noFill/>
        </p:spPr>
        <p:txBody>
          <a:bodyPr wrap="square" rtlCol="0">
            <a:spAutoFit/>
          </a:bodyPr>
          <a:lstStyle/>
          <a:p>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アナログビデオカメラ</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4370134" y="2096324"/>
            <a:ext cx="1723549" cy="246221"/>
          </a:xfrm>
          <a:prstGeom prst="rect">
            <a:avLst/>
          </a:prstGeom>
          <a:noFill/>
        </p:spPr>
        <p:txBody>
          <a:bodyPr wrap="none" rtlCol="0">
            <a:spAutoFit/>
          </a:bodyPr>
          <a:lstStyle/>
          <a:p>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ビデオキャプチャーカード</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427037" y="8517270"/>
            <a:ext cx="6248400" cy="361637"/>
          </a:xfrm>
          <a:prstGeom prst="rect">
            <a:avLst/>
          </a:prstGeom>
          <a:noFill/>
        </p:spPr>
        <p:txBody>
          <a:bodyPr wrap="square" rtlCol="0">
            <a:spAutoFit/>
          </a:bodyPr>
          <a:lstStyle/>
          <a:p>
            <a:pPr>
              <a:lnSpc>
                <a:spcPts val="700"/>
              </a:lnSpc>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これらのサブシステムは、単一サーバーまたはマルチサーバー（分散）システムのいずれかで相互作用することができます。</a:t>
            </a:r>
          </a:p>
          <a:p>
            <a:pPr>
              <a:lnSpc>
                <a:spcPts val="700"/>
              </a:lnSpc>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このセクションでは、ソフトウェアの基本的な機能についての説明します。</a:t>
            </a:r>
            <a:endPar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061203"/>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506120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506120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550506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06120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990600" y="8811132"/>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990600" y="881113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90600" y="881113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990600" y="937691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881113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35814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98500" y="51689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990600" y="7124700"/>
            <a:ext cx="2260600" cy="1574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1079500" y="8928100"/>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9" name="正方形/長方形 18"/>
          <p:cNvSpPr/>
          <p:nvPr/>
        </p:nvSpPr>
        <p:spPr>
          <a:xfrm>
            <a:off x="832958" y="4447044"/>
            <a:ext cx="6528279" cy="2492990"/>
          </a:xfrm>
          <a:prstGeom prst="rect">
            <a:avLst/>
          </a:prstGeom>
        </p:spPr>
        <p:txBody>
          <a:bodyPr wrap="square">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１つのサーバーのベース上では、アーカイブを無制限に作成することができます。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は、複数のボリュームのサーバーに分散させることができます。1つのアーカイブのための1つの論理ディスク上では、設定されたサイズのファイルやパーティション全体（論理ディスク）のいずれかを占有する1つのボリュームのみを、作成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アーカイブは複数のボリュームを含有することができ、それらはファイルまたはパーティションの形態にできます。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アーカイブは、ネットワークディスク（NAS）上でホストすることはできません。</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のようにアーカイブを設定できます。</a:t>
            </a:r>
          </a:p>
          <a:p>
            <a:pPr marL="228600" indent="-228600"/>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アーカイブを作成します。</a:t>
            </a:r>
          </a:p>
          <a:p>
            <a:pPr marL="228600" indent="-228600"/>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アーカイブへのビデオカメラからのビデオストリームの録画を設定します。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アーカイブの作成</a:t>
            </a: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新規アーカイブの作成</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新規アーカイブを作成するには</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アーカイブを整理する必要があるコンピューターに対応したサーバーオブジェクトのブランチで、[作成]リンクをクリックします。</a:t>
            </a:r>
          </a:p>
        </p:txBody>
      </p:sp>
      <p:sp>
        <p:nvSpPr>
          <p:cNvPr id="20" name="正方形/長方形 19"/>
          <p:cNvSpPr/>
          <p:nvPr/>
        </p:nvSpPr>
        <p:spPr>
          <a:xfrm>
            <a:off x="1232887" y="8934482"/>
            <a:ext cx="5518749"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また、サーバーオブジェクトのコンテキストメニューにマッチするコマンドを選択して、アーカイブを作成することができます（メニューはサーバー名を右クリックして表示）。</a:t>
            </a:r>
          </a:p>
        </p:txBody>
      </p:sp>
      <p:sp>
        <p:nvSpPr>
          <p:cNvPr id="21" name="正方形/長方形 20"/>
          <p:cNvSpPr/>
          <p:nvPr/>
        </p:nvSpPr>
        <p:spPr>
          <a:xfrm>
            <a:off x="1168400" y="9460706"/>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表示された新しいアーカイブリンク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(1)をハイライト表示します。</a:t>
            </a:r>
          </a:p>
        </p:txBody>
      </p:sp>
    </p:spTree>
    <p:extLst>
      <p:ext uri="{BB962C8B-B14F-4D97-AF65-F5344CB8AC3E}">
        <p14:creationId xmlns:p14="http://schemas.microsoft.com/office/powerpoint/2010/main" val="110489585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290567"/>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990600" y="429056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42905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473443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2905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1371600" y="5204967"/>
            <a:ext cx="5578856" cy="670560"/>
          </a:xfrm>
          <a:custGeom>
            <a:avLst/>
            <a:gdLst>
              <a:gd name="connsiteX0" fmla="*/ 0 w 5578856"/>
              <a:gd name="connsiteY0" fmla="*/ 0 h 670560"/>
              <a:gd name="connsiteX1" fmla="*/ 5578856 w 5578856"/>
              <a:gd name="connsiteY1" fmla="*/ 0 h 670560"/>
              <a:gd name="connsiteX2" fmla="*/ 5578856 w 5578856"/>
              <a:gd name="connsiteY2" fmla="*/ 670560 h 670560"/>
              <a:gd name="connsiteX3" fmla="*/ 0 w 5578856"/>
              <a:gd name="connsiteY3" fmla="*/ 670560 h 670560"/>
              <a:gd name="connsiteX4" fmla="*/ 0 w 5578856"/>
              <a:gd name="connsiteY4" fmla="*/ 0 h 67056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670560">
                <a:moveTo>
                  <a:pt x="0" y="0"/>
                </a:moveTo>
                <a:lnTo>
                  <a:pt x="5578856" y="0"/>
                </a:lnTo>
                <a:lnTo>
                  <a:pt x="5578856" y="670560"/>
                </a:lnTo>
                <a:lnTo>
                  <a:pt x="0" y="67056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1371600" y="5204967"/>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1371600" y="5204967"/>
            <a:ext cx="9525" cy="670560"/>
          </a:xfrm>
          <a:custGeom>
            <a:avLst/>
            <a:gdLst>
              <a:gd name="connsiteX0" fmla="*/ 4762 w 9525"/>
              <a:gd name="connsiteY0" fmla="*/ 0 h 670560"/>
              <a:gd name="connsiteX1" fmla="*/ 4762 w 9525"/>
              <a:gd name="connsiteY1" fmla="*/ 670560 h 670560"/>
            </a:gdLst>
            <a:ahLst/>
            <a:cxnLst>
              <a:cxn ang="0">
                <a:pos x="connsiteX0" y="connsiteY0"/>
              </a:cxn>
              <a:cxn ang="1">
                <a:pos x="connsiteX1" y="connsiteY1"/>
              </a:cxn>
            </a:cxnLst>
            <a:rect l="l" t="t" r="r" b="b"/>
            <a:pathLst>
              <a:path w="9525" h="670560">
                <a:moveTo>
                  <a:pt x="4762" y="0"/>
                </a:moveTo>
                <a:lnTo>
                  <a:pt x="4762" y="67056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1371600" y="586600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204967"/>
            <a:ext cx="9525" cy="670560"/>
          </a:xfrm>
          <a:custGeom>
            <a:avLst/>
            <a:gdLst>
              <a:gd name="connsiteX0" fmla="*/ 4762 w 9525"/>
              <a:gd name="connsiteY0" fmla="*/ 0 h 670560"/>
              <a:gd name="connsiteX1" fmla="*/ 4762 w 9525"/>
              <a:gd name="connsiteY1" fmla="*/ 670560 h 670560"/>
            </a:gdLst>
            <a:ahLst/>
            <a:cxnLst>
              <a:cxn ang="0">
                <a:pos x="connsiteX0" y="connsiteY0"/>
              </a:cxn>
              <a:cxn ang="1">
                <a:pos x="connsiteX1" y="connsiteY1"/>
              </a:cxn>
            </a:cxnLst>
            <a:rect l="l" t="t" r="r" b="b"/>
            <a:pathLst>
              <a:path w="9525" h="670560">
                <a:moveTo>
                  <a:pt x="4762" y="0"/>
                </a:moveTo>
                <a:lnTo>
                  <a:pt x="4762" y="67056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1371600" y="6458458"/>
            <a:ext cx="5578856" cy="453389"/>
          </a:xfrm>
          <a:custGeom>
            <a:avLst/>
            <a:gdLst>
              <a:gd name="connsiteX0" fmla="*/ 0 w 5578856"/>
              <a:gd name="connsiteY0" fmla="*/ 0 h 453389"/>
              <a:gd name="connsiteX1" fmla="*/ 5578856 w 5578856"/>
              <a:gd name="connsiteY1" fmla="*/ 0 h 453389"/>
              <a:gd name="connsiteX2" fmla="*/ 5578856 w 5578856"/>
              <a:gd name="connsiteY2" fmla="*/ 453389 h 453389"/>
              <a:gd name="connsiteX3" fmla="*/ 0 w 5578856"/>
              <a:gd name="connsiteY3" fmla="*/ 453389 h 453389"/>
              <a:gd name="connsiteX4" fmla="*/ 0 w 5578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453389">
                <a:moveTo>
                  <a:pt x="0" y="0"/>
                </a:moveTo>
                <a:lnTo>
                  <a:pt x="5578856" y="0"/>
                </a:lnTo>
                <a:lnTo>
                  <a:pt x="5578856" y="453389"/>
                </a:lnTo>
                <a:lnTo>
                  <a:pt x="0" y="45338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1371600" y="645845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1371600" y="6458458"/>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1371600" y="6902322"/>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6458458"/>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1371600" y="7007097"/>
            <a:ext cx="5766040" cy="453390"/>
          </a:xfrm>
          <a:custGeom>
            <a:avLst/>
            <a:gdLst>
              <a:gd name="connsiteX0" fmla="*/ 0 w 5578856"/>
              <a:gd name="connsiteY0" fmla="*/ 0 h 453390"/>
              <a:gd name="connsiteX1" fmla="*/ 5578856 w 5578856"/>
              <a:gd name="connsiteY1" fmla="*/ 0 h 453390"/>
              <a:gd name="connsiteX2" fmla="*/ 5578856 w 5578856"/>
              <a:gd name="connsiteY2" fmla="*/ 453390 h 453390"/>
              <a:gd name="connsiteX3" fmla="*/ 0 w 5578856"/>
              <a:gd name="connsiteY3" fmla="*/ 453390 h 453390"/>
              <a:gd name="connsiteX4" fmla="*/ 0 w 5578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453390">
                <a:moveTo>
                  <a:pt x="0" y="0"/>
                </a:moveTo>
                <a:lnTo>
                  <a:pt x="5578856" y="0"/>
                </a:lnTo>
                <a:lnTo>
                  <a:pt x="5578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
          <p:cNvSpPr/>
          <p:nvPr/>
        </p:nvSpPr>
        <p:spPr>
          <a:xfrm>
            <a:off x="1371600" y="7007097"/>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1371600" y="700709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1371600" y="745096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940931" y="700709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1371600" y="8165338"/>
            <a:ext cx="5578856" cy="575309"/>
          </a:xfrm>
          <a:custGeom>
            <a:avLst/>
            <a:gdLst>
              <a:gd name="connsiteX0" fmla="*/ 0 w 5578856"/>
              <a:gd name="connsiteY0" fmla="*/ 0 h 575309"/>
              <a:gd name="connsiteX1" fmla="*/ 5578856 w 5578856"/>
              <a:gd name="connsiteY1" fmla="*/ 0 h 575309"/>
              <a:gd name="connsiteX2" fmla="*/ 5578856 w 5578856"/>
              <a:gd name="connsiteY2" fmla="*/ 575309 h 575309"/>
              <a:gd name="connsiteX3" fmla="*/ 0 w 5578856"/>
              <a:gd name="connsiteY3" fmla="*/ 575309 h 575309"/>
              <a:gd name="connsiteX4" fmla="*/ 0 w 5578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575309">
                <a:moveTo>
                  <a:pt x="0" y="0"/>
                </a:moveTo>
                <a:lnTo>
                  <a:pt x="5578856" y="0"/>
                </a:lnTo>
                <a:lnTo>
                  <a:pt x="5578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3"/>
          <p:cNvSpPr/>
          <p:nvPr/>
        </p:nvSpPr>
        <p:spPr>
          <a:xfrm>
            <a:off x="1371600" y="816533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1371600" y="816533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1371600" y="8731122"/>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940931" y="816533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1371600" y="8835897"/>
            <a:ext cx="5578856" cy="1131570"/>
          </a:xfrm>
          <a:custGeom>
            <a:avLst/>
            <a:gdLst>
              <a:gd name="connsiteX0" fmla="*/ 0 w 5578856"/>
              <a:gd name="connsiteY0" fmla="*/ 0 h 1131570"/>
              <a:gd name="connsiteX1" fmla="*/ 5578856 w 5578856"/>
              <a:gd name="connsiteY1" fmla="*/ 0 h 1131570"/>
              <a:gd name="connsiteX2" fmla="*/ 5578856 w 5578856"/>
              <a:gd name="connsiteY2" fmla="*/ 1131570 h 1131570"/>
              <a:gd name="connsiteX3" fmla="*/ 0 w 5578856"/>
              <a:gd name="connsiteY3" fmla="*/ 1131570 h 1131570"/>
              <a:gd name="connsiteX4" fmla="*/ 0 w 5578856"/>
              <a:gd name="connsiteY4" fmla="*/ 0 h 113157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1131570">
                <a:moveTo>
                  <a:pt x="0" y="0"/>
                </a:moveTo>
                <a:lnTo>
                  <a:pt x="5578856" y="0"/>
                </a:lnTo>
                <a:lnTo>
                  <a:pt x="5578856" y="1131570"/>
                </a:lnTo>
                <a:lnTo>
                  <a:pt x="0" y="113157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3"/>
          <p:cNvSpPr/>
          <p:nvPr/>
        </p:nvSpPr>
        <p:spPr>
          <a:xfrm>
            <a:off x="1371600" y="8835897"/>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1371600" y="8835897"/>
            <a:ext cx="9525" cy="1131570"/>
          </a:xfrm>
          <a:custGeom>
            <a:avLst/>
            <a:gdLst>
              <a:gd name="connsiteX0" fmla="*/ 4762 w 9525"/>
              <a:gd name="connsiteY0" fmla="*/ 0 h 1131570"/>
              <a:gd name="connsiteX1" fmla="*/ 4762 w 9525"/>
              <a:gd name="connsiteY1" fmla="*/ 1131570 h 1131570"/>
            </a:gdLst>
            <a:ahLst/>
            <a:cxnLst>
              <a:cxn ang="0">
                <a:pos x="connsiteX0" y="connsiteY0"/>
              </a:cxn>
              <a:cxn ang="1">
                <a:pos x="connsiteX1" y="connsiteY1"/>
              </a:cxn>
            </a:cxnLst>
            <a:rect l="l" t="t" r="r" b="b"/>
            <a:pathLst>
              <a:path w="9525" h="1131570">
                <a:moveTo>
                  <a:pt x="4762" y="0"/>
                </a:moveTo>
                <a:lnTo>
                  <a:pt x="4762" y="113157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Freeform 3"/>
          <p:cNvSpPr/>
          <p:nvPr/>
        </p:nvSpPr>
        <p:spPr>
          <a:xfrm>
            <a:off x="1371600" y="995794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5" name="Freeform 3"/>
          <p:cNvSpPr/>
          <p:nvPr/>
        </p:nvSpPr>
        <p:spPr>
          <a:xfrm>
            <a:off x="6940931" y="8835897"/>
            <a:ext cx="9525" cy="1131570"/>
          </a:xfrm>
          <a:custGeom>
            <a:avLst/>
            <a:gdLst>
              <a:gd name="connsiteX0" fmla="*/ 4762 w 9525"/>
              <a:gd name="connsiteY0" fmla="*/ 0 h 1131570"/>
              <a:gd name="connsiteX1" fmla="*/ 4762 w 9525"/>
              <a:gd name="connsiteY1" fmla="*/ 1131570 h 1131570"/>
            </a:gdLst>
            <a:ahLst/>
            <a:cxnLst>
              <a:cxn ang="0">
                <a:pos x="connsiteX0" y="connsiteY0"/>
              </a:cxn>
              <a:cxn ang="1">
                <a:pos x="connsiteX1" y="connsiteY1"/>
              </a:cxn>
            </a:cxnLst>
            <a:rect l="l" t="t" r="r" b="b"/>
            <a:pathLst>
              <a:path w="9525" h="1131570">
                <a:moveTo>
                  <a:pt x="4762" y="0"/>
                </a:moveTo>
                <a:lnTo>
                  <a:pt x="4762" y="113157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5969000" cy="3086100"/>
          </a:xfrm>
          <a:prstGeom prst="rect">
            <a:avLst/>
          </a:prstGeom>
          <a:noFill/>
        </p:spPr>
      </p:pic>
      <p:pic>
        <p:nvPicPr>
          <p:cNvPr id="1029" name="Picture 3"/>
          <p:cNvPicPr>
            <a:picLocks noChangeAspect="1" noChangeArrowheads="1"/>
          </p:cNvPicPr>
          <p:nvPr/>
        </p:nvPicPr>
        <p:blipFill>
          <a:blip r:embed="rId3" cstate="print"/>
          <a:srcRect/>
          <a:stretch>
            <a:fillRect/>
          </a:stretch>
        </p:blipFill>
        <p:spPr bwMode="auto">
          <a:xfrm>
            <a:off x="1079500" y="4406900"/>
            <a:ext cx="177800" cy="177800"/>
          </a:xfrm>
          <a:prstGeom prst="rect">
            <a:avLst/>
          </a:prstGeom>
          <a:noFill/>
        </p:spPr>
      </p:pic>
      <p:pic>
        <p:nvPicPr>
          <p:cNvPr id="1030" name="Picture 3"/>
          <p:cNvPicPr>
            <a:picLocks noChangeAspect="1" noChangeArrowheads="1"/>
          </p:cNvPicPr>
          <p:nvPr/>
        </p:nvPicPr>
        <p:blipFill>
          <a:blip r:embed="rId3" cstate="print"/>
          <a:srcRect/>
          <a:stretch>
            <a:fillRect/>
          </a:stretch>
        </p:blipFill>
        <p:spPr bwMode="auto">
          <a:xfrm>
            <a:off x="1460500" y="5321300"/>
            <a:ext cx="177800" cy="177800"/>
          </a:xfrm>
          <a:prstGeom prst="rect">
            <a:avLst/>
          </a:prstGeom>
          <a:noFill/>
        </p:spPr>
      </p:pic>
      <p:pic>
        <p:nvPicPr>
          <p:cNvPr id="1031" name="Picture 3"/>
          <p:cNvPicPr>
            <a:picLocks noChangeAspect="1" noChangeArrowheads="1"/>
          </p:cNvPicPr>
          <p:nvPr/>
        </p:nvPicPr>
        <p:blipFill>
          <a:blip r:embed="rId4" cstate="print"/>
          <a:srcRect/>
          <a:stretch>
            <a:fillRect/>
          </a:stretch>
        </p:blipFill>
        <p:spPr bwMode="auto">
          <a:xfrm>
            <a:off x="1460500" y="6565900"/>
            <a:ext cx="177800" cy="177800"/>
          </a:xfrm>
          <a:prstGeom prst="rect">
            <a:avLst/>
          </a:prstGeom>
          <a:noFill/>
        </p:spPr>
      </p:pic>
      <p:pic>
        <p:nvPicPr>
          <p:cNvPr id="1032" name="Picture 3"/>
          <p:cNvPicPr>
            <a:picLocks noChangeAspect="1" noChangeArrowheads="1"/>
          </p:cNvPicPr>
          <p:nvPr/>
        </p:nvPicPr>
        <p:blipFill>
          <a:blip r:embed="rId4" cstate="print"/>
          <a:srcRect/>
          <a:stretch>
            <a:fillRect/>
          </a:stretch>
        </p:blipFill>
        <p:spPr bwMode="auto">
          <a:xfrm>
            <a:off x="1460500" y="7112000"/>
            <a:ext cx="177800" cy="177800"/>
          </a:xfrm>
          <a:prstGeom prst="rect">
            <a:avLst/>
          </a:prstGeom>
          <a:noFill/>
        </p:spPr>
      </p:pic>
      <p:pic>
        <p:nvPicPr>
          <p:cNvPr id="1033" name="Picture 3"/>
          <p:cNvPicPr>
            <a:picLocks noChangeAspect="1" noChangeArrowheads="1"/>
          </p:cNvPicPr>
          <p:nvPr/>
        </p:nvPicPr>
        <p:blipFill>
          <a:blip r:embed="rId3" cstate="print"/>
          <a:srcRect/>
          <a:stretch>
            <a:fillRect/>
          </a:stretch>
        </p:blipFill>
        <p:spPr bwMode="auto">
          <a:xfrm>
            <a:off x="1460500" y="8280400"/>
            <a:ext cx="177800" cy="177800"/>
          </a:xfrm>
          <a:prstGeom prst="rect">
            <a:avLst/>
          </a:prstGeom>
          <a:noFill/>
        </p:spPr>
      </p:pic>
      <p:pic>
        <p:nvPicPr>
          <p:cNvPr id="1034" name="Picture 3"/>
          <p:cNvPicPr>
            <a:picLocks noChangeAspect="1" noChangeArrowheads="1"/>
          </p:cNvPicPr>
          <p:nvPr/>
        </p:nvPicPr>
        <p:blipFill>
          <a:blip r:embed="rId5" cstate="print"/>
          <a:srcRect/>
          <a:stretch>
            <a:fillRect/>
          </a:stretch>
        </p:blipFill>
        <p:spPr bwMode="auto">
          <a:xfrm>
            <a:off x="1460500" y="8940800"/>
            <a:ext cx="177800" cy="177800"/>
          </a:xfrm>
          <a:prstGeom prst="rect">
            <a:avLst/>
          </a:prstGeom>
          <a:noFill/>
        </p:spPr>
      </p:pic>
      <p:pic>
        <p:nvPicPr>
          <p:cNvPr id="1035" name="Picture 3"/>
          <p:cNvPicPr>
            <a:picLocks noChangeAspect="1" noChangeArrowheads="1"/>
          </p:cNvPicPr>
          <p:nvPr/>
        </p:nvPicPr>
        <p:blipFill>
          <a:blip r:embed="rId6" cstate="print"/>
          <a:srcRect/>
          <a:stretch>
            <a:fillRect/>
          </a:stretch>
        </p:blipFill>
        <p:spPr bwMode="auto">
          <a:xfrm>
            <a:off x="1358900" y="10045700"/>
            <a:ext cx="38100" cy="38100"/>
          </a:xfrm>
          <a:prstGeom prst="rect">
            <a:avLst/>
          </a:prstGeom>
          <a:noFill/>
        </p:spPr>
      </p:pic>
      <p:pic>
        <p:nvPicPr>
          <p:cNvPr id="1036" name="Picture 3"/>
          <p:cNvPicPr>
            <a:picLocks noChangeAspect="1" noChangeArrowheads="1"/>
          </p:cNvPicPr>
          <p:nvPr/>
        </p:nvPicPr>
        <p:blipFill>
          <a:blip r:embed="rId7" cstate="print"/>
          <a:srcRect/>
          <a:stretch>
            <a:fillRect/>
          </a:stretch>
        </p:blipFill>
        <p:spPr bwMode="auto">
          <a:xfrm>
            <a:off x="6934200" y="10045700"/>
            <a:ext cx="25400" cy="381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37" name="TextBox 1"/>
          <p:cNvSpPr txBox="1"/>
          <p:nvPr/>
        </p:nvSpPr>
        <p:spPr>
          <a:xfrm>
            <a:off x="731837" y="240506"/>
            <a:ext cx="107355" cy="135935"/>
          </a:xfrm>
          <a:prstGeom prst="rect">
            <a:avLst/>
          </a:prstGeom>
          <a:noFill/>
        </p:spPr>
        <p:txBody>
          <a:bodyPr wrap="squar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42" name="正方形/長方形 1041"/>
          <p:cNvSpPr/>
          <p:nvPr/>
        </p:nvSpPr>
        <p:spPr>
          <a:xfrm>
            <a:off x="737178" y="3657761"/>
            <a:ext cx="3778250" cy="584775"/>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基本的なプロパティグループにおいて、アーカイブを識別します（２）。</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アーカイブ名]フィールドに、目的のアーカイブ名を入力します。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カラーリスト</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から、アーカイブを標識する色を選択します。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アーカイブボリュームを設定します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43" name="正方形/長方形 1042"/>
          <p:cNvSpPr/>
          <p:nvPr/>
        </p:nvSpPr>
        <p:spPr>
          <a:xfrm>
            <a:off x="1275421" y="4300092"/>
            <a:ext cx="5323816"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8TB（アーカイブ内のすべてのボリュームの合計サイズ）より大きいアーカイブを作成することは推奨されません。</a:t>
            </a:r>
          </a:p>
        </p:txBody>
      </p:sp>
      <p:sp>
        <p:nvSpPr>
          <p:cNvPr id="1044" name="正方形/長方形 1043"/>
          <p:cNvSpPr/>
          <p:nvPr/>
        </p:nvSpPr>
        <p:spPr>
          <a:xfrm>
            <a:off x="760211" y="4772797"/>
            <a:ext cx="3778250" cy="461665"/>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ファイルとしてボリュームを設定するには</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ボリュームが配置されるディスクを選択します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[ボリュームの種類]リストで、ファイルを選択します（3）。</a:t>
            </a:r>
          </a:p>
        </p:txBody>
      </p:sp>
      <p:sp>
        <p:nvSpPr>
          <p:cNvPr id="1045" name="正方形/長方形 1044"/>
          <p:cNvSpPr/>
          <p:nvPr/>
        </p:nvSpPr>
        <p:spPr>
          <a:xfrm>
            <a:off x="1638299" y="5247859"/>
            <a:ext cx="5113338" cy="58477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断片化されたパーティション上のファイルとしてアーカイブボリュームを作成すると、CPUの負荷を増やすことができます。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論理ディスク全体のアーカイブを配置することを推奨します。</a:t>
            </a:r>
          </a:p>
        </p:txBody>
      </p:sp>
      <p:sp>
        <p:nvSpPr>
          <p:cNvPr id="1046" name="正方形/長方形 1045"/>
          <p:cNvSpPr/>
          <p:nvPr/>
        </p:nvSpPr>
        <p:spPr>
          <a:xfrm>
            <a:off x="1036637" y="5895366"/>
            <a:ext cx="6248400"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アーカイブファイルフィールドに、アーカイブファイルを保存する場所と名前を指定します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。ファイルが自動的に作成されます。</a:t>
            </a:r>
          </a:p>
        </p:txBody>
      </p:sp>
      <p:sp>
        <p:nvSpPr>
          <p:cNvPr id="1047" name="正方形/長方形 1046"/>
          <p:cNvSpPr/>
          <p:nvPr/>
        </p:nvSpPr>
        <p:spPr>
          <a:xfrm>
            <a:off x="1036637" y="6107906"/>
            <a:ext cx="6248400"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アーカイブサイズフィールドに、アーカイブファイルに必要なのディスクエリアの量（ギガバイト）を入力します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(5)。アーカイブファイルのサイズは1GB以上でなければなりません。</a:t>
            </a:r>
          </a:p>
        </p:txBody>
      </p:sp>
      <p:sp>
        <p:nvSpPr>
          <p:cNvPr id="1048" name="正方形/長方形 1047"/>
          <p:cNvSpPr/>
          <p:nvPr/>
        </p:nvSpPr>
        <p:spPr>
          <a:xfrm>
            <a:off x="1638299" y="6554957"/>
            <a:ext cx="5189537"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大規模なアーカイブのために、パーティション（論理ディスク全体）を設定することをお勧めします。</a:t>
            </a:r>
          </a:p>
        </p:txBody>
      </p:sp>
      <p:sp>
        <p:nvSpPr>
          <p:cNvPr id="1049" name="正方形/長方形 1048"/>
          <p:cNvSpPr/>
          <p:nvPr/>
        </p:nvSpPr>
        <p:spPr>
          <a:xfrm>
            <a:off x="1678572" y="7064515"/>
            <a:ext cx="4949076"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アーカイブが完全に埋まっている場合、最も古いデータは新しいデータで上書きされます。</a:t>
            </a:r>
          </a:p>
        </p:txBody>
      </p:sp>
      <p:sp>
        <p:nvSpPr>
          <p:cNvPr id="1050" name="正方形/長方形 1049"/>
          <p:cNvSpPr/>
          <p:nvPr/>
        </p:nvSpPr>
        <p:spPr>
          <a:xfrm>
            <a:off x="779243" y="7460488"/>
            <a:ext cx="5743794"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パーティションとボリュームを設定するには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ボリュームが配置されるディスクを選択します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Windowsで標準的なディスク管理ユーティリティを使用して、アーカイブボリュームを配置するために、ディスク上のファイルシステムを手動で消去します。起動およびユーティリティの使用手順については、MicrosoftのWebサイトに記載されています。</a:t>
            </a:r>
          </a:p>
        </p:txBody>
      </p:sp>
      <p:sp>
        <p:nvSpPr>
          <p:cNvPr id="1051" name="正方形/長方形 1050"/>
          <p:cNvSpPr/>
          <p:nvPr/>
        </p:nvSpPr>
        <p:spPr>
          <a:xfrm>
            <a:off x="1659852" y="8283125"/>
            <a:ext cx="5189536"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アーカイブボリュームを配置するディスクを選択する場合、そのサイズを考慮します。アーカイブが完全に埋まっている場合、最も古いデータは新しいデータで上書きされます。</a:t>
            </a:r>
          </a:p>
        </p:txBody>
      </p:sp>
      <p:sp>
        <p:nvSpPr>
          <p:cNvPr id="1052" name="正方形/長方形 1051"/>
          <p:cNvSpPr/>
          <p:nvPr/>
        </p:nvSpPr>
        <p:spPr>
          <a:xfrm>
            <a:off x="1678571" y="8924628"/>
            <a:ext cx="5073066" cy="830997"/>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ディスク管理ユーティリティにおけるディスク上のファイルシステムの削除は、以下で構成されます。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I.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ボリュームを削除します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II.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得られた未フォーマット領域に新しいボリュームを作成します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III.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ボリュームに文字を割り当てます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。ただしフォーマットしないでください。</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システムディスクは完全にアーカイブに割り当てることはできません。</a:t>
            </a:r>
          </a:p>
        </p:txBody>
      </p:sp>
    </p:spTree>
    <p:extLst>
      <p:ext uri="{BB962C8B-B14F-4D97-AF65-F5344CB8AC3E}">
        <p14:creationId xmlns:p14="http://schemas.microsoft.com/office/powerpoint/2010/main" val="357671597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69188" y="8446389"/>
            <a:ext cx="40512" cy="40385"/>
          </a:xfrm>
          <a:custGeom>
            <a:avLst/>
            <a:gdLst>
              <a:gd name="connsiteX0" fmla="*/ 40512 w 40512"/>
              <a:gd name="connsiteY0" fmla="*/ 20192 h 40385"/>
              <a:gd name="connsiteX1" fmla="*/ 20192 w 40512"/>
              <a:gd name="connsiteY1" fmla="*/ 40385 h 40385"/>
              <a:gd name="connsiteX2" fmla="*/ 0 w 40512"/>
              <a:gd name="connsiteY2" fmla="*/ 20192 h 40385"/>
              <a:gd name="connsiteX3" fmla="*/ 20192 w 40512"/>
              <a:gd name="connsiteY3" fmla="*/ 0 h 40385"/>
              <a:gd name="connsiteX4" fmla="*/ 40512 w 40512"/>
              <a:gd name="connsiteY4" fmla="*/ 20192 h 4038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385">
                <a:moveTo>
                  <a:pt x="40512" y="20192"/>
                </a:moveTo>
                <a:cubicBezTo>
                  <a:pt x="40512" y="31368"/>
                  <a:pt x="31369" y="40385"/>
                  <a:pt x="20192" y="40385"/>
                </a:cubicBezTo>
                <a:cubicBezTo>
                  <a:pt x="9016" y="40385"/>
                  <a:pt x="0" y="31368"/>
                  <a:pt x="0" y="20192"/>
                </a:cubicBezTo>
                <a:cubicBezTo>
                  <a:pt x="0" y="9017"/>
                  <a:pt x="9016" y="0"/>
                  <a:pt x="20192" y="0"/>
                </a:cubicBezTo>
                <a:cubicBezTo>
                  <a:pt x="31369" y="0"/>
                  <a:pt x="40512" y="9017"/>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869188" y="8690229"/>
            <a:ext cx="40512" cy="40512"/>
          </a:xfrm>
          <a:custGeom>
            <a:avLst/>
            <a:gdLst>
              <a:gd name="connsiteX0" fmla="*/ 40512 w 40512"/>
              <a:gd name="connsiteY0" fmla="*/ 20192 h 40512"/>
              <a:gd name="connsiteX1" fmla="*/ 20192 w 40512"/>
              <a:gd name="connsiteY1" fmla="*/ 40513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8"/>
                  <a:pt x="31369" y="40513"/>
                  <a:pt x="20192" y="40513"/>
                </a:cubicBezTo>
                <a:cubicBezTo>
                  <a:pt x="9016" y="40513"/>
                  <a:pt x="0" y="31368"/>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1302477" y="358700"/>
            <a:ext cx="5578855" cy="546100"/>
          </a:xfrm>
          <a:custGeom>
            <a:avLst/>
            <a:gdLst>
              <a:gd name="connsiteX0" fmla="*/ 0 w 5578855"/>
              <a:gd name="connsiteY0" fmla="*/ 0 h 546100"/>
              <a:gd name="connsiteX1" fmla="*/ 5578856 w 5578855"/>
              <a:gd name="connsiteY1" fmla="*/ 0 h 546100"/>
              <a:gd name="connsiteX2" fmla="*/ 5578856 w 5578855"/>
              <a:gd name="connsiteY2" fmla="*/ 546100 h 546100"/>
              <a:gd name="connsiteX3" fmla="*/ 0 w 5578855"/>
              <a:gd name="connsiteY3" fmla="*/ 546100 h 546100"/>
              <a:gd name="connsiteX4" fmla="*/ 0 w 5578855"/>
              <a:gd name="connsiteY4" fmla="*/ 0 h 5461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5" h="546100">
                <a:moveTo>
                  <a:pt x="0" y="0"/>
                </a:moveTo>
                <a:lnTo>
                  <a:pt x="5578856" y="0"/>
                </a:lnTo>
                <a:lnTo>
                  <a:pt x="5578856" y="546100"/>
                </a:lnTo>
                <a:lnTo>
                  <a:pt x="0" y="5461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1365429" y="913859"/>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990600" y="9555098"/>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3"/>
          <p:cNvSpPr/>
          <p:nvPr/>
        </p:nvSpPr>
        <p:spPr>
          <a:xfrm>
            <a:off x="990600" y="955509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990600" y="955509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90600" y="999896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940931" y="955509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1352729" y="354806"/>
            <a:ext cx="38100" cy="571500"/>
          </a:xfrm>
          <a:prstGeom prst="rect">
            <a:avLst/>
          </a:prstGeom>
          <a:noFill/>
        </p:spPr>
      </p:pic>
      <p:pic>
        <p:nvPicPr>
          <p:cNvPr id="13" name="Picture 3"/>
          <p:cNvPicPr>
            <a:picLocks noChangeAspect="1" noChangeArrowheads="1"/>
          </p:cNvPicPr>
          <p:nvPr/>
        </p:nvPicPr>
        <p:blipFill>
          <a:blip r:embed="rId3" cstate="print"/>
          <a:srcRect/>
          <a:stretch>
            <a:fillRect/>
          </a:stretch>
        </p:blipFill>
        <p:spPr bwMode="auto">
          <a:xfrm>
            <a:off x="1454329" y="456406"/>
            <a:ext cx="177800" cy="177800"/>
          </a:xfrm>
          <a:prstGeom prst="rect">
            <a:avLst/>
          </a:prstGeom>
          <a:noFill/>
        </p:spPr>
      </p:pic>
      <p:pic>
        <p:nvPicPr>
          <p:cNvPr id="14" name="Picture 3"/>
          <p:cNvPicPr>
            <a:picLocks noChangeAspect="1" noChangeArrowheads="1"/>
          </p:cNvPicPr>
          <p:nvPr/>
        </p:nvPicPr>
        <p:blipFill>
          <a:blip r:embed="rId4" cstate="print"/>
          <a:srcRect/>
          <a:stretch>
            <a:fillRect/>
          </a:stretch>
        </p:blipFill>
        <p:spPr bwMode="auto">
          <a:xfrm>
            <a:off x="986419" y="1913002"/>
            <a:ext cx="5257800" cy="2438400"/>
          </a:xfrm>
          <a:prstGeom prst="rect">
            <a:avLst/>
          </a:prstGeom>
          <a:noFill/>
        </p:spPr>
      </p:pic>
      <p:pic>
        <p:nvPicPr>
          <p:cNvPr id="15" name="Picture 3"/>
          <p:cNvPicPr>
            <a:picLocks noChangeAspect="1" noChangeArrowheads="1"/>
          </p:cNvPicPr>
          <p:nvPr/>
        </p:nvPicPr>
        <p:blipFill>
          <a:blip r:embed="rId5" cstate="print"/>
          <a:srcRect/>
          <a:stretch>
            <a:fillRect/>
          </a:stretch>
        </p:blipFill>
        <p:spPr bwMode="auto">
          <a:xfrm>
            <a:off x="609600" y="5359400"/>
            <a:ext cx="3187700" cy="2400300"/>
          </a:xfrm>
          <a:prstGeom prst="rect">
            <a:avLst/>
          </a:prstGeom>
          <a:noFill/>
        </p:spPr>
      </p:pic>
      <p:pic>
        <p:nvPicPr>
          <p:cNvPr id="16" name="Picture 3"/>
          <p:cNvPicPr>
            <a:picLocks noChangeAspect="1" noChangeArrowheads="1"/>
          </p:cNvPicPr>
          <p:nvPr/>
        </p:nvPicPr>
        <p:blipFill>
          <a:blip r:embed="rId6" cstate="print"/>
          <a:srcRect/>
          <a:stretch>
            <a:fillRect/>
          </a:stretch>
        </p:blipFill>
        <p:spPr bwMode="auto">
          <a:xfrm>
            <a:off x="1079500" y="9664700"/>
            <a:ext cx="177800" cy="177800"/>
          </a:xfrm>
          <a:prstGeom prst="rect">
            <a:avLst/>
          </a:prstGeom>
          <a:noFill/>
        </p:spPr>
      </p:pic>
      <p:pic>
        <p:nvPicPr>
          <p:cNvPr id="17" name="Picture 3"/>
          <p:cNvPicPr>
            <a:picLocks noChangeAspect="1" noChangeArrowheads="1"/>
          </p:cNvPicPr>
          <p:nvPr/>
        </p:nvPicPr>
        <p:blipFill>
          <a:blip r:embed="rId7" cstate="print"/>
          <a:srcRect/>
          <a:stretch>
            <a:fillRect/>
          </a:stretch>
        </p:blipFill>
        <p:spPr bwMode="auto">
          <a:xfrm>
            <a:off x="6928029" y="354806"/>
            <a:ext cx="25400" cy="571500"/>
          </a:xfrm>
          <a:prstGeom prst="rect">
            <a:avLst/>
          </a:prstGeom>
          <a:noFill/>
        </p:spPr>
      </p:pic>
      <p:sp>
        <p:nvSpPr>
          <p:cNvPr id="21" name="Freeform 3"/>
          <p:cNvSpPr/>
          <p:nvPr/>
        </p:nvSpPr>
        <p:spPr>
          <a:xfrm>
            <a:off x="1368524" y="376755"/>
            <a:ext cx="5578855" cy="12700"/>
          </a:xfrm>
          <a:custGeom>
            <a:avLst/>
            <a:gdLst>
              <a:gd name="connsiteX0" fmla="*/ 0 w 5578855"/>
              <a:gd name="connsiteY0" fmla="*/ 6350 h 12700"/>
              <a:gd name="connsiteX1" fmla="*/ 5578856 w 5578855"/>
              <a:gd name="connsiteY1" fmla="*/ 6350 h 12700"/>
            </a:gdLst>
            <a:ahLst/>
            <a:cxnLst>
              <a:cxn ang="0">
                <a:pos x="connsiteX0" y="connsiteY0"/>
              </a:cxn>
              <a:cxn ang="1">
                <a:pos x="connsiteX1" y="connsiteY1"/>
              </a:cxn>
            </a:cxnLst>
            <a:rect l="l" t="t" r="r" b="b"/>
            <a:pathLst>
              <a:path w="5578855" h="12700">
                <a:moveTo>
                  <a:pt x="0" y="6350"/>
                </a:moveTo>
                <a:lnTo>
                  <a:pt x="5578856" y="6350"/>
                </a:lnTo>
              </a:path>
            </a:pathLst>
          </a:custGeom>
          <a:ln w="12700">
            <a:solidFill>
              <a:srgbClr val="FCFCF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1383670" y="391066"/>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正方形/長方形 19"/>
          <p:cNvSpPr/>
          <p:nvPr/>
        </p:nvSpPr>
        <p:spPr>
          <a:xfrm>
            <a:off x="1629282" y="384371"/>
            <a:ext cx="5039983"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そのパーティションはディスクの管理ユーティリティを介して消去することができないので、リムーバブルディスク上で、パーティションとしてアーカイブボリュームを作成できないことに注意してください。</a:t>
            </a:r>
          </a:p>
        </p:txBody>
      </p:sp>
      <p:sp>
        <p:nvSpPr>
          <p:cNvPr id="23" name="正方形/長方形 22"/>
          <p:cNvSpPr/>
          <p:nvPr/>
        </p:nvSpPr>
        <p:spPr>
          <a:xfrm>
            <a:off x="700034" y="926306"/>
            <a:ext cx="6105989" cy="954107"/>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「ボリュームの種類」一覧で、パーティションを選択します(6)。</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[フォーマット]リストで、[はい]を選択します（7）。</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この選択はAxxonSoftのSolidStoreファイルシステムでディスクを再フォーマットすることができます。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必要に応じて、空いているパーティションに新しいアーカイブボリュームを作成します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ボリュームがパーティションの形に構成されている場合は、ダイアログボックスが表示され、関連するシステムディスクの形式設定について、警告が表示されます。</a:t>
            </a:r>
          </a:p>
        </p:txBody>
      </p:sp>
      <p:sp>
        <p:nvSpPr>
          <p:cNvPr id="24" name="正方形/長方形 23"/>
          <p:cNvSpPr/>
          <p:nvPr/>
        </p:nvSpPr>
        <p:spPr>
          <a:xfrm>
            <a:off x="697187" y="4417195"/>
            <a:ext cx="5825849" cy="954107"/>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9.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リストが正しい場合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、[警告を読み、重要なデータを失うリスクを確認しました]を選択し、[フォーマット]をクリックします。アーカイブの設定に戻すには、[キャンセル]をクリックします。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これでアーカイブの作成が完了しました。</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システムディスク上のエリアの合計量に関連して、アーカイブのサイズがアーカイブチャートの「割り当て」に表示されます。</a:t>
            </a:r>
          </a:p>
        </p:txBody>
      </p:sp>
      <p:sp>
        <p:nvSpPr>
          <p:cNvPr id="25" name="正方形/長方形 24"/>
          <p:cNvSpPr/>
          <p:nvPr/>
        </p:nvSpPr>
        <p:spPr>
          <a:xfrm>
            <a:off x="454354" y="7801267"/>
            <a:ext cx="4160838" cy="246221"/>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既存のアーカイブボリュームに基づいてアーカイブを作成するには</a:t>
            </a:r>
          </a:p>
        </p:txBody>
      </p:sp>
      <p:sp>
        <p:nvSpPr>
          <p:cNvPr id="26" name="正方形/長方形 25"/>
          <p:cNvSpPr/>
          <p:nvPr/>
        </p:nvSpPr>
        <p:spPr>
          <a:xfrm>
            <a:off x="847484" y="8028509"/>
            <a:ext cx="6125585" cy="1323439"/>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アーカイブが既存のボリュームから作成されている場合は、次の条件が満たされている場合にのみ、ファイルの保存された映像を抽出することが可能になります。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既存のアーカイブボリュームに記録が書き込まれたコンピュータの名前は、現在のコンピュータの名前と同じです。</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それから既存のアーカイブボリュームに記録が書き込まれた、ビデオカメラのIDは、現在のビデオカメラのIDと同じです。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既存のボリュームに基づいてアーカイブを作成するには：</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アーカイブボリュームを設定します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新しいアーカイブに含まれることになっている既存のボリュームを含む各ディスクの場合</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7" name="正方形/長方形 26"/>
          <p:cNvSpPr/>
          <p:nvPr/>
        </p:nvSpPr>
        <p:spPr>
          <a:xfrm>
            <a:off x="1197184" y="9611667"/>
            <a:ext cx="4792453"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新しいアーカイブは、以前に別のアーカイブに属したボリュームを含めることができます。</a:t>
            </a:r>
          </a:p>
        </p:txBody>
      </p:sp>
    </p:spTree>
    <p:extLst>
      <p:ext uri="{BB962C8B-B14F-4D97-AF65-F5344CB8AC3E}">
        <p14:creationId xmlns:p14="http://schemas.microsoft.com/office/powerpoint/2010/main" val="194217260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71600" y="2930398"/>
            <a:ext cx="5578856" cy="453389"/>
          </a:xfrm>
          <a:custGeom>
            <a:avLst/>
            <a:gdLst>
              <a:gd name="connsiteX0" fmla="*/ 0 w 5578856"/>
              <a:gd name="connsiteY0" fmla="*/ 0 h 453389"/>
              <a:gd name="connsiteX1" fmla="*/ 5578856 w 5578856"/>
              <a:gd name="connsiteY1" fmla="*/ 0 h 453389"/>
              <a:gd name="connsiteX2" fmla="*/ 5578856 w 5578856"/>
              <a:gd name="connsiteY2" fmla="*/ 453389 h 453389"/>
              <a:gd name="connsiteX3" fmla="*/ 0 w 5578856"/>
              <a:gd name="connsiteY3" fmla="*/ 453389 h 453389"/>
              <a:gd name="connsiteX4" fmla="*/ 0 w 5578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453389">
                <a:moveTo>
                  <a:pt x="0" y="0"/>
                </a:moveTo>
                <a:lnTo>
                  <a:pt x="5578856" y="0"/>
                </a:lnTo>
                <a:lnTo>
                  <a:pt x="5578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1371600" y="293039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1371600" y="2930398"/>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1371600" y="337426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2930398"/>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990600" y="5070728"/>
            <a:ext cx="5959856" cy="590550"/>
          </a:xfrm>
          <a:custGeom>
            <a:avLst/>
            <a:gdLst>
              <a:gd name="connsiteX0" fmla="*/ 0 w 5959856"/>
              <a:gd name="connsiteY0" fmla="*/ 0 h 590550"/>
              <a:gd name="connsiteX1" fmla="*/ 5959856 w 5959856"/>
              <a:gd name="connsiteY1" fmla="*/ 0 h 590550"/>
              <a:gd name="connsiteX2" fmla="*/ 5959856 w 5959856"/>
              <a:gd name="connsiteY2" fmla="*/ 590550 h 590550"/>
              <a:gd name="connsiteX3" fmla="*/ 0 w 5959856"/>
              <a:gd name="connsiteY3" fmla="*/ 590550 h 590550"/>
              <a:gd name="connsiteX4" fmla="*/ 0 w 5959856"/>
              <a:gd name="connsiteY4" fmla="*/ 0 h 5905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90550">
                <a:moveTo>
                  <a:pt x="0" y="0"/>
                </a:moveTo>
                <a:lnTo>
                  <a:pt x="5959856" y="0"/>
                </a:lnTo>
                <a:lnTo>
                  <a:pt x="5959856" y="590550"/>
                </a:lnTo>
                <a:lnTo>
                  <a:pt x="0" y="5905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990600" y="507072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90600" y="5070728"/>
            <a:ext cx="9525" cy="590550"/>
          </a:xfrm>
          <a:custGeom>
            <a:avLst/>
            <a:gdLst>
              <a:gd name="connsiteX0" fmla="*/ 4762 w 9525"/>
              <a:gd name="connsiteY0" fmla="*/ 0 h 590550"/>
              <a:gd name="connsiteX1" fmla="*/ 4762 w 9525"/>
              <a:gd name="connsiteY1" fmla="*/ 590550 h 590550"/>
            </a:gdLst>
            <a:ahLst/>
            <a:cxnLst>
              <a:cxn ang="0">
                <a:pos x="connsiteX0" y="connsiteY0"/>
              </a:cxn>
              <a:cxn ang="1">
                <a:pos x="connsiteX1" y="connsiteY1"/>
              </a:cxn>
            </a:cxnLst>
            <a:rect l="l" t="t" r="r" b="b"/>
            <a:pathLst>
              <a:path w="9525" h="590550">
                <a:moveTo>
                  <a:pt x="4762" y="0"/>
                </a:moveTo>
                <a:lnTo>
                  <a:pt x="4762" y="5905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990600" y="565175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070728"/>
            <a:ext cx="9525" cy="590550"/>
          </a:xfrm>
          <a:custGeom>
            <a:avLst/>
            <a:gdLst>
              <a:gd name="connsiteX0" fmla="*/ 4762 w 9525"/>
              <a:gd name="connsiteY0" fmla="*/ 0 h 590550"/>
              <a:gd name="connsiteX1" fmla="*/ 4762 w 9525"/>
              <a:gd name="connsiteY1" fmla="*/ 590550 h 590550"/>
            </a:gdLst>
            <a:ahLst/>
            <a:cxnLst>
              <a:cxn ang="0">
                <a:pos x="connsiteX0" y="connsiteY0"/>
              </a:cxn>
              <a:cxn ang="1">
                <a:pos x="connsiteX1" y="connsiteY1"/>
              </a:cxn>
            </a:cxnLst>
            <a:rect l="l" t="t" r="r" b="b"/>
            <a:pathLst>
              <a:path w="9525" h="590550">
                <a:moveTo>
                  <a:pt x="4762" y="0"/>
                </a:moveTo>
                <a:lnTo>
                  <a:pt x="4762" y="5905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990600" y="5756528"/>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990600" y="575652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990600" y="575652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990600" y="632231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575652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22300"/>
            <a:ext cx="4508500" cy="18542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1460500" y="30353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079500" y="5181600"/>
            <a:ext cx="177800" cy="1778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3322637" y="5269706"/>
            <a:ext cx="254000" cy="2413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1079500" y="5867400"/>
            <a:ext cx="177800" cy="177800"/>
          </a:xfrm>
          <a:prstGeom prst="rect">
            <a:avLst/>
          </a:prstGeom>
          <a:noFill/>
        </p:spPr>
      </p:pic>
      <p:pic>
        <p:nvPicPr>
          <p:cNvPr id="23" name="Picture 3"/>
          <p:cNvPicPr>
            <a:picLocks noChangeAspect="1" noChangeArrowheads="1"/>
          </p:cNvPicPr>
          <p:nvPr/>
        </p:nvPicPr>
        <p:blipFill>
          <a:blip r:embed="rId6" cstate="print"/>
          <a:srcRect/>
          <a:stretch>
            <a:fillRect/>
          </a:stretch>
        </p:blipFill>
        <p:spPr bwMode="auto">
          <a:xfrm>
            <a:off x="990600" y="6540500"/>
            <a:ext cx="5257800" cy="32766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29" name="正方形/長方形 28"/>
          <p:cNvSpPr/>
          <p:nvPr/>
        </p:nvSpPr>
        <p:spPr>
          <a:xfrm>
            <a:off x="1261459" y="2467371"/>
            <a:ext cx="5799137" cy="46166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ボリュームの種類</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]ボックスの一覧で、パーティション(1)上の既存のボリュームの種類を選択します。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ボリュームがファイル形式である場合、それに対して記録が行われたアーカイブファイルを選択します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[フォーマット]リストで、[いいえ]を選択します（3）。</a:t>
            </a:r>
          </a:p>
        </p:txBody>
      </p:sp>
      <p:sp>
        <p:nvSpPr>
          <p:cNvPr id="30" name="正方形/長方形 29"/>
          <p:cNvSpPr/>
          <p:nvPr/>
        </p:nvSpPr>
        <p:spPr>
          <a:xfrm>
            <a:off x="1555180" y="2987815"/>
            <a:ext cx="4934280"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[はい]を選択した場合、ボリューム上のすべての保存された映像が消去されます。</a:t>
            </a:r>
          </a:p>
        </p:txBody>
      </p:sp>
      <p:sp>
        <p:nvSpPr>
          <p:cNvPr id="31" name="正方形/長方形 30"/>
          <p:cNvSpPr/>
          <p:nvPr/>
        </p:nvSpPr>
        <p:spPr>
          <a:xfrm>
            <a:off x="733234" y="3390524"/>
            <a:ext cx="5772531" cy="46166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必要に応じて、空いているパーティションに新しいアーカイブボリュームを作成します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アーカイブが作成され、すべての要件が満たされた場合、アーカイブ記録が利用可能です。</a:t>
            </a:r>
          </a:p>
        </p:txBody>
      </p:sp>
      <p:sp>
        <p:nvSpPr>
          <p:cNvPr id="1024" name="正方形/長方形 1023"/>
          <p:cNvSpPr/>
          <p:nvPr/>
        </p:nvSpPr>
        <p:spPr>
          <a:xfrm>
            <a:off x="812800" y="3968047"/>
            <a:ext cx="4494392" cy="246221"/>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アーカイブに対するカメラからのビデオストリームの録画の設定</a:t>
            </a:r>
          </a:p>
        </p:txBody>
      </p:sp>
      <p:sp>
        <p:nvSpPr>
          <p:cNvPr id="1025" name="正方形/長方形 1024"/>
          <p:cNvSpPr/>
          <p:nvPr/>
        </p:nvSpPr>
        <p:spPr>
          <a:xfrm>
            <a:off x="932223" y="4216147"/>
            <a:ext cx="5590814" cy="58477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アーカイブにビデオカメラからのビデオストリームの記録を設定するには、次の手順を実行しなければなりません。</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それからビデオストリームがアーカイブとそのアーカイブに対応する列に記録されるべきカメラに対応する行の交点において</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、リンクされたアーカイブ（複数可）テーブル(1)のアイコンを左クリックします。</a:t>
            </a:r>
          </a:p>
        </p:txBody>
      </p:sp>
      <p:sp>
        <p:nvSpPr>
          <p:cNvPr id="1026" name="正方形/長方形 1025"/>
          <p:cNvSpPr/>
          <p:nvPr/>
        </p:nvSpPr>
        <p:spPr>
          <a:xfrm>
            <a:off x="1248450" y="5162778"/>
            <a:ext cx="389850"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p:txBody>
      </p:sp>
      <p:sp>
        <p:nvSpPr>
          <p:cNvPr id="1028" name="正方形/長方形 1027"/>
          <p:cNvSpPr/>
          <p:nvPr/>
        </p:nvSpPr>
        <p:spPr>
          <a:xfrm>
            <a:off x="1798637" y="5345906"/>
            <a:ext cx="4495800"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アーカイブには、対応する色の　　　バッジがつきます（「アーカイブの作成」を参照）。</a:t>
            </a:r>
          </a:p>
        </p:txBody>
      </p:sp>
      <p:sp>
        <p:nvSpPr>
          <p:cNvPr id="1029" name="正方形/長方形 1028"/>
          <p:cNvSpPr/>
          <p:nvPr/>
        </p:nvSpPr>
        <p:spPr>
          <a:xfrm>
            <a:off x="1282985" y="5359400"/>
            <a:ext cx="1253869" cy="215444"/>
          </a:xfrm>
          <a:prstGeom prst="rect">
            <a:avLst/>
          </a:prstGeom>
        </p:spPr>
        <p:txBody>
          <a:bodyPr wrap="none">
            <a:spAutoFit/>
          </a:bodyPr>
          <a:lstStyle/>
          <a:p>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030" name="正方形/長方形 1029"/>
          <p:cNvSpPr/>
          <p:nvPr/>
        </p:nvSpPr>
        <p:spPr>
          <a:xfrm>
            <a:off x="1248450" y="5772325"/>
            <a:ext cx="5584150"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カメラからディスクに記録されるビデオストリームに関するパラメータは、アーカイブグループに記録するためのビデオパラメータに表示されます(2)。</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032" name="正方形/長方形 1031"/>
          <p:cNvSpPr/>
          <p:nvPr/>
        </p:nvSpPr>
        <p:spPr>
          <a:xfrm>
            <a:off x="797013" y="9834422"/>
            <a:ext cx="5649823"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モードリストで、アーカイブに対してビデオカメラからビデオストリームを記録する所望のモードを選択します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9677869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3" name="TextBox 1"/>
          <p:cNvSpPr txBox="1"/>
          <p:nvPr/>
        </p:nvSpPr>
        <p:spPr>
          <a:xfrm>
            <a:off x="812800" y="381000"/>
            <a:ext cx="51296" cy="137474"/>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4513" y="6793706"/>
            <a:ext cx="2857500"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4523" y="3974306"/>
            <a:ext cx="5972175"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582" y="5955506"/>
            <a:ext cx="6038849"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
          <p:cNvSpPr txBox="1"/>
          <p:nvPr/>
        </p:nvSpPr>
        <p:spPr>
          <a:xfrm>
            <a:off x="990600" y="635000"/>
            <a:ext cx="3898503" cy="144142"/>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メイリオ" pitchFamily="50" charset="-128"/>
                <a:ea typeface="メイリオ" pitchFamily="50" charset="-128"/>
                <a:cs typeface="メイリオ" pitchFamily="50" charset="-128"/>
              </a:rPr>
              <a:t>下表は、他の環境がなく、ビデオがアーカイブに書き込まれるすべてのケースです。</a:t>
            </a:r>
          </a:p>
        </p:txBody>
      </p:sp>
      <p:pic>
        <p:nvPicPr>
          <p:cNvPr id="2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3300" y="2526506"/>
            <a:ext cx="6010275"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4" name="表 13"/>
          <p:cNvGraphicFramePr>
            <a:graphicFrameLocks noGrp="1"/>
          </p:cNvGraphicFramePr>
          <p:nvPr>
            <p:extLst>
              <p:ext uri="{D42A27DB-BD31-4B8C-83A1-F6EECF244321}">
                <p14:modId xmlns:p14="http://schemas.microsoft.com/office/powerpoint/2010/main" val="2359584410"/>
              </p:ext>
            </p:extLst>
          </p:nvPr>
        </p:nvGraphicFramePr>
        <p:xfrm>
          <a:off x="934410" y="926306"/>
          <a:ext cx="5945875" cy="1400175"/>
        </p:xfrm>
        <a:graphic>
          <a:graphicData uri="http://schemas.openxmlformats.org/drawingml/2006/table">
            <a:tbl>
              <a:tblPr>
                <a:tableStyleId>{5C22544A-7EE6-4342-B048-85BDC9FD1C3A}</a:tableStyleId>
              </a:tblPr>
              <a:tblGrid>
                <a:gridCol w="1633726"/>
                <a:gridCol w="4312149"/>
              </a:tblGrid>
              <a:tr h="247650">
                <a:tc>
                  <a:txBody>
                    <a:bodyPr/>
                    <a:lstStyle/>
                    <a:p>
                      <a:pPr algn="ctr" fontAlgn="ctr"/>
                      <a:r>
                        <a:rPr lang="ja-JP" altLang="en-US" sz="800" u="none" strike="noStrike" dirty="0">
                          <a:effectLst/>
                        </a:rPr>
                        <a:t>記録モード</a:t>
                      </a:r>
                      <a:endParaRPr lang="ja-JP" altLang="en-US" sz="800" b="0" i="0" u="none" strike="noStrike" dirty="0">
                        <a:solidFill>
                          <a:srgbClr val="000000"/>
                        </a:solidFill>
                        <a:effectLst/>
                        <a:latin typeface="メイリオ"/>
                      </a:endParaRPr>
                    </a:p>
                  </a:txBody>
                  <a:tcPr marL="9525" marR="9525" marT="9525" marB="0" anchor="ctr"/>
                </a:tc>
                <a:tc>
                  <a:txBody>
                    <a:bodyPr/>
                    <a:lstStyle/>
                    <a:p>
                      <a:pPr algn="l" fontAlgn="ctr"/>
                      <a:r>
                        <a:rPr lang="ja-JP" altLang="en-US" sz="800" u="none" strike="noStrike">
                          <a:effectLst/>
                        </a:rPr>
                        <a:t>説明</a:t>
                      </a:r>
                      <a:endParaRPr lang="ja-JP" altLang="en-US" sz="800" b="0" i="0" u="none" strike="noStrike">
                        <a:solidFill>
                          <a:srgbClr val="000000"/>
                        </a:solidFill>
                        <a:effectLst/>
                        <a:latin typeface="メイリオ"/>
                      </a:endParaRPr>
                    </a:p>
                  </a:txBody>
                  <a:tcPr marL="9525" marR="9525" marT="9525" marB="0" anchor="ctr"/>
                </a:tc>
              </a:tr>
              <a:tr h="209550">
                <a:tc>
                  <a:txBody>
                    <a:bodyPr/>
                    <a:lstStyle/>
                    <a:p>
                      <a:pPr algn="ctr" fontAlgn="ctr"/>
                      <a:r>
                        <a:rPr lang="ja-JP" altLang="en-US" sz="800" u="none" strike="noStrike" dirty="0">
                          <a:effectLst/>
                        </a:rPr>
                        <a:t>記録しない</a:t>
                      </a:r>
                      <a:endParaRPr lang="ja-JP" altLang="en-US" sz="800" b="0" i="0" u="none" strike="noStrike" dirty="0">
                        <a:solidFill>
                          <a:srgbClr val="000000"/>
                        </a:solidFill>
                        <a:effectLst/>
                        <a:latin typeface="メイリオ"/>
                      </a:endParaRPr>
                    </a:p>
                  </a:txBody>
                  <a:tcPr marL="9525" marR="9525" marT="9525" marB="0" anchor="ctr"/>
                </a:tc>
                <a:tc>
                  <a:txBody>
                    <a:bodyPr/>
                    <a:lstStyle/>
                    <a:p>
                      <a:pPr algn="l" fontAlgn="ctr"/>
                      <a:r>
                        <a:rPr lang="ja-JP" altLang="en-US" sz="800" u="none" strike="noStrike">
                          <a:effectLst/>
                        </a:rPr>
                        <a:t>ビデオストリームは、アーカイブに記録されていません。</a:t>
                      </a:r>
                      <a:endParaRPr lang="ja-JP" altLang="en-US" sz="800" b="0" i="0" u="none" strike="noStrike">
                        <a:solidFill>
                          <a:srgbClr val="000000"/>
                        </a:solidFill>
                        <a:effectLst/>
                        <a:latin typeface="メイリオ"/>
                      </a:endParaRPr>
                    </a:p>
                  </a:txBody>
                  <a:tcPr marL="9525" marR="9525" marT="9525" marB="0" anchor="ctr"/>
                </a:tc>
              </a:tr>
              <a:tr h="190500">
                <a:tc>
                  <a:txBody>
                    <a:bodyPr/>
                    <a:lstStyle/>
                    <a:p>
                      <a:pPr algn="ctr" fontAlgn="ctr"/>
                      <a:r>
                        <a:rPr lang="ja-JP" altLang="en-US" sz="800" u="none" strike="noStrike">
                          <a:effectLst/>
                        </a:rPr>
                        <a:t>連続記録</a:t>
                      </a:r>
                      <a:endParaRPr lang="ja-JP" altLang="en-US" sz="800" b="0" i="0" u="none" strike="noStrike">
                        <a:solidFill>
                          <a:srgbClr val="000000"/>
                        </a:solidFill>
                        <a:effectLst/>
                        <a:latin typeface="メイリオ"/>
                      </a:endParaRPr>
                    </a:p>
                  </a:txBody>
                  <a:tcPr marL="9525" marR="9525" marT="9525" marB="0" anchor="ctr"/>
                </a:tc>
                <a:tc>
                  <a:txBody>
                    <a:bodyPr/>
                    <a:lstStyle/>
                    <a:p>
                      <a:pPr algn="l" fontAlgn="ctr"/>
                      <a:r>
                        <a:rPr lang="ja-JP" altLang="en-US" sz="800" u="none" strike="noStrike">
                          <a:effectLst/>
                        </a:rPr>
                        <a:t>ビデオストリームは、連続的にアーカイブに記録されます。</a:t>
                      </a:r>
                      <a:endParaRPr lang="ja-JP" altLang="en-US" sz="800" b="0" i="0" u="none" strike="noStrike">
                        <a:solidFill>
                          <a:srgbClr val="000000"/>
                        </a:solidFill>
                        <a:effectLst/>
                        <a:latin typeface="メイリオ"/>
                      </a:endParaRPr>
                    </a:p>
                  </a:txBody>
                  <a:tcPr marL="9525" marR="9525" marT="9525" marB="0" anchor="ctr"/>
                </a:tc>
              </a:tr>
              <a:tr h="371475">
                <a:tc>
                  <a:txBody>
                    <a:bodyPr/>
                    <a:lstStyle/>
                    <a:p>
                      <a:pPr algn="ctr" fontAlgn="ctr"/>
                      <a:r>
                        <a:rPr lang="ja-JP" altLang="en-US" sz="800" u="none" strike="noStrike">
                          <a:effectLst/>
                        </a:rPr>
                        <a:t>予約記録</a:t>
                      </a:r>
                      <a:endParaRPr lang="ja-JP" altLang="en-US" sz="800" b="0" i="0" u="none" strike="noStrike">
                        <a:solidFill>
                          <a:srgbClr val="000000"/>
                        </a:solidFill>
                        <a:effectLst/>
                        <a:latin typeface="メイリオ"/>
                      </a:endParaRPr>
                    </a:p>
                  </a:txBody>
                  <a:tcPr marL="9525" marR="9525" marT="9525" marB="0" anchor="ctr"/>
                </a:tc>
                <a:tc>
                  <a:txBody>
                    <a:bodyPr/>
                    <a:lstStyle/>
                    <a:p>
                      <a:pPr algn="l" fontAlgn="ctr"/>
                      <a:r>
                        <a:rPr lang="ja-JP" altLang="en-US" sz="800" u="none" strike="noStrike">
                          <a:effectLst/>
                        </a:rPr>
                        <a:t>ビデオストリームは、特定のスケジュールに従って、または、警報が手動で発せられた場合に、アーカイブに記録されます。</a:t>
                      </a:r>
                      <a:endParaRPr lang="ja-JP" altLang="en-US" sz="800" b="0" i="0" u="none" strike="noStrike">
                        <a:solidFill>
                          <a:srgbClr val="000000"/>
                        </a:solidFill>
                        <a:effectLst/>
                        <a:latin typeface="メイリオ"/>
                      </a:endParaRPr>
                    </a:p>
                  </a:txBody>
                  <a:tcPr marL="9525" marR="9525" marT="9525" marB="0" anchor="ctr"/>
                </a:tc>
              </a:tr>
              <a:tr h="381000">
                <a:tc>
                  <a:txBody>
                    <a:bodyPr/>
                    <a:lstStyle/>
                    <a:p>
                      <a:pPr algn="ctr" fontAlgn="ctr"/>
                      <a:r>
                        <a:rPr lang="ja-JP" altLang="en-US" sz="800" u="none" strike="noStrike">
                          <a:effectLst/>
                        </a:rPr>
                        <a:t>オンデマンド記録</a:t>
                      </a:r>
                      <a:endParaRPr lang="ja-JP" altLang="en-US" sz="800" b="0" i="0" u="none" strike="noStrike">
                        <a:solidFill>
                          <a:srgbClr val="000000"/>
                        </a:solidFill>
                        <a:effectLst/>
                        <a:latin typeface="メイリオ"/>
                      </a:endParaRPr>
                    </a:p>
                  </a:txBody>
                  <a:tcPr marL="9525" marR="9525" marT="9525" marB="0" anchor="ctr"/>
                </a:tc>
                <a:tc>
                  <a:txBody>
                    <a:bodyPr/>
                    <a:lstStyle/>
                    <a:p>
                      <a:pPr algn="l" fontAlgn="ctr"/>
                      <a:r>
                        <a:rPr lang="ja-JP" altLang="en-US" sz="800" u="none" strike="noStrike" dirty="0">
                          <a:effectLst/>
                        </a:rPr>
                        <a:t>検出ユニットがトリガーされたときに、または警報が手動で発せられた時に、ビデオストリームがアーカイブに記録されます。</a:t>
                      </a:r>
                      <a:endParaRPr lang="ja-JP" altLang="en-US" sz="800" b="0" i="0" u="none" strike="noStrike" dirty="0">
                        <a:solidFill>
                          <a:srgbClr val="000000"/>
                        </a:solidFill>
                        <a:effectLst/>
                        <a:latin typeface="メイリオ"/>
                      </a:endParaRPr>
                    </a:p>
                  </a:txBody>
                  <a:tcPr marL="9525" marR="9525" marT="9525" marB="0" anchor="ctr"/>
                </a:tc>
              </a:tr>
            </a:tbl>
          </a:graphicData>
        </a:graphic>
      </p:graphicFrame>
      <p:sp>
        <p:nvSpPr>
          <p:cNvPr id="15" name="正方形/長方形 14"/>
          <p:cNvSpPr/>
          <p:nvPr/>
        </p:nvSpPr>
        <p:spPr>
          <a:xfrm>
            <a:off x="1333889" y="2614760"/>
            <a:ext cx="5570148"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ビデオカメラが複数のアーカイブにリンクされている場合、アラームが手動で発せられた後に、映像が常にデフォルトのアーカイブに記録されます。</a:t>
            </a:r>
          </a:p>
        </p:txBody>
      </p:sp>
      <p:sp>
        <p:nvSpPr>
          <p:cNvPr id="16" name="正方形/長方形 15"/>
          <p:cNvSpPr/>
          <p:nvPr/>
        </p:nvSpPr>
        <p:spPr>
          <a:xfrm>
            <a:off x="1003300" y="3164681"/>
            <a:ext cx="5385699" cy="70788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ドロップダウンリストに従って予定された録画が選択される場合、どの記録がアーカイブに書き込まれるかによって、スケジュールを選択してください（「スケジュール設定」を参照）(3)。</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スケーリングを使用してアーカイブに記録する必要がある場合、ドロップダウンリストで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[はい]を選択します(3)。</a:t>
            </a:r>
          </a:p>
        </p:txBody>
      </p:sp>
      <p:sp>
        <p:nvSpPr>
          <p:cNvPr id="17" name="正方形/長方形 16"/>
          <p:cNvSpPr/>
          <p:nvPr/>
        </p:nvSpPr>
        <p:spPr>
          <a:xfrm>
            <a:off x="1265236" y="3989162"/>
            <a:ext cx="5631461" cy="707886"/>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レーム間圧縮（MPEG4OYおよびH.264）を有するビデオストリームをダウンサンプリングするときは、キーフレームのみが保存されます。これは、記録された映像におけるフレームレートの大幅な低下を引き起こす可能性があります（2-3 fpsまで）。この問題が発生した場合、我々はMJPEGとモーションウェーブレットなどのコーデックを使用することをお勧めします。</a:t>
            </a:r>
          </a:p>
        </p:txBody>
      </p:sp>
      <p:sp>
        <p:nvSpPr>
          <p:cNvPr id="18" name="正方形/長方形 17"/>
          <p:cNvSpPr/>
          <p:nvPr/>
        </p:nvSpPr>
        <p:spPr>
          <a:xfrm>
            <a:off x="927428" y="4695366"/>
            <a:ext cx="6089052" cy="1323439"/>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スケーリングでの記録を選択する際、ビデオカメラからアーカイブに対してビデオストリームを記録する場合は、最大フレームレートフィールドに最大フレームレートを入力してください(3)。ビデオカメラから入ってくるビデオストリームのフレームレートが、指示値よりも小さい場合、録画は最大レートではなく、元のレートで行われ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あるビデオカメラのデフォルトのアーカイブは、ユーザーが発する警報中に、それに対して所定のビデオカメラからの映像が記録されるアーカイブです。各ビデオカメラについて、唯一無二のデフォルトアーカイブが設定されなければなりません。それに対してビデオカメラからのビデオストリームの記録が自動的に設定された最初のアーカイブが、デフォルトアーカイブになり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このビデオカメラに別のアーカイブを作成する必要がある場合は、その別のアーカイブのために、デフォルトのアーカイブリストで[はい]を選択します(3)。</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プリアラーム</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記録時間フィールドに、カメラからのビデオストリームのバッファリング時間を秒単位で入力します(3)。値は、[0～120]の範囲内とします。</a:t>
            </a:r>
          </a:p>
        </p:txBody>
      </p:sp>
      <p:sp>
        <p:nvSpPr>
          <p:cNvPr id="27" name="正方形/長方形 26"/>
          <p:cNvSpPr/>
          <p:nvPr/>
        </p:nvSpPr>
        <p:spPr>
          <a:xfrm>
            <a:off x="1268141" y="6058048"/>
            <a:ext cx="5483496"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プリアラーム録画は、アラームイベント録画の先頭に追加されるプリイベント録画の期間です。</a:t>
            </a:r>
          </a:p>
        </p:txBody>
      </p:sp>
      <p:sp>
        <p:nvSpPr>
          <p:cNvPr id="28" name="正方形/長方形 27"/>
          <p:cNvSpPr/>
          <p:nvPr/>
        </p:nvSpPr>
        <p:spPr>
          <a:xfrm>
            <a:off x="960437" y="6531587"/>
            <a:ext cx="5943600"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すべての必要なアーカイブに対してカメラからビデオストリームの記録を設定するためには、ステップ1-6を繰り返します。</a:t>
            </a:r>
          </a:p>
        </p:txBody>
      </p:sp>
      <p:sp>
        <p:nvSpPr>
          <p:cNvPr id="30" name="正方形/長方形 29"/>
          <p:cNvSpPr/>
          <p:nvPr/>
        </p:nvSpPr>
        <p:spPr>
          <a:xfrm>
            <a:off x="1006295" y="8677140"/>
            <a:ext cx="5516742" cy="33855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9.  [適用]ボタンをクリックします。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アーカイブへのカメラからのビデオストリームの記録の設定は完了です。</a:t>
            </a:r>
          </a:p>
        </p:txBody>
      </p:sp>
    </p:spTree>
    <p:extLst>
      <p:ext uri="{BB962C8B-B14F-4D97-AF65-F5344CB8AC3E}">
        <p14:creationId xmlns:p14="http://schemas.microsoft.com/office/powerpoint/2010/main" val="3522984449"/>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362" y="430344"/>
            <a:ext cx="6353175" cy="12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正方形/長方形 15"/>
          <p:cNvSpPr/>
          <p:nvPr/>
        </p:nvSpPr>
        <p:spPr>
          <a:xfrm>
            <a:off x="931442" y="626400"/>
            <a:ext cx="389850"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p:txBody>
      </p:sp>
      <p:sp>
        <p:nvSpPr>
          <p:cNvPr id="17" name="正方形/長方形 16"/>
          <p:cNvSpPr/>
          <p:nvPr/>
        </p:nvSpPr>
        <p:spPr>
          <a:xfrm>
            <a:off x="1556714" y="951272"/>
            <a:ext cx="1005403" cy="215444"/>
          </a:xfrm>
          <a:prstGeom prst="rect">
            <a:avLst/>
          </a:prstGeom>
        </p:spPr>
        <p:txBody>
          <a:bodyPr wrap="none">
            <a:spAutoFit/>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記録しない</a:t>
            </a:r>
          </a:p>
        </p:txBody>
      </p:sp>
      <p:sp>
        <p:nvSpPr>
          <p:cNvPr id="18" name="正方形/長方形 17"/>
          <p:cNvSpPr/>
          <p:nvPr/>
        </p:nvSpPr>
        <p:spPr>
          <a:xfrm>
            <a:off x="3309507" y="951272"/>
            <a:ext cx="1499128"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指定されたfpsで記録する：はい</a:t>
            </a:r>
          </a:p>
        </p:txBody>
      </p:sp>
      <p:sp>
        <p:nvSpPr>
          <p:cNvPr id="19" name="正方形/長方形 18"/>
          <p:cNvSpPr/>
          <p:nvPr/>
        </p:nvSpPr>
        <p:spPr>
          <a:xfrm>
            <a:off x="5199013" y="948397"/>
            <a:ext cx="1499128"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指定されたｆｓｐで記録する：いいえ</a:t>
            </a:r>
          </a:p>
        </p:txBody>
      </p:sp>
      <p:pic>
        <p:nvPicPr>
          <p:cNvPr id="20" name="Picture 3"/>
          <p:cNvPicPr>
            <a:picLocks noChangeAspect="1" noChangeArrowheads="1"/>
          </p:cNvPicPr>
          <p:nvPr/>
        </p:nvPicPr>
        <p:blipFill>
          <a:blip r:embed="rId3" cstate="print"/>
          <a:srcRect/>
          <a:stretch>
            <a:fillRect/>
          </a:stretch>
        </p:blipFill>
        <p:spPr bwMode="auto">
          <a:xfrm>
            <a:off x="609600" y="1171297"/>
            <a:ext cx="6362700" cy="9486900"/>
          </a:xfrm>
          <a:prstGeom prst="rect">
            <a:avLst/>
          </a:prstGeom>
          <a:noFill/>
        </p:spPr>
      </p:pic>
      <p:sp>
        <p:nvSpPr>
          <p:cNvPr id="21"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115</a:t>
            </a:r>
          </a:p>
        </p:txBody>
      </p:sp>
      <p:sp>
        <p:nvSpPr>
          <p:cNvPr id="24" name="TextBox 1"/>
          <p:cNvSpPr txBox="1"/>
          <p:nvPr/>
        </p:nvSpPr>
        <p:spPr>
          <a:xfrm>
            <a:off x="1562100" y="3101697"/>
            <a:ext cx="38100" cy="76200"/>
          </a:xfrm>
          <a:prstGeom prst="rect">
            <a:avLst/>
          </a:prstGeom>
          <a:noFill/>
        </p:spPr>
        <p:txBody>
          <a:bodyPr wrap="none" lIns="0" tIns="0" rIns="0" rtlCol="0">
            <a:spAutoFit/>
          </a:bodyPr>
          <a:lstStyle/>
          <a:p>
            <a:pPr>
              <a:lnSpc>
                <a:spcPts val="600"/>
              </a:lnSpc>
              <a:tabLst/>
            </a:pPr>
            <a:r>
              <a:rPr lang="en-US" altLang="zh-CN" sz="719" dirty="0" smtClean="0">
                <a:solidFill>
                  <a:srgbClr val="000000"/>
                </a:solidFill>
                <a:latin typeface="Times New Roman" pitchFamily="18" charset="0"/>
                <a:cs typeface="Times New Roman" pitchFamily="18" charset="0"/>
              </a:rPr>
              <a:t>-</a:t>
            </a:r>
          </a:p>
        </p:txBody>
      </p:sp>
      <p:sp>
        <p:nvSpPr>
          <p:cNvPr id="2" name="正方形/長方形 1"/>
          <p:cNvSpPr/>
          <p:nvPr/>
        </p:nvSpPr>
        <p:spPr>
          <a:xfrm>
            <a:off x="951234" y="1575375"/>
            <a:ext cx="812307" cy="415498"/>
          </a:xfrm>
          <a:prstGeom prst="rect">
            <a:avLst/>
          </a:prstGeom>
        </p:spPr>
        <p:txBody>
          <a:bodyPr wrap="square">
            <a:spAutoFit/>
          </a:bodyPr>
          <a:lstStyle/>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デフォルトアーカイブ：</a:t>
            </a:r>
          </a:p>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　</a:t>
            </a:r>
          </a:p>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なし</a:t>
            </a:r>
          </a:p>
        </p:txBody>
      </p:sp>
      <p:sp>
        <p:nvSpPr>
          <p:cNvPr id="3" name="正方形/長方形 2"/>
          <p:cNvSpPr/>
          <p:nvPr/>
        </p:nvSpPr>
        <p:spPr>
          <a:xfrm>
            <a:off x="951234" y="3440906"/>
            <a:ext cx="786062" cy="415498"/>
          </a:xfrm>
          <a:prstGeom prst="rect">
            <a:avLst/>
          </a:prstGeom>
        </p:spPr>
        <p:txBody>
          <a:bodyPr wrap="square">
            <a:spAutoFit/>
          </a:bodyPr>
          <a:lstStyle/>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デフォルトアーカイブ：</a:t>
            </a:r>
          </a:p>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　</a:t>
            </a:r>
          </a:p>
          <a:p>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あり</a:t>
            </a:r>
          </a:p>
        </p:txBody>
      </p:sp>
      <p:sp>
        <p:nvSpPr>
          <p:cNvPr id="4" name="正方形/長方形 3"/>
          <p:cNvSpPr/>
          <p:nvPr/>
        </p:nvSpPr>
        <p:spPr>
          <a:xfrm>
            <a:off x="2941637" y="5193506"/>
            <a:ext cx="1245854" cy="248145"/>
          </a:xfrm>
          <a:prstGeom prst="rect">
            <a:avLst/>
          </a:prstGeom>
        </p:spPr>
        <p:txBody>
          <a:bodyPr wrap="none">
            <a:spAutoFit/>
          </a:bodyPr>
          <a:lstStyle/>
          <a:p>
            <a:pPr algn="ctr">
              <a:lnSpc>
                <a:spcPts val="1300"/>
              </a:lnSpc>
              <a:tabLst>
                <a:tab pos="114300" algn="l"/>
                <a:tab pos="203200" algn="l"/>
              </a:tabLst>
            </a:pPr>
            <a:r>
              <a:rPr lang="en-US" altLang="zh-CN" sz="8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4"/>
              </a:rPr>
              <a:t> </a:t>
            </a:r>
            <a:r>
              <a:rPr lang="en-US" altLang="zh-CN" sz="800" dirty="0" err="1"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4"/>
              </a:rPr>
              <a:t>関連の動画を再生する</a:t>
            </a:r>
            <a:endParaRPr lang="en-US" altLang="zh-CN" sz="8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5"/>
            </a:endParaRPr>
          </a:p>
        </p:txBody>
      </p:sp>
      <p:sp>
        <p:nvSpPr>
          <p:cNvPr id="5" name="正方形/長方形 4"/>
          <p:cNvSpPr/>
          <p:nvPr/>
        </p:nvSpPr>
        <p:spPr>
          <a:xfrm>
            <a:off x="672991" y="5574506"/>
            <a:ext cx="4783245" cy="738664"/>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アーカイブ充満性の表示</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リスト内のアーカイブを選択すると、その基本的な性質が、以下の情報に表示されます。</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日分ごとに計測される、予測されたアーカイブ容量（深度エリア）</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フルであるアーカイブの百分率（録画アーカイブボリュームフィールド）</a:t>
            </a:r>
          </a:p>
        </p:txBody>
      </p:sp>
      <p:sp>
        <p:nvSpPr>
          <p:cNvPr id="6" name="正方形/長方形 5"/>
          <p:cNvSpPr/>
          <p:nvPr/>
        </p:nvSpPr>
        <p:spPr>
          <a:xfrm>
            <a:off x="928968" y="8089106"/>
            <a:ext cx="5318124"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予測されたアーカイブ容量は常に計算、および再計算されます。アーカイブに対してより長く記録されればされるほど、この推定はより正確になります。予測アーカイブ容量を更新するには、リスト内のアーカイブを再選択します。</a:t>
            </a:r>
          </a:p>
        </p:txBody>
      </p:sp>
      <p:sp>
        <p:nvSpPr>
          <p:cNvPr id="7" name="正方形/長方形 6"/>
          <p:cNvSpPr/>
          <p:nvPr/>
        </p:nvSpPr>
        <p:spPr>
          <a:xfrm>
            <a:off x="712719" y="8851106"/>
            <a:ext cx="5985422" cy="861774"/>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アーカイブの削除</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システムからアーカイブを削除することができます。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システムからアーカイブを削除するには、次の手順を実行してください。</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削除すべきアーカイブをアーカイブリストにおいて選択します。</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右クリックしてコンテキストメニューを表示させます。アーカイブ削除のコマンドを選択します。</a:t>
            </a:r>
          </a:p>
        </p:txBody>
      </p:sp>
      <p:sp>
        <p:nvSpPr>
          <p:cNvPr id="22" name="正方形/長方形 21"/>
          <p:cNvSpPr/>
          <p:nvPr/>
        </p:nvSpPr>
        <p:spPr>
          <a:xfrm>
            <a:off x="1318740" y="658113"/>
            <a:ext cx="4604312" cy="200055"/>
          </a:xfrm>
          <a:prstGeom prst="rect">
            <a:avLst/>
          </a:prstGeom>
        </p:spPr>
        <p:txBody>
          <a:bodyPr wrap="square">
            <a:spAutoFit/>
          </a:bodyPr>
          <a:lstStyle/>
          <a:p>
            <a:r>
              <a:rPr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リンクされたアーカイブテーブル内のアーカイブアイコンは、記録設定によって自動的に変わります。</a:t>
            </a:r>
            <a:endParaRPr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65135411"/>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008120"/>
            <a:ext cx="5959856" cy="792479"/>
          </a:xfrm>
          <a:custGeom>
            <a:avLst/>
            <a:gdLst>
              <a:gd name="connsiteX0" fmla="*/ 0 w 5959856"/>
              <a:gd name="connsiteY0" fmla="*/ 0 h 792479"/>
              <a:gd name="connsiteX1" fmla="*/ 5959856 w 5959856"/>
              <a:gd name="connsiteY1" fmla="*/ 0 h 792479"/>
              <a:gd name="connsiteX2" fmla="*/ 5959856 w 5959856"/>
              <a:gd name="connsiteY2" fmla="*/ 792479 h 792479"/>
              <a:gd name="connsiteX3" fmla="*/ 0 w 5959856"/>
              <a:gd name="connsiteY3" fmla="*/ 792479 h 792479"/>
              <a:gd name="connsiteX4" fmla="*/ 0 w 5959856"/>
              <a:gd name="connsiteY4" fmla="*/ 0 h 79247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792479">
                <a:moveTo>
                  <a:pt x="0" y="0"/>
                </a:moveTo>
                <a:lnTo>
                  <a:pt x="5959856" y="0"/>
                </a:lnTo>
                <a:lnTo>
                  <a:pt x="5959856" y="792479"/>
                </a:lnTo>
                <a:lnTo>
                  <a:pt x="0" y="79247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990600" y="400812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4008120"/>
            <a:ext cx="9525" cy="792479"/>
          </a:xfrm>
          <a:custGeom>
            <a:avLst/>
            <a:gdLst>
              <a:gd name="connsiteX0" fmla="*/ 4762 w 9525"/>
              <a:gd name="connsiteY0" fmla="*/ 0 h 792479"/>
              <a:gd name="connsiteX1" fmla="*/ 4762 w 9525"/>
              <a:gd name="connsiteY1" fmla="*/ 792479 h 792479"/>
            </a:gdLst>
            <a:ahLst/>
            <a:cxnLst>
              <a:cxn ang="0">
                <a:pos x="connsiteX0" y="connsiteY0"/>
              </a:cxn>
              <a:cxn ang="1">
                <a:pos x="connsiteX1" y="connsiteY1"/>
              </a:cxn>
            </a:cxnLst>
            <a:rect l="l" t="t" r="r" b="b"/>
            <a:pathLst>
              <a:path w="9525" h="792479">
                <a:moveTo>
                  <a:pt x="4762" y="0"/>
                </a:moveTo>
                <a:lnTo>
                  <a:pt x="4762" y="7924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479107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008120"/>
            <a:ext cx="9525" cy="792479"/>
          </a:xfrm>
          <a:custGeom>
            <a:avLst/>
            <a:gdLst>
              <a:gd name="connsiteX0" fmla="*/ 4762 w 9525"/>
              <a:gd name="connsiteY0" fmla="*/ 0 h 792479"/>
              <a:gd name="connsiteX1" fmla="*/ 4762 w 9525"/>
              <a:gd name="connsiteY1" fmla="*/ 792479 h 792479"/>
            </a:gdLst>
            <a:ahLst/>
            <a:cxnLst>
              <a:cxn ang="0">
                <a:pos x="connsiteX0" y="connsiteY0"/>
              </a:cxn>
              <a:cxn ang="1">
                <a:pos x="connsiteX1" y="connsiteY1"/>
              </a:cxn>
            </a:cxnLst>
            <a:rect l="l" t="t" r="r" b="b"/>
            <a:pathLst>
              <a:path w="9525" h="792479">
                <a:moveTo>
                  <a:pt x="4762" y="0"/>
                </a:moveTo>
                <a:lnTo>
                  <a:pt x="4762" y="7924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593801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609600" y="593801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593801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5037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93801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6825742"/>
            <a:ext cx="6340856" cy="447167"/>
          </a:xfrm>
          <a:custGeom>
            <a:avLst/>
            <a:gdLst>
              <a:gd name="connsiteX0" fmla="*/ 0 w 6340856"/>
              <a:gd name="connsiteY0" fmla="*/ 0 h 447167"/>
              <a:gd name="connsiteX1" fmla="*/ 6340856 w 6340856"/>
              <a:gd name="connsiteY1" fmla="*/ 0 h 447167"/>
              <a:gd name="connsiteX2" fmla="*/ 6340856 w 6340856"/>
              <a:gd name="connsiteY2" fmla="*/ 447166 h 447167"/>
              <a:gd name="connsiteX3" fmla="*/ 0 w 6340856"/>
              <a:gd name="connsiteY3" fmla="*/ 447166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6"/>
                </a:lnTo>
                <a:lnTo>
                  <a:pt x="0" y="44716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
          <p:cNvSpPr/>
          <p:nvPr/>
        </p:nvSpPr>
        <p:spPr>
          <a:xfrm>
            <a:off x="609600" y="68257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6825742"/>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726338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6825742"/>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09600" y="9674606"/>
            <a:ext cx="6340855" cy="406400"/>
          </a:xfrm>
          <a:custGeom>
            <a:avLst/>
            <a:gdLst>
              <a:gd name="connsiteX0" fmla="*/ 0 w 6340855"/>
              <a:gd name="connsiteY0" fmla="*/ 0 h 406400"/>
              <a:gd name="connsiteX1" fmla="*/ 6340856 w 6340855"/>
              <a:gd name="connsiteY1" fmla="*/ 0 h 406400"/>
              <a:gd name="connsiteX2" fmla="*/ 6340856 w 6340855"/>
              <a:gd name="connsiteY2" fmla="*/ 406400 h 406400"/>
              <a:gd name="connsiteX3" fmla="*/ 0 w 6340855"/>
              <a:gd name="connsiteY3" fmla="*/ 406400 h 406400"/>
              <a:gd name="connsiteX4" fmla="*/ 0 w 6340855"/>
              <a:gd name="connsiteY4" fmla="*/ 0 h 4064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406400">
                <a:moveTo>
                  <a:pt x="0" y="0"/>
                </a:moveTo>
                <a:lnTo>
                  <a:pt x="6340856" y="0"/>
                </a:lnTo>
                <a:lnTo>
                  <a:pt x="6340856" y="406400"/>
                </a:lnTo>
                <a:lnTo>
                  <a:pt x="0" y="4064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
          <p:cNvSpPr/>
          <p:nvPr/>
        </p:nvSpPr>
        <p:spPr>
          <a:xfrm>
            <a:off x="609600" y="96746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2400300" cy="1473200"/>
          </a:xfrm>
          <a:prstGeom prst="rect">
            <a:avLst/>
          </a:prstGeom>
          <a:noFill/>
        </p:spPr>
      </p:pic>
      <p:pic>
        <p:nvPicPr>
          <p:cNvPr id="21" name="Picture 3"/>
          <p:cNvPicPr>
            <a:picLocks noChangeAspect="1" noChangeArrowheads="1"/>
          </p:cNvPicPr>
          <p:nvPr/>
        </p:nvPicPr>
        <p:blipFill>
          <a:blip r:embed="rId3" cstate="print"/>
          <a:srcRect/>
          <a:stretch>
            <a:fillRect/>
          </a:stretch>
        </p:blipFill>
        <p:spPr bwMode="auto">
          <a:xfrm>
            <a:off x="990600" y="2654300"/>
            <a:ext cx="3835400" cy="12573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1079500" y="4114800"/>
            <a:ext cx="177800" cy="177800"/>
          </a:xfrm>
          <a:prstGeom prst="rect">
            <a:avLst/>
          </a:prstGeom>
          <a:noFill/>
        </p:spPr>
      </p:pic>
      <p:pic>
        <p:nvPicPr>
          <p:cNvPr id="23" name="Picture 3"/>
          <p:cNvPicPr>
            <a:picLocks noChangeAspect="1" noChangeArrowheads="1"/>
          </p:cNvPicPr>
          <p:nvPr/>
        </p:nvPicPr>
        <p:blipFill>
          <a:blip r:embed="rId5" cstate="print"/>
          <a:srcRect/>
          <a:stretch>
            <a:fillRect/>
          </a:stretch>
        </p:blipFill>
        <p:spPr bwMode="auto">
          <a:xfrm>
            <a:off x="698500" y="6045200"/>
            <a:ext cx="177800" cy="177800"/>
          </a:xfrm>
          <a:prstGeom prst="rect">
            <a:avLst/>
          </a:prstGeom>
          <a:noFill/>
        </p:spPr>
      </p:pic>
      <p:pic>
        <p:nvPicPr>
          <p:cNvPr id="24" name="Picture 3"/>
          <p:cNvPicPr>
            <a:picLocks noChangeAspect="1" noChangeArrowheads="1"/>
          </p:cNvPicPr>
          <p:nvPr/>
        </p:nvPicPr>
        <p:blipFill>
          <a:blip r:embed="rId6" cstate="print"/>
          <a:srcRect/>
          <a:stretch>
            <a:fillRect/>
          </a:stretch>
        </p:blipFill>
        <p:spPr bwMode="auto">
          <a:xfrm>
            <a:off x="609600" y="8077200"/>
            <a:ext cx="3263900" cy="1511300"/>
          </a:xfrm>
          <a:prstGeom prst="rect">
            <a:avLst/>
          </a:prstGeom>
          <a:noFill/>
        </p:spPr>
      </p:pic>
      <p:pic>
        <p:nvPicPr>
          <p:cNvPr id="25" name="Picture 3"/>
          <p:cNvPicPr>
            <a:picLocks noChangeAspect="1" noChangeArrowheads="1"/>
          </p:cNvPicPr>
          <p:nvPr/>
        </p:nvPicPr>
        <p:blipFill>
          <a:blip r:embed="rId7" cstate="print"/>
          <a:srcRect/>
          <a:stretch>
            <a:fillRect/>
          </a:stretch>
        </p:blipFill>
        <p:spPr bwMode="auto">
          <a:xfrm>
            <a:off x="596900" y="9664700"/>
            <a:ext cx="38100" cy="431800"/>
          </a:xfrm>
          <a:prstGeom prst="rect">
            <a:avLst/>
          </a:prstGeom>
          <a:noFill/>
        </p:spPr>
      </p:pic>
      <p:pic>
        <p:nvPicPr>
          <p:cNvPr id="26" name="Picture 3"/>
          <p:cNvPicPr>
            <a:picLocks noChangeAspect="1" noChangeArrowheads="1"/>
          </p:cNvPicPr>
          <p:nvPr/>
        </p:nvPicPr>
        <p:blipFill>
          <a:blip r:embed="rId8" cstate="print"/>
          <a:srcRect/>
          <a:stretch>
            <a:fillRect/>
          </a:stretch>
        </p:blipFill>
        <p:spPr bwMode="auto">
          <a:xfrm>
            <a:off x="698500" y="9791700"/>
            <a:ext cx="177800" cy="177800"/>
          </a:xfrm>
          <a:prstGeom prst="rect">
            <a:avLst/>
          </a:prstGeom>
          <a:noFill/>
        </p:spPr>
      </p:pic>
      <p:pic>
        <p:nvPicPr>
          <p:cNvPr id="27" name="Picture 3"/>
          <p:cNvPicPr>
            <a:picLocks noChangeAspect="1" noChangeArrowheads="1"/>
          </p:cNvPicPr>
          <p:nvPr/>
        </p:nvPicPr>
        <p:blipFill>
          <a:blip r:embed="rId9" cstate="print"/>
          <a:srcRect/>
          <a:stretch>
            <a:fillRect/>
          </a:stretch>
        </p:blipFill>
        <p:spPr bwMode="auto">
          <a:xfrm>
            <a:off x="6934200" y="9664700"/>
            <a:ext cx="25400" cy="431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116</a:t>
            </a:r>
          </a:p>
        </p:txBody>
      </p:sp>
      <p:sp>
        <p:nvSpPr>
          <p:cNvPr id="31" name="正方形/長方形 30"/>
          <p:cNvSpPr/>
          <p:nvPr/>
        </p:nvSpPr>
        <p:spPr>
          <a:xfrm>
            <a:off x="978745" y="2082800"/>
            <a:ext cx="3778250" cy="461665"/>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少なくとも部分的に保存されたあるアーカイブを削除する間、そのアーカイブに関連する複数のファイルを削除するかを質問されます。</a:t>
            </a:r>
          </a:p>
        </p:txBody>
      </p:sp>
      <p:sp>
        <p:nvSpPr>
          <p:cNvPr id="1024" name="正方形/長方形 1023"/>
          <p:cNvSpPr/>
          <p:nvPr/>
        </p:nvSpPr>
        <p:spPr>
          <a:xfrm>
            <a:off x="1202046" y="4027861"/>
            <a:ext cx="5617853" cy="707886"/>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それらのアーカイブファイルを削除すると、ファイル内のすべてのアーカイブの記録は失われます。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ファイルを削除しない場合、それらを使用してアーカイブを再作成できます（「既存のファイルまたはパーティションに基づいてアーカイブを作成」を参照）。また、アーカイブを再作成するために、パーティションを使用することもできます。</a:t>
            </a:r>
          </a:p>
        </p:txBody>
      </p:sp>
      <p:sp>
        <p:nvSpPr>
          <p:cNvPr id="1025" name="正方形/長方形 1024"/>
          <p:cNvSpPr/>
          <p:nvPr/>
        </p:nvSpPr>
        <p:spPr>
          <a:xfrm>
            <a:off x="647700" y="4881383"/>
            <a:ext cx="6027737" cy="98488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システムからのアーカイブ削除はこれで完了です。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AxxonNextは、ユーザーがカスタムレイアウトを設定することを可能にします。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システムのユーザーごとに別々のレイアウトが設定されます。レイアウトを設定するためには、適切なユーザー名でサーバーにログインし、そのユーザーのためにレイアウトを設定します。</a:t>
            </a:r>
          </a:p>
        </p:txBody>
      </p:sp>
      <p:sp>
        <p:nvSpPr>
          <p:cNvPr id="1026" name="正方形/長方形 1025"/>
          <p:cNvSpPr/>
          <p:nvPr/>
        </p:nvSpPr>
        <p:spPr>
          <a:xfrm>
            <a:off x="952499" y="5992167"/>
            <a:ext cx="5418137"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の作成、編集、コピー、削除が、活性化されたカスタムレイアウトの変更を伴う任務に属するユーザーたちにとって、利用可能になります（「役割とユーザーシステムオブジェクトの作成と設定」を参照）。</a:t>
            </a:r>
          </a:p>
        </p:txBody>
      </p:sp>
      <p:sp>
        <p:nvSpPr>
          <p:cNvPr id="1028" name="正方形/長方形 1027"/>
          <p:cNvSpPr/>
          <p:nvPr/>
        </p:nvSpPr>
        <p:spPr>
          <a:xfrm>
            <a:off x="698499" y="6536281"/>
            <a:ext cx="468153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ユーザーのレイアウトを設定した後、そのユーザーの権限を制限したいと思うかもしれません。</a:t>
            </a:r>
          </a:p>
        </p:txBody>
      </p:sp>
      <p:sp>
        <p:nvSpPr>
          <p:cNvPr id="1029" name="正方形/長方形 1028"/>
          <p:cNvSpPr/>
          <p:nvPr/>
        </p:nvSpPr>
        <p:spPr>
          <a:xfrm>
            <a:off x="2865437" y="6946106"/>
            <a:ext cx="1510349" cy="259045"/>
          </a:xfrm>
          <a:prstGeom prst="rect">
            <a:avLst/>
          </a:prstGeom>
        </p:spPr>
        <p:txBody>
          <a:bodyPr wrap="none">
            <a:spAutoFit/>
          </a:bodyPr>
          <a:lstStyle/>
          <a:p>
            <a:pPr algn="ctr">
              <a:lnSpc>
                <a:spcPts val="1300"/>
              </a:lnSpc>
              <a:tabLst>
                <a:tab pos="114300" algn="l"/>
                <a:tab pos="203200" algn="l"/>
              </a:tabLst>
            </a:pPr>
            <a:r>
              <a:rPr lang="en-US" altLang="zh-CN" sz="10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10"/>
              </a:rPr>
              <a:t> </a:t>
            </a:r>
            <a:r>
              <a:rPr lang="en-US" altLang="zh-CN" sz="1000" dirty="0" err="1"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10"/>
              </a:rPr>
              <a:t>関連の動画を再生する</a:t>
            </a:r>
            <a:endParaRPr lang="en-US" altLang="zh-CN" sz="10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11"/>
            </a:endParaRPr>
          </a:p>
        </p:txBody>
      </p:sp>
      <p:sp>
        <p:nvSpPr>
          <p:cNvPr id="1030" name="正方形/長方形 1029"/>
          <p:cNvSpPr/>
          <p:nvPr/>
        </p:nvSpPr>
        <p:spPr>
          <a:xfrm>
            <a:off x="629412" y="7262483"/>
            <a:ext cx="6579426" cy="738664"/>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レイアウトの作成と削除</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は、標準的なレイアウトタイプに基づいて作成されます。新しいレイアウトを作成するには、レイアウトリボンのコンテキストメニューにおいて、標準的なレイアウトのひとつを選択します。新しく作成されたレイアウトは自動的に名前が付けられます。レイアウトは、次にレイアウトリボン内のリストの先頭に配置されます。</a:t>
            </a:r>
          </a:p>
        </p:txBody>
      </p:sp>
      <p:sp>
        <p:nvSpPr>
          <p:cNvPr id="1032" name="正方形/長方形 1031"/>
          <p:cNvSpPr/>
          <p:nvPr/>
        </p:nvSpPr>
        <p:spPr>
          <a:xfrm>
            <a:off x="859991" y="9713243"/>
            <a:ext cx="5663046"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以前に作成されたレイアウトに表示されていないビデオカメラが、ビデオカメラパネル上で選択されると、新しいレイアウトも作成されます。</a:t>
            </a:r>
          </a:p>
        </p:txBody>
      </p:sp>
    </p:spTree>
    <p:extLst>
      <p:ext uri="{BB962C8B-B14F-4D97-AF65-F5344CB8AC3E}">
        <p14:creationId xmlns:p14="http://schemas.microsoft.com/office/powerpoint/2010/main" val="65316924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609600" y="6409944"/>
            <a:ext cx="6340856" cy="453389"/>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609600" y="640994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09600" y="6409944"/>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685380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940931" y="6409944"/>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742099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
          <p:cNvSpPr/>
          <p:nvPr/>
        </p:nvSpPr>
        <p:spPr>
          <a:xfrm>
            <a:off x="609600" y="74209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09600" y="742099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798677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940931" y="742099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6" name="Picture 3"/>
          <p:cNvPicPr>
            <a:picLocks noChangeAspect="1" noChangeArrowheads="1"/>
          </p:cNvPicPr>
          <p:nvPr/>
        </p:nvPicPr>
        <p:blipFill>
          <a:blip r:embed="rId2" cstate="print"/>
          <a:srcRect/>
          <a:stretch>
            <a:fillRect/>
          </a:stretch>
        </p:blipFill>
        <p:spPr bwMode="auto">
          <a:xfrm>
            <a:off x="1036637" y="1764506"/>
            <a:ext cx="241300" cy="266700"/>
          </a:xfrm>
          <a:prstGeom prst="rect">
            <a:avLst/>
          </a:prstGeom>
          <a:noFill/>
        </p:spPr>
      </p:pic>
      <p:pic>
        <p:nvPicPr>
          <p:cNvPr id="17" name="Picture 3"/>
          <p:cNvPicPr>
            <a:picLocks noChangeAspect="1" noChangeArrowheads="1"/>
          </p:cNvPicPr>
          <p:nvPr/>
        </p:nvPicPr>
        <p:blipFill>
          <a:blip r:embed="rId2" cstate="print"/>
          <a:srcRect/>
          <a:stretch>
            <a:fillRect/>
          </a:stretch>
        </p:blipFill>
        <p:spPr bwMode="auto">
          <a:xfrm>
            <a:off x="5761037" y="3059906"/>
            <a:ext cx="241300" cy="266700"/>
          </a:xfrm>
          <a:prstGeom prst="rect">
            <a:avLst/>
          </a:prstGeom>
          <a:noFill/>
        </p:spPr>
      </p:pic>
      <p:pic>
        <p:nvPicPr>
          <p:cNvPr id="18" name="Picture 3"/>
          <p:cNvPicPr>
            <a:picLocks noChangeAspect="1" noChangeArrowheads="1"/>
          </p:cNvPicPr>
          <p:nvPr/>
        </p:nvPicPr>
        <p:blipFill>
          <a:blip r:embed="rId3" cstate="print"/>
          <a:srcRect/>
          <a:stretch>
            <a:fillRect/>
          </a:stretch>
        </p:blipFill>
        <p:spPr bwMode="auto">
          <a:xfrm>
            <a:off x="609600" y="3403600"/>
            <a:ext cx="2882900" cy="2692400"/>
          </a:xfrm>
          <a:prstGeom prst="rect">
            <a:avLst/>
          </a:prstGeom>
          <a:noFill/>
        </p:spPr>
      </p:pic>
      <p:pic>
        <p:nvPicPr>
          <p:cNvPr id="19" name="Picture 3"/>
          <p:cNvPicPr>
            <a:picLocks noChangeAspect="1" noChangeArrowheads="1"/>
          </p:cNvPicPr>
          <p:nvPr/>
        </p:nvPicPr>
        <p:blipFill>
          <a:blip r:embed="rId4" cstate="print"/>
          <a:srcRect/>
          <a:stretch>
            <a:fillRect/>
          </a:stretch>
        </p:blipFill>
        <p:spPr bwMode="auto">
          <a:xfrm>
            <a:off x="698500" y="6515100"/>
            <a:ext cx="177800" cy="177800"/>
          </a:xfrm>
          <a:prstGeom prst="rect">
            <a:avLst/>
          </a:prstGeom>
          <a:noFill/>
        </p:spPr>
      </p:pic>
      <p:pic>
        <p:nvPicPr>
          <p:cNvPr id="20" name="Picture 3"/>
          <p:cNvPicPr>
            <a:picLocks noChangeAspect="1" noChangeArrowheads="1"/>
          </p:cNvPicPr>
          <p:nvPr/>
        </p:nvPicPr>
        <p:blipFill>
          <a:blip r:embed="rId5" cstate="print"/>
          <a:srcRect/>
          <a:stretch>
            <a:fillRect/>
          </a:stretch>
        </p:blipFill>
        <p:spPr bwMode="auto">
          <a:xfrm>
            <a:off x="698500" y="7531100"/>
            <a:ext cx="177800" cy="177800"/>
          </a:xfrm>
          <a:prstGeom prst="rect">
            <a:avLst/>
          </a:prstGeom>
          <a:noFill/>
        </p:spPr>
      </p:pic>
      <p:pic>
        <p:nvPicPr>
          <p:cNvPr id="21" name="Picture 3"/>
          <p:cNvPicPr>
            <a:picLocks noChangeAspect="1" noChangeArrowheads="1"/>
          </p:cNvPicPr>
          <p:nvPr/>
        </p:nvPicPr>
        <p:blipFill>
          <a:blip r:embed="rId6" cstate="print"/>
          <a:srcRect/>
          <a:stretch>
            <a:fillRect/>
          </a:stretch>
        </p:blipFill>
        <p:spPr bwMode="auto">
          <a:xfrm>
            <a:off x="609600" y="8978900"/>
            <a:ext cx="2984500" cy="10287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117</a:t>
            </a:r>
          </a:p>
        </p:txBody>
      </p:sp>
      <p:sp>
        <p:nvSpPr>
          <p:cNvPr id="30" name="正方形/長方形 29"/>
          <p:cNvSpPr/>
          <p:nvPr/>
        </p:nvSpPr>
        <p:spPr>
          <a:xfrm>
            <a:off x="552450" y="965290"/>
            <a:ext cx="6127750" cy="58477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必要に応じて、新たに作成されたレイアウトの名前を変更することができます。これは、レイアウト名の上でマウスを左クリックし、それから名前を編集することにより、行うことができます。名前を保存するには、「入力」をタイプするか、または画面上の任意の場所を左クリックします（名前を含む行を除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選択したレイアウトを削除するには、以下を実行します。</a:t>
            </a:r>
          </a:p>
        </p:txBody>
      </p:sp>
      <p:sp>
        <p:nvSpPr>
          <p:cNvPr id="1025" name="正方形/長方形 1024"/>
          <p:cNvSpPr/>
          <p:nvPr/>
        </p:nvSpPr>
        <p:spPr>
          <a:xfrm>
            <a:off x="765154" y="1778456"/>
            <a:ext cx="6367483"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ボタンをクリックしてコンテキストメニューを表示させます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。レイアウトリボンのコンテキストメニューが表示されます。</a:t>
            </a:r>
          </a:p>
        </p:txBody>
      </p:sp>
      <p:sp>
        <p:nvSpPr>
          <p:cNvPr id="31" name="正方形/長方形 30"/>
          <p:cNvSpPr/>
          <p:nvPr/>
        </p:nvSpPr>
        <p:spPr>
          <a:xfrm>
            <a:off x="765154" y="1568062"/>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レイアウトリボン上のレイアウトを選択します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26" name="正方形/長方形 1025"/>
          <p:cNvSpPr/>
          <p:nvPr/>
        </p:nvSpPr>
        <p:spPr>
          <a:xfrm>
            <a:off x="787400" y="1993900"/>
            <a:ext cx="1983235" cy="215444"/>
          </a:xfrm>
          <a:prstGeom prst="rect">
            <a:avLst/>
          </a:prstGeom>
        </p:spPr>
        <p:txBody>
          <a:bodyPr wrap="non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レイアウトの削除]を選択します。</a:t>
            </a:r>
          </a:p>
        </p:txBody>
      </p:sp>
      <p:sp>
        <p:nvSpPr>
          <p:cNvPr id="1028" name="正方形/長方形 1027"/>
          <p:cNvSpPr/>
          <p:nvPr/>
        </p:nvSpPr>
        <p:spPr>
          <a:xfrm>
            <a:off x="657422" y="2186659"/>
            <a:ext cx="1723549"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これでレイアウトの削除は完了です。</a:t>
            </a:r>
          </a:p>
        </p:txBody>
      </p:sp>
      <p:sp>
        <p:nvSpPr>
          <p:cNvPr id="1029" name="正方形/長方形 1028"/>
          <p:cNvSpPr/>
          <p:nvPr/>
        </p:nvSpPr>
        <p:spPr>
          <a:xfrm>
            <a:off x="693928" y="2530156"/>
            <a:ext cx="6172200" cy="492443"/>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レイアウトのコピー</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既存のレイアウトをコピーすることができます。</a:t>
            </a:r>
          </a:p>
        </p:txBody>
      </p:sp>
      <p:sp>
        <p:nvSpPr>
          <p:cNvPr id="1030" name="正方形/長方形 1029"/>
          <p:cNvSpPr/>
          <p:nvPr/>
        </p:nvSpPr>
        <p:spPr>
          <a:xfrm>
            <a:off x="731837" y="3059906"/>
            <a:ext cx="659923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コピーしたいレイアウトを選択します。コンテキストメニューを開き、複製するレイアウトを選択するには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1031" name="正方形/長方形 1030"/>
          <p:cNvSpPr/>
          <p:nvPr/>
        </p:nvSpPr>
        <p:spPr>
          <a:xfrm>
            <a:off x="737960" y="6152439"/>
            <a:ext cx="2031325"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コピーで同じレイアウトが作成できます。</a:t>
            </a:r>
          </a:p>
        </p:txBody>
      </p:sp>
      <p:sp>
        <p:nvSpPr>
          <p:cNvPr id="1032" name="正方形/長方形 1031"/>
          <p:cNvSpPr/>
          <p:nvPr/>
        </p:nvSpPr>
        <p:spPr>
          <a:xfrm>
            <a:off x="935228" y="6467361"/>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編集モードでは、レイアウトはコピーできません。</a:t>
            </a:r>
          </a:p>
        </p:txBody>
      </p:sp>
      <p:sp>
        <p:nvSpPr>
          <p:cNvPr id="1033" name="正方形/長方形 1032"/>
          <p:cNvSpPr/>
          <p:nvPr/>
        </p:nvSpPr>
        <p:spPr>
          <a:xfrm>
            <a:off x="553955" y="6904137"/>
            <a:ext cx="6502482" cy="492443"/>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レイアウトの編集</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すべてのレイアウトは、ビデオカメラやインフォメーションボードのいずれかを保持することができるポータルを表示しているセルで構成されています。</a:t>
            </a:r>
          </a:p>
        </p:txBody>
      </p:sp>
      <p:sp>
        <p:nvSpPr>
          <p:cNvPr id="1034" name="正方形/長方形 1033"/>
          <p:cNvSpPr/>
          <p:nvPr/>
        </p:nvSpPr>
        <p:spPr>
          <a:xfrm>
            <a:off x="909472" y="7517443"/>
            <a:ext cx="5770728"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バージョン3.5.0のインフォメーションボードのみ、AxxonNextの有料およびデモライセンスで利用できます。この機能は、3.5.1以上の無償版で利用できるようになります。</a:t>
            </a:r>
          </a:p>
        </p:txBody>
      </p:sp>
      <p:sp>
        <p:nvSpPr>
          <p:cNvPr id="1035" name="正方形/長方形 1034"/>
          <p:cNvSpPr/>
          <p:nvPr/>
        </p:nvSpPr>
        <p:spPr>
          <a:xfrm>
            <a:off x="657421" y="8165306"/>
            <a:ext cx="5103615" cy="707886"/>
          </a:xfrm>
          <a:prstGeom prst="rect">
            <a:avLst/>
          </a:prstGeom>
        </p:spPr>
        <p:txBody>
          <a:bodyPr wrap="square">
            <a:spAutoFit/>
          </a:bodyPr>
          <a:lstStyle/>
          <a:p>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AxxonNextはレイアウトに追加することができる、インフォメーションボードを3種類を提供しています。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イベントボード</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ヘルスボード（サーバーおよびカメラ用</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統計ボード</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インフォメーションボードは、編集モード内のレイアウトリボン上で利用できます。</a:t>
            </a:r>
          </a:p>
        </p:txBody>
      </p:sp>
    </p:spTree>
    <p:extLst>
      <p:ext uri="{BB962C8B-B14F-4D97-AF65-F5344CB8AC3E}">
        <p14:creationId xmlns:p14="http://schemas.microsoft.com/office/powerpoint/2010/main" val="360383565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495800" y="1066800"/>
            <a:ext cx="241300" cy="2667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1562100"/>
            <a:ext cx="2641600" cy="25146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4381500"/>
            <a:ext cx="6350000" cy="3594100"/>
          </a:xfrm>
          <a:prstGeom prst="rect">
            <a:avLst/>
          </a:prstGeom>
          <a:noFill/>
        </p:spPr>
      </p:pic>
      <p:sp>
        <p:nvSpPr>
          <p:cNvPr id="8" name="TextBox 1"/>
          <p:cNvSpPr txBox="1"/>
          <p:nvPr/>
        </p:nvSpPr>
        <p:spPr>
          <a:xfrm>
            <a:off x="219996" y="9976438"/>
            <a:ext cx="1846659" cy="430887"/>
          </a:xfrm>
          <a:prstGeom prst="rect">
            <a:avLst/>
          </a:prstGeom>
          <a:noFill/>
        </p:spPr>
        <p:txBody>
          <a:bodyPr wrap="none" lIns="0" tIns="0" rIns="0" rtlCol="0">
            <a:spAutoFit/>
          </a:bodyPr>
          <a:lstStyle/>
          <a:p>
            <a:pPr>
              <a:lnSpc>
                <a:spcPts val="700"/>
              </a:lnSpc>
              <a:tabLst>
                <a:tab pos="152400" algn="l"/>
                <a:tab pos="165100" algn="l"/>
                <a:tab pos="355600" algn="l"/>
              </a:tabLst>
            </a:pPr>
            <a:r>
              <a:rPr lang="en-US" altLang="zh-CN" dirty="0" smtClean="0"/>
              <a:t> </a:t>
            </a:r>
          </a:p>
          <a:p>
            <a:pPr>
              <a:lnSpc>
                <a:spcPts val="1000"/>
              </a:lnSpc>
            </a:pPr>
            <a:endParaRPr lang="en-US" altLang="zh-CN" dirty="0" smtClean="0"/>
          </a:p>
          <a:p>
            <a:pPr>
              <a:lnSpc>
                <a:spcPts val="1300"/>
              </a:lnSpc>
              <a:tabLst>
                <a:tab pos="152400" algn="l"/>
                <a:tab pos="165100" algn="l"/>
                <a:tab pos="355600" algn="l"/>
              </a:tabLst>
            </a:pPr>
            <a:r>
              <a:rPr lang="en-US" altLang="zh-CN" sz="798" dirty="0" smtClean="0">
                <a:solidFill>
                  <a:srgbClr val="000000"/>
                </a:solidFill>
                <a:latin typeface="Times New Roman" pitchFamily="18" charset="0"/>
                <a:cs typeface="Times New Roman" pitchFamily="18" charset="0"/>
              </a:rPr>
              <a:t>118</a:t>
            </a:r>
          </a:p>
        </p:txBody>
      </p:sp>
      <p:sp>
        <p:nvSpPr>
          <p:cNvPr id="9" name="正方形/長方形 8"/>
          <p:cNvSpPr/>
          <p:nvPr/>
        </p:nvSpPr>
        <p:spPr>
          <a:xfrm>
            <a:off x="634855" y="347990"/>
            <a:ext cx="3778250" cy="523220"/>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カメラがセルに追加されると、ビュータイルが表示されます。</a:t>
            </a:r>
          </a:p>
          <a:p>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レイアウト編集モードへの切り替え</a:t>
            </a:r>
          </a:p>
        </p:txBody>
      </p:sp>
      <p:sp>
        <p:nvSpPr>
          <p:cNvPr id="10" name="正方形/長方形 9"/>
          <p:cNvSpPr/>
          <p:nvPr/>
        </p:nvSpPr>
        <p:spPr>
          <a:xfrm>
            <a:off x="609600" y="1066800"/>
            <a:ext cx="3778250" cy="461665"/>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レイアウトを編集するには、[レイアウト]タブに移動します。編集モードに切り替えるには、レイアウトリボンをクリックします。</a:t>
            </a:r>
          </a:p>
        </p:txBody>
      </p:sp>
      <p:sp>
        <p:nvSpPr>
          <p:cNvPr id="11" name="正方形/長方形 10"/>
          <p:cNvSpPr/>
          <p:nvPr/>
        </p:nvSpPr>
        <p:spPr>
          <a:xfrm>
            <a:off x="4737100" y="1105933"/>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[編集レイアウト]を選択します。</a:t>
            </a:r>
          </a:p>
        </p:txBody>
      </p:sp>
      <p:sp>
        <p:nvSpPr>
          <p:cNvPr id="12" name="正方形/長方形 11"/>
          <p:cNvSpPr/>
          <p:nvPr/>
        </p:nvSpPr>
        <p:spPr>
          <a:xfrm>
            <a:off x="609600" y="4076700"/>
            <a:ext cx="6324745"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レイアウト編集モードでは、ビュータイルを保持するために、同サイズの四角格子によって、スペースが分割されます(1)。</a:t>
            </a:r>
          </a:p>
        </p:txBody>
      </p:sp>
      <p:sp>
        <p:nvSpPr>
          <p:cNvPr id="13" name="正方形/長方形 12"/>
          <p:cNvSpPr/>
          <p:nvPr/>
        </p:nvSpPr>
        <p:spPr>
          <a:xfrm>
            <a:off x="576468" y="8008441"/>
            <a:ext cx="6566622"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レイアウトの端には、通常の空のセルの一部であり、新しいセルを追加させることができる、四角格子の断片があります（「レイアウトへの新しいセルの追加」を参照）。</a:t>
            </a:r>
          </a:p>
        </p:txBody>
      </p:sp>
      <p:sp>
        <p:nvSpPr>
          <p:cNvPr id="14" name="正方形/長方形 13"/>
          <p:cNvSpPr/>
          <p:nvPr/>
        </p:nvSpPr>
        <p:spPr>
          <a:xfrm>
            <a:off x="640710" y="8434111"/>
            <a:ext cx="6533491" cy="1354217"/>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編集用レイアウトの選択</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現在のライセンスがインフォメーションボードの作成を許可する場合、編集のためのレイアウトの選択が、レイアウト編集モードに切り替える前に、レイアウトリボン内で行われます。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アクションのシーケンスは次のとおりです。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変更したいレイアウトに切り替えてます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（「表示されたレイアウトを選択する」を参照）。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レイアウト編集モードに切り替えます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編集モードへの切り替え」を参照）。それ以外の場合は、レイアウトリボンで編集するためのレイアウトを選択します。また、編集のための新しいレイアウトを作成するために、レイアウト編集モードを使用することもできます（「レイアウトの作成と削除」を参照）。</a:t>
            </a:r>
          </a:p>
        </p:txBody>
      </p:sp>
    </p:spTree>
    <p:extLst>
      <p:ext uri="{BB962C8B-B14F-4D97-AF65-F5344CB8AC3E}">
        <p14:creationId xmlns:p14="http://schemas.microsoft.com/office/powerpoint/2010/main" val="370523218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1905000"/>
            <a:ext cx="6350000" cy="32385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232400"/>
            <a:ext cx="6350000" cy="32385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119</a:t>
            </a:r>
          </a:p>
        </p:txBody>
      </p:sp>
      <p:sp>
        <p:nvSpPr>
          <p:cNvPr id="7" name="正方形/長方形 6"/>
          <p:cNvSpPr/>
          <p:nvPr/>
        </p:nvSpPr>
        <p:spPr>
          <a:xfrm>
            <a:off x="457200" y="339228"/>
            <a:ext cx="1467068" cy="246221"/>
          </a:xfrm>
          <a:prstGeom prst="rect">
            <a:avLst/>
          </a:prstGeom>
        </p:spPr>
        <p:txBody>
          <a:bodyPr wrap="non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レイアウトセルの設定</a:t>
            </a:r>
          </a:p>
        </p:txBody>
      </p:sp>
      <p:sp>
        <p:nvSpPr>
          <p:cNvPr id="8" name="正方形/長方形 7"/>
          <p:cNvSpPr/>
          <p:nvPr/>
        </p:nvSpPr>
        <p:spPr>
          <a:xfrm>
            <a:off x="446829" y="697706"/>
            <a:ext cx="6579673" cy="1200329"/>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レイアウトに新しいセルを追加します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以下の3つの方法のいずれかでレイアウトに新しいセルを追加することができます。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四角格子の断片上に非空のセルをドラッグします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（「セルの移動」を参照）。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四角格子の断片を左クリックして</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、サイズを変更します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（「セルのリサイズ」を参照）。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四角格子の断片を左クリックして</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、その中のビデオカメラまたはインフォメーションボードを選択します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（「セルへのカメラの追加」を参照）。</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は行で追加されます。たとえば、6平方レイアウト「3*2」を編集する場合、画面の左または右側からある断片が選択されると、二つの四角格子の１列が追加されます。</a:t>
            </a:r>
          </a:p>
        </p:txBody>
      </p:sp>
      <p:sp>
        <p:nvSpPr>
          <p:cNvPr id="9" name="正方形/長方形 8"/>
          <p:cNvSpPr/>
          <p:nvPr/>
        </p:nvSpPr>
        <p:spPr>
          <a:xfrm>
            <a:off x="647699" y="8546306"/>
            <a:ext cx="488473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Tree>
    <p:extLst>
      <p:ext uri="{BB962C8B-B14F-4D97-AF65-F5344CB8AC3E}">
        <p14:creationId xmlns:p14="http://schemas.microsoft.com/office/powerpoint/2010/main" val="388757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
          <p:cNvSpPr txBox="1"/>
          <p:nvPr/>
        </p:nvSpPr>
        <p:spPr>
          <a:xfrm>
            <a:off x="503237" y="240506"/>
            <a:ext cx="6800453" cy="7194277"/>
          </a:xfrm>
          <a:prstGeom prst="rect">
            <a:avLst/>
          </a:prstGeom>
          <a:noFill/>
        </p:spPr>
        <p:txBody>
          <a:bodyPr wrap="square" lIns="0" tIns="0" rIns="0" rtlCol="0">
            <a:spAutoFit/>
          </a:bodyPr>
          <a:lstStyle/>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以下のシステムオブジェクトは、ビデオサブシステムの機能を有効にします。</a:t>
            </a:r>
          </a:p>
          <a:p>
            <a:pPr marL="228600" indent="-228600">
              <a:buFont typeface="+mj-lt"/>
              <a:buAutoNum type="arabicPeriod"/>
              <a:tabLst>
                <a:tab pos="203200" algn="l"/>
                <a:tab pos="381000" algn="l"/>
                <a:tab pos="584200" algn="l"/>
                <a:tab pos="596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IPサーバー</a:t>
            </a: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ビデオサブシステムの機能は、以下のユーザーインターフェイスを介して実行されます。</a:t>
            </a:r>
          </a:p>
          <a:p>
            <a:pPr marL="228600" indent="-228600">
              <a:buFont typeface="+mj-lt"/>
              <a:buAutoNum type="arabicPeriod"/>
              <a:tabLst>
                <a:tab pos="203200" algn="l"/>
                <a:tab pos="381000" algn="l"/>
                <a:tab pos="584200" algn="l"/>
                <a:tab pos="596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ビデオ監視モニタ</a:t>
            </a:r>
          </a:p>
          <a:p>
            <a:pPr marL="228600" indent="-228600">
              <a:buFont typeface="+mj-lt"/>
              <a:buAutoNum type="arabicPeriod"/>
              <a:tabLst>
                <a:tab pos="203200" algn="l"/>
                <a:tab pos="381000" algn="l"/>
                <a:tab pos="584200" algn="l"/>
                <a:tab pos="596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a:t>
            </a: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[レイアウト]タブで、ユーザーがアクセスできるコントロール要素</a:t>
            </a:r>
          </a:p>
          <a:p>
            <a:pPr>
              <a:tabLst>
                <a:tab pos="203200" algn="l"/>
                <a:tab pos="381000" algn="l"/>
                <a:tab pos="584200" algn="l"/>
                <a:tab pos="596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AxxonNextのビデオサブシステムでは、以下の機能を利用することができます。</a:t>
            </a: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カメラに繋がっている(IPサーバーに接続されている場合)</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または物理的に接続されているマイクからの音声を聞きながら、対応する解像度でビデオカメラからビデオ画像を表示する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表示タイルに情報を表示する。</a:t>
            </a: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現在の時刻</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ビデオカメラの名前</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音量</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カメラからのビデオ画像の録画インジケータ</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ビデオストリームの設定（適切に設定されている場合</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、「ビデオ統計表示の設定」を参照）</a:t>
            </a: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3"/>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ビデオ画像処理</a:t>
            </a: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デジタルズーム</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コントラスト調整</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インターレース解除</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シャープネス調整</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表示タイルのサイズを変更するなど、レイアウトを変更する。</a:t>
            </a:r>
          </a:p>
          <a:p>
            <a:pPr marL="228600" indent="-228600">
              <a:buFont typeface="+mj-lt"/>
              <a:buAutoNum type="arabicPeriod" startAt="4"/>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選択したビデオカメラからの拡大ビデオ画像を表示する（タイル表示）。</a:t>
            </a:r>
          </a:p>
          <a:p>
            <a:pPr marL="228600" indent="-228600">
              <a:buFont typeface="+mj-lt"/>
              <a:buAutoNum type="arabicPeriod" startAt="4"/>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ビデオ録画を中断することなく、オペレータが開始したスナップショットを表示する。</a:t>
            </a:r>
          </a:p>
          <a:p>
            <a:pPr marL="228600" indent="-228600">
              <a:buFont typeface="+mj-lt"/>
              <a:buAutoNum type="arabicPeriod" startAt="4"/>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表示タイル（ビデオカメラ）をカラーコーディングし、ステータスを表示する（アラーム、アラームなし、スナップショットなど）。</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4"/>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以下のビデオ録画が可能。</a:t>
            </a: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連続録画</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検出ツールまたはオペレータによる録画開始（プリアラーム録画オプションあり</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予約録画</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9"/>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アーカイブへ記録する（ビデオおよびオーディオストリームは、同じファイルに書き込まれます）。</a:t>
            </a:r>
          </a:p>
          <a:p>
            <a:pPr marL="228600" indent="-228600">
              <a:buFont typeface="+mj-lt"/>
              <a:buAutoNum type="arabicPeriod" startAt="9"/>
              <a:tabLst>
                <a:tab pos="203200" algn="l"/>
                <a:tab pos="381000" algn="l"/>
                <a:tab pos="584200" algn="l"/>
                <a:tab pos="596900" algn="l"/>
              </a:tabLst>
            </a:pPr>
            <a:endParaRPr lang="en-US" altLang="ja-JP" sz="4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9"/>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単一フレームおよびビデオシーケンスの保存とエクスポート。</a:t>
            </a:r>
          </a:p>
          <a:p>
            <a:pPr marL="228600" indent="-228600">
              <a:lnSpc>
                <a:spcPts val="900"/>
              </a:lnSpc>
              <a:buFont typeface="+mj-lt"/>
              <a:buAutoNum type="arabicPeriod" startAt="9"/>
              <a:tabLst>
                <a:tab pos="139700" algn="l"/>
                <a:tab pos="203200" algn="l"/>
                <a:tab pos="342900" algn="l"/>
                <a:tab pos="381000" algn="l"/>
                <a:tab pos="584200" algn="l"/>
                <a:tab pos="596900" algn="l"/>
                <a:tab pos="723900" algn="l"/>
              </a:tabLst>
            </a:pPr>
            <a:endParaRPr lang="en-US" altLang="ja-JP" sz="3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900"/>
              </a:lnSpc>
              <a:buFont typeface="+mj-lt"/>
              <a:buAutoNum type="arabicPeriod" startAt="9"/>
              <a:tabLst>
                <a:tab pos="139700" algn="l"/>
                <a:tab pos="203200" algn="l"/>
                <a:tab pos="342900" algn="l"/>
                <a:tab pos="381000" algn="l"/>
                <a:tab pos="584200" algn="l"/>
                <a:tab pos="5969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1つまたは複数のビデオカメラからアーカイブに記録されたビデオ画像の再生（後者の場合、再生は同期します）、ビデオと一緒に録音された音声の同時再生。</a:t>
            </a:r>
          </a:p>
          <a:p>
            <a:pPr>
              <a:tabLst>
                <a:tab pos="203200" algn="l"/>
                <a:tab pos="381000" algn="l"/>
                <a:tab pos="584200" algn="l"/>
                <a:tab pos="596900" algn="l"/>
              </a:tabLst>
            </a:pP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12"/>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1つ以上のビデオカメラに登録したアラームでの作業</a:t>
            </a: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アラームのアーカイブ記録間のナビゲーション</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アラームおよびアーカイブ内の記録の概要情報を表示</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アラームのフィルタリング</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13"/>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任意のクライアントを使用し、TCP/ IP上のすべてのサーバーからのビデオ映像を表示</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1152142" y="5837396"/>
            <a:ext cx="5788789"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ja-JP" altLang="en-US" sz="9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pPr>
              <a:lnSpc>
                <a:spcPct val="150000"/>
              </a:lnSpc>
            </a:pPr>
            <a:r>
              <a:rPr lang="ja-JP" altLang="en-US" sz="9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複数のビデオカメラからビデオを同期再生する場合、音声はアクティブビデオカメラのマイクからのみ再生されます。</a:t>
            </a:r>
          </a:p>
        </p:txBody>
      </p:sp>
      <p:sp>
        <p:nvSpPr>
          <p:cNvPr id="5" name="Freeform 3"/>
          <p:cNvSpPr/>
          <p:nvPr/>
        </p:nvSpPr>
        <p:spPr>
          <a:xfrm>
            <a:off x="990600" y="5803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583739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64031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81799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1172781" y="8123397"/>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マイクがビデオカメラに物理的に接続/繋がっていることを示すインジケータは、 ビデオカメラオブジェクトのチャイルドであることを示します。</a:t>
            </a:r>
            <a:endParaRPr lang="en-US" altLang="ja-JP"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985245" y="80795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85837" y="80891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985245" y="8689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7316576" y="812339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1035788" y="8105615"/>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1035788" y="5841206"/>
            <a:ext cx="177800" cy="177800"/>
          </a:xfrm>
          <a:prstGeom prst="rect">
            <a:avLst/>
          </a:prstGeom>
          <a:noFill/>
        </p:spPr>
      </p:pic>
      <p:sp>
        <p:nvSpPr>
          <p:cNvPr id="2" name="TextBox 1"/>
          <p:cNvSpPr txBox="1"/>
          <p:nvPr/>
        </p:nvSpPr>
        <p:spPr>
          <a:xfrm>
            <a:off x="457200" y="10527506"/>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a:t>
            </a:r>
          </a:p>
        </p:txBody>
      </p:sp>
      <p:sp>
        <p:nvSpPr>
          <p:cNvPr id="20" name="TextBox 1"/>
          <p:cNvSpPr txBox="1"/>
          <p:nvPr/>
        </p:nvSpPr>
        <p:spPr>
          <a:xfrm>
            <a:off x="122237" y="7403306"/>
            <a:ext cx="7181453" cy="3154710"/>
          </a:xfrm>
          <a:prstGeom prst="rect">
            <a:avLst/>
          </a:prstGeom>
          <a:noFill/>
        </p:spPr>
        <p:txBody>
          <a:bodyPr wrap="square" lIns="0" tIns="0" rIns="0" rtlCol="0">
            <a:spAutoFit/>
          </a:bodyPr>
          <a:lstStyle/>
          <a:p>
            <a:pPr>
              <a:tabLst>
                <a:tab pos="139700" algn="l"/>
                <a:tab pos="203200" algn="l"/>
                <a:tab pos="342900" algn="l"/>
                <a:tab pos="381000" algn="l"/>
                <a:tab pos="584200" algn="l"/>
                <a:tab pos="596900" algn="l"/>
                <a:tab pos="723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オーディオサブシステム</a:t>
            </a: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endPar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オーディオサブシステムには、音声データの取得、処理、メディアへの保存を可能にするすべてのツールが含まれます。</a:t>
            </a:r>
          </a:p>
          <a:p>
            <a:pPr>
              <a:tabLst>
                <a:tab pos="139700" algn="l"/>
                <a:tab pos="203200" algn="l"/>
                <a:tab pos="342900" algn="l"/>
                <a:tab pos="381000" algn="l"/>
                <a:tab pos="584200" algn="l"/>
                <a:tab pos="5969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音声</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ータは、ビデオカメラ（IPサーバーに接続したビデオカメラのみ）に繋がっているマイク、もしくは物理的にビデオカメラに接続されているマイク（組込まれている、および外部マイク）のいずれかから取り込まれ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tabLst>
                <a:tab pos="139700" algn="l"/>
                <a:tab pos="203200" algn="l"/>
                <a:tab pos="342900" algn="l"/>
                <a:tab pos="381000" algn="l"/>
                <a:tab pos="584200" algn="l"/>
                <a:tab pos="5969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音声データは、解析サブシステムによる自動処理、またはオペレータによる手動処理が可能です。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音声データ処理の結果は、タスクに応じてソフトウェアパッケージの他のサブシステム（イベント登録サブシステム、通知サブシステムなど）に転送され、利用されます。</a:t>
            </a:r>
          </a:p>
          <a:p>
            <a:pPr>
              <a:tabLst>
                <a:tab pos="139700" algn="l"/>
                <a:tab pos="203200" algn="l"/>
                <a:tab pos="342900" algn="l"/>
                <a:tab pos="381000" algn="l"/>
                <a:tab pos="584200" algn="l"/>
                <a:tab pos="5969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203200" algn="l"/>
                <a:tab pos="342900" algn="l"/>
                <a:tab pos="381000" algn="l"/>
                <a:tab pos="584200" algn="l"/>
                <a:tab pos="5969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マイクシステムオブジェクトは、オーディオサブシステム機能を有効にします</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。各機能は、表示タイルのコンテキストメニューからアクセスすることができます。</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AxxonNextのオーディオサブシステムでは、以下の機能を利用することができます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tabLst>
                <a:tab pos="139700" algn="l"/>
                <a:tab pos="203200" algn="l"/>
                <a:tab pos="342900" algn="l"/>
                <a:tab pos="381000" algn="l"/>
                <a:tab pos="584200" algn="l"/>
                <a:tab pos="596900" algn="l"/>
                <a:tab pos="723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139700" algn="l"/>
                <a:tab pos="203200" algn="l"/>
                <a:tab pos="342900" algn="l"/>
                <a:tab pos="381000" algn="l"/>
                <a:tab pos="584200" algn="l"/>
                <a:tab pos="5969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カメラからのビデオ画像を見ながら、ビデオカメラに繋がっているマイクからの音声を聞く。</a:t>
            </a:r>
          </a:p>
          <a:p>
            <a:pPr marL="228600" indent="-228600">
              <a:buFont typeface="+mj-lt"/>
              <a:buAutoNum type="arabicPeriod"/>
              <a:tabLst>
                <a:tab pos="139700" algn="l"/>
                <a:tab pos="203200" algn="l"/>
                <a:tab pos="342900" algn="l"/>
                <a:tab pos="381000" algn="l"/>
                <a:tab pos="584200" algn="l"/>
                <a:tab pos="5969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139700" algn="l"/>
                <a:tab pos="203200" algn="l"/>
                <a:tab pos="342900" algn="l"/>
                <a:tab pos="381000" algn="l"/>
                <a:tab pos="584200" algn="l"/>
                <a:tab pos="5969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アーカイブへ記録する（ビデオおよびオーディオストリームは、同じファイルに書き込まれます）。</a:t>
            </a:r>
          </a:p>
          <a:p>
            <a:pPr marL="228600" indent="-228600">
              <a:buFont typeface="+mj-lt"/>
              <a:buAutoNum type="arabicPeriod"/>
              <a:tabLst>
                <a:tab pos="139700" algn="l"/>
                <a:tab pos="203200" algn="l"/>
                <a:tab pos="342900" algn="l"/>
                <a:tab pos="381000" algn="l"/>
                <a:tab pos="584200" algn="l"/>
                <a:tab pos="5969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139700" algn="l"/>
                <a:tab pos="203200" algn="l"/>
                <a:tab pos="342900" algn="l"/>
                <a:tab pos="381000" algn="l"/>
                <a:tab pos="584200" algn="l"/>
                <a:tab pos="5969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イベントのビデオとオーディオ録音の同時再生。</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139700" algn="l"/>
                <a:tab pos="203200" algn="l"/>
                <a:tab pos="342900" algn="l"/>
                <a:tab pos="381000" algn="l"/>
                <a:tab pos="584200" algn="l"/>
                <a:tab pos="5969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139700" algn="l"/>
                <a:tab pos="203200" algn="l"/>
                <a:tab pos="342900" algn="l"/>
                <a:tab pos="381000" algn="l"/>
                <a:tab pos="584200" algn="l"/>
                <a:tab pos="5969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任意のクライアントを使用し、TCP/ IP上のすべてのサーバーからの音声を聴く。</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3"/>
          <p:cNvSpPr/>
          <p:nvPr/>
        </p:nvSpPr>
        <p:spPr>
          <a:xfrm>
            <a:off x="609600" y="10077450"/>
            <a:ext cx="1782064" cy="12700"/>
          </a:xfrm>
          <a:custGeom>
            <a:avLst/>
            <a:gdLst>
              <a:gd name="connsiteX0" fmla="*/ 0 w 1782064"/>
              <a:gd name="connsiteY0" fmla="*/ 1905 h 12700"/>
              <a:gd name="connsiteX1" fmla="*/ 1782064 w 1782064"/>
              <a:gd name="connsiteY1" fmla="*/ 1905 h 12700"/>
            </a:gdLst>
            <a:ahLst/>
            <a:cxnLst>
              <a:cxn ang="0">
                <a:pos x="connsiteX0" y="connsiteY0"/>
              </a:cxn>
              <a:cxn ang="1">
                <a:pos x="connsiteX1" y="connsiteY1"/>
              </a:cxn>
            </a:cxnLst>
            <a:rect l="l" t="t" r="r" b="b"/>
            <a:pathLst>
              <a:path w="1782064" h="12700">
                <a:moveTo>
                  <a:pt x="0" y="1905"/>
                </a:moveTo>
                <a:lnTo>
                  <a:pt x="1782064"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2382139" y="10077450"/>
            <a:ext cx="1708911" cy="12700"/>
          </a:xfrm>
          <a:custGeom>
            <a:avLst/>
            <a:gdLst>
              <a:gd name="connsiteX0" fmla="*/ 0 w 1708911"/>
              <a:gd name="connsiteY0" fmla="*/ 1905 h 12700"/>
              <a:gd name="connsiteX1" fmla="*/ 1708911 w 1708911"/>
              <a:gd name="connsiteY1" fmla="*/ 1905 h 12700"/>
            </a:gdLst>
            <a:ahLst/>
            <a:cxnLst>
              <a:cxn ang="0">
                <a:pos x="connsiteX0" y="connsiteY0"/>
              </a:cxn>
              <a:cxn ang="1">
                <a:pos x="connsiteX1" y="connsiteY1"/>
              </a:cxn>
            </a:cxnLst>
            <a:rect l="l" t="t" r="r" b="b"/>
            <a:pathLst>
              <a:path w="1708911" h="12700">
                <a:moveTo>
                  <a:pt x="0" y="1905"/>
                </a:moveTo>
                <a:lnTo>
                  <a:pt x="170891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4081526" y="10077450"/>
            <a:ext cx="1786889" cy="12700"/>
          </a:xfrm>
          <a:custGeom>
            <a:avLst/>
            <a:gdLst>
              <a:gd name="connsiteX0" fmla="*/ 0 w 1786889"/>
              <a:gd name="connsiteY0" fmla="*/ 1905 h 12700"/>
              <a:gd name="connsiteX1" fmla="*/ 1786889 w 1786889"/>
              <a:gd name="connsiteY1" fmla="*/ 1905 h 12700"/>
            </a:gdLst>
            <a:ahLst/>
            <a:cxnLst>
              <a:cxn ang="0">
                <a:pos x="connsiteX0" y="connsiteY0"/>
              </a:cxn>
              <a:cxn ang="1">
                <a:pos x="connsiteX1" y="connsiteY1"/>
              </a:cxn>
            </a:cxnLst>
            <a:rect l="l" t="t" r="r" b="b"/>
            <a:pathLst>
              <a:path w="1786889" h="12700">
                <a:moveTo>
                  <a:pt x="0" y="1905"/>
                </a:moveTo>
                <a:lnTo>
                  <a:pt x="178688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5858890" y="10077450"/>
            <a:ext cx="1091564" cy="12700"/>
          </a:xfrm>
          <a:custGeom>
            <a:avLst/>
            <a:gdLst>
              <a:gd name="connsiteX0" fmla="*/ 0 w 1091564"/>
              <a:gd name="connsiteY0" fmla="*/ 1905 h 12700"/>
              <a:gd name="connsiteX1" fmla="*/ 1091565 w 1091564"/>
              <a:gd name="connsiteY1" fmla="*/ 1905 h 12700"/>
            </a:gdLst>
            <a:ahLst/>
            <a:cxnLst>
              <a:cxn ang="0">
                <a:pos x="connsiteX0" y="connsiteY0"/>
              </a:cxn>
              <a:cxn ang="1">
                <a:pos x="connsiteX1" y="connsiteY1"/>
              </a:cxn>
            </a:cxnLst>
            <a:rect l="l" t="t" r="r" b="b"/>
            <a:pathLst>
              <a:path w="1091564" h="12700">
                <a:moveTo>
                  <a:pt x="0" y="1905"/>
                </a:moveTo>
                <a:lnTo>
                  <a:pt x="1091565"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3238500"/>
          </a:xfrm>
          <a:prstGeom prst="rect">
            <a:avLst/>
          </a:prstGeom>
          <a:noFill/>
        </p:spPr>
      </p:pic>
      <p:pic>
        <p:nvPicPr>
          <p:cNvPr id="29" name="Picture 3"/>
          <p:cNvPicPr>
            <a:picLocks noChangeAspect="1" noChangeArrowheads="1"/>
          </p:cNvPicPr>
          <p:nvPr/>
        </p:nvPicPr>
        <p:blipFill>
          <a:blip r:embed="rId3" cstate="print"/>
          <a:srcRect/>
          <a:stretch>
            <a:fillRect/>
          </a:stretch>
        </p:blipFill>
        <p:spPr bwMode="auto">
          <a:xfrm>
            <a:off x="609600" y="4152900"/>
            <a:ext cx="6350000" cy="32385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120</a:t>
            </a:r>
          </a:p>
        </p:txBody>
      </p:sp>
      <p:sp>
        <p:nvSpPr>
          <p:cNvPr id="1029" name="正方形/長方形 1028"/>
          <p:cNvSpPr/>
          <p:nvPr/>
        </p:nvSpPr>
        <p:spPr>
          <a:xfrm>
            <a:off x="585622" y="3927764"/>
            <a:ext cx="4703730"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コーナーの断片を選択すると、１行と１列の両方が追加されます。</a:t>
            </a:r>
          </a:p>
        </p:txBody>
      </p:sp>
      <p:sp>
        <p:nvSpPr>
          <p:cNvPr id="1030" name="正方形/長方形 1029"/>
          <p:cNvSpPr/>
          <p:nvPr/>
        </p:nvSpPr>
        <p:spPr>
          <a:xfrm>
            <a:off x="616106" y="7423395"/>
            <a:ext cx="1415772"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セルのリサイズ</a:t>
            </a:r>
          </a:p>
        </p:txBody>
      </p:sp>
    </p:spTree>
    <p:extLst>
      <p:ext uri="{BB962C8B-B14F-4D97-AF65-F5344CB8AC3E}">
        <p14:creationId xmlns:p14="http://schemas.microsoft.com/office/powerpoint/2010/main" val="405216213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p:cNvSpPr/>
          <p:nvPr/>
        </p:nvSpPr>
        <p:spPr>
          <a:xfrm>
            <a:off x="2149147"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376608" y="2716406"/>
            <a:ext cx="1782064" cy="12700"/>
          </a:xfrm>
          <a:custGeom>
            <a:avLst/>
            <a:gdLst>
              <a:gd name="connsiteX0" fmla="*/ 0 w 1782064"/>
              <a:gd name="connsiteY0" fmla="*/ 4286 h 12700"/>
              <a:gd name="connsiteX1" fmla="*/ 1782064 w 1782064"/>
              <a:gd name="connsiteY1" fmla="*/ 4286 h 12700"/>
            </a:gdLst>
            <a:ahLst/>
            <a:cxnLst>
              <a:cxn ang="0">
                <a:pos x="connsiteX0" y="connsiteY0"/>
              </a:cxn>
              <a:cxn ang="1">
                <a:pos x="connsiteX1" y="connsiteY1"/>
              </a:cxn>
            </a:cxnLst>
            <a:rect l="l" t="t" r="r" b="b"/>
            <a:pathLst>
              <a:path w="1782064" h="12700">
                <a:moveTo>
                  <a:pt x="0" y="4286"/>
                </a:moveTo>
                <a:lnTo>
                  <a:pt x="17820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376608" y="872747"/>
            <a:ext cx="12700" cy="1841500"/>
          </a:xfrm>
          <a:custGeom>
            <a:avLst/>
            <a:gdLst>
              <a:gd name="connsiteX0" fmla="*/ 2412 w 12700"/>
              <a:gd name="connsiteY0" fmla="*/ 0 h 1841500"/>
              <a:gd name="connsiteX1" fmla="*/ 2412 w 12700"/>
              <a:gd name="connsiteY1" fmla="*/ 1841500 h 1841500"/>
            </a:gdLst>
            <a:ahLst/>
            <a:cxnLst>
              <a:cxn ang="0">
                <a:pos x="connsiteX0" y="connsiteY0"/>
              </a:cxn>
              <a:cxn ang="1">
                <a:pos x="connsiteX1" y="connsiteY1"/>
              </a:cxn>
            </a:cxnLst>
            <a:rect l="l" t="t" r="r" b="b"/>
            <a:pathLst>
              <a:path w="12700" h="1841500">
                <a:moveTo>
                  <a:pt x="2412" y="0"/>
                </a:moveTo>
                <a:lnTo>
                  <a:pt x="241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3848534"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2149147"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5625898"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3848534"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712638" y="872747"/>
            <a:ext cx="12700" cy="1841500"/>
          </a:xfrm>
          <a:custGeom>
            <a:avLst/>
            <a:gdLst>
              <a:gd name="connsiteX0" fmla="*/ 2413 w 12700"/>
              <a:gd name="connsiteY0" fmla="*/ 0 h 1841500"/>
              <a:gd name="connsiteX1" fmla="*/ 2413 w 12700"/>
              <a:gd name="connsiteY1" fmla="*/ 1841500 h 1841500"/>
            </a:gdLst>
            <a:ahLst/>
            <a:cxnLst>
              <a:cxn ang="0">
                <a:pos x="connsiteX0" y="connsiteY0"/>
              </a:cxn>
              <a:cxn ang="1">
                <a:pos x="connsiteX1" y="connsiteY1"/>
              </a:cxn>
            </a:cxnLst>
            <a:rect l="l" t="t" r="r" b="b"/>
            <a:pathLst>
              <a:path w="12700" h="1841500">
                <a:moveTo>
                  <a:pt x="2413" y="0"/>
                </a:moveTo>
                <a:lnTo>
                  <a:pt x="2413"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5625898" y="2716406"/>
            <a:ext cx="1091564" cy="12700"/>
          </a:xfrm>
          <a:custGeom>
            <a:avLst/>
            <a:gdLst>
              <a:gd name="connsiteX0" fmla="*/ 0 w 1091564"/>
              <a:gd name="connsiteY0" fmla="*/ 4286 h 12700"/>
              <a:gd name="connsiteX1" fmla="*/ 1091565 w 1091564"/>
              <a:gd name="connsiteY1" fmla="*/ 4286 h 12700"/>
            </a:gdLst>
            <a:ahLst/>
            <a:cxnLst>
              <a:cxn ang="0">
                <a:pos x="connsiteX0" y="connsiteY0"/>
              </a:cxn>
              <a:cxn ang="1">
                <a:pos x="connsiteX1" y="connsiteY1"/>
              </a:cxn>
            </a:cxnLst>
            <a:rect l="l" t="t" r="r" b="b"/>
            <a:pathLst>
              <a:path w="1091564" h="12700">
                <a:moveTo>
                  <a:pt x="0" y="4286"/>
                </a:moveTo>
                <a:lnTo>
                  <a:pt x="109156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5625898" y="872747"/>
            <a:ext cx="12700" cy="1841500"/>
          </a:xfrm>
          <a:custGeom>
            <a:avLst/>
            <a:gdLst>
              <a:gd name="connsiteX0" fmla="*/ 4762 w 12700"/>
              <a:gd name="connsiteY0" fmla="*/ 0 h 1841500"/>
              <a:gd name="connsiteX1" fmla="*/ 4762 w 12700"/>
              <a:gd name="connsiteY1" fmla="*/ 1841500 h 1841500"/>
            </a:gdLst>
            <a:ahLst/>
            <a:cxnLst>
              <a:cxn ang="0">
                <a:pos x="connsiteX0" y="connsiteY0"/>
              </a:cxn>
              <a:cxn ang="1">
                <a:pos x="connsiteX1" y="connsiteY1"/>
              </a:cxn>
            </a:cxnLst>
            <a:rect l="l" t="t" r="r" b="b"/>
            <a:pathLst>
              <a:path w="12700" h="1841500">
                <a:moveTo>
                  <a:pt x="4762" y="0"/>
                </a:moveTo>
                <a:lnTo>
                  <a:pt x="4762" y="184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376608" y="2716406"/>
            <a:ext cx="1782064" cy="12700"/>
          </a:xfrm>
          <a:custGeom>
            <a:avLst/>
            <a:gdLst>
              <a:gd name="connsiteX0" fmla="*/ 0 w 1782064"/>
              <a:gd name="connsiteY0" fmla="*/ 4286 h 12700"/>
              <a:gd name="connsiteX1" fmla="*/ 1782064 w 1782064"/>
              <a:gd name="connsiteY1" fmla="*/ 4286 h 12700"/>
            </a:gdLst>
            <a:ahLst/>
            <a:cxnLst>
              <a:cxn ang="0">
                <a:pos x="connsiteX0" y="connsiteY0"/>
              </a:cxn>
              <a:cxn ang="1">
                <a:pos x="connsiteX1" y="connsiteY1"/>
              </a:cxn>
            </a:cxnLst>
            <a:rect l="l" t="t" r="r" b="b"/>
            <a:pathLst>
              <a:path w="1782064" h="12700">
                <a:moveTo>
                  <a:pt x="0" y="4286"/>
                </a:moveTo>
                <a:lnTo>
                  <a:pt x="17820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376608" y="6577460"/>
            <a:ext cx="1782064" cy="12700"/>
          </a:xfrm>
          <a:custGeom>
            <a:avLst/>
            <a:gdLst>
              <a:gd name="connsiteX0" fmla="*/ 0 w 1782064"/>
              <a:gd name="connsiteY0" fmla="*/ 4762 h 12700"/>
              <a:gd name="connsiteX1" fmla="*/ 1782064 w 1782064"/>
              <a:gd name="connsiteY1" fmla="*/ 4762 h 12700"/>
            </a:gdLst>
            <a:ahLst/>
            <a:cxnLst>
              <a:cxn ang="0">
                <a:pos x="connsiteX0" y="connsiteY0"/>
              </a:cxn>
              <a:cxn ang="1">
                <a:pos x="connsiteX1" y="connsiteY1"/>
              </a:cxn>
            </a:cxnLst>
            <a:rect l="l" t="t" r="r" b="b"/>
            <a:pathLst>
              <a:path w="1782064" h="12700">
                <a:moveTo>
                  <a:pt x="0" y="4762"/>
                </a:moveTo>
                <a:lnTo>
                  <a:pt x="178206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376608" y="2716406"/>
            <a:ext cx="12700" cy="3860800"/>
          </a:xfrm>
          <a:custGeom>
            <a:avLst/>
            <a:gdLst>
              <a:gd name="connsiteX0" fmla="*/ 2412 w 12700"/>
              <a:gd name="connsiteY0" fmla="*/ 0 h 3860800"/>
              <a:gd name="connsiteX1" fmla="*/ 2412 w 12700"/>
              <a:gd name="connsiteY1" fmla="*/ 3860799 h 3860800"/>
            </a:gdLst>
            <a:ahLst/>
            <a:cxnLst>
              <a:cxn ang="0">
                <a:pos x="connsiteX0" y="connsiteY0"/>
              </a:cxn>
              <a:cxn ang="1">
                <a:pos x="connsiteX1" y="connsiteY1"/>
              </a:cxn>
            </a:cxnLst>
            <a:rect l="l" t="t" r="r" b="b"/>
            <a:pathLst>
              <a:path w="12700" h="3860800">
                <a:moveTo>
                  <a:pt x="2412" y="0"/>
                </a:moveTo>
                <a:lnTo>
                  <a:pt x="2412" y="38607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5625898" y="2716406"/>
            <a:ext cx="1091564" cy="12700"/>
          </a:xfrm>
          <a:custGeom>
            <a:avLst/>
            <a:gdLst>
              <a:gd name="connsiteX0" fmla="*/ 0 w 1091564"/>
              <a:gd name="connsiteY0" fmla="*/ 4286 h 12700"/>
              <a:gd name="connsiteX1" fmla="*/ 1091565 w 1091564"/>
              <a:gd name="connsiteY1" fmla="*/ 4286 h 12700"/>
            </a:gdLst>
            <a:ahLst/>
            <a:cxnLst>
              <a:cxn ang="0">
                <a:pos x="connsiteX0" y="connsiteY0"/>
              </a:cxn>
              <a:cxn ang="1">
                <a:pos x="connsiteX1" y="connsiteY1"/>
              </a:cxn>
            </a:cxnLst>
            <a:rect l="l" t="t" r="r" b="b"/>
            <a:pathLst>
              <a:path w="1091564" h="12700">
                <a:moveTo>
                  <a:pt x="0" y="4286"/>
                </a:moveTo>
                <a:lnTo>
                  <a:pt x="109156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5625898" y="6577460"/>
            <a:ext cx="1091564" cy="12700"/>
          </a:xfrm>
          <a:custGeom>
            <a:avLst/>
            <a:gdLst>
              <a:gd name="connsiteX0" fmla="*/ 0 w 1091564"/>
              <a:gd name="connsiteY0" fmla="*/ 4762 h 12700"/>
              <a:gd name="connsiteX1" fmla="*/ 1091565 w 1091564"/>
              <a:gd name="connsiteY1" fmla="*/ 4762 h 12700"/>
            </a:gdLst>
            <a:ahLst/>
            <a:cxnLst>
              <a:cxn ang="0">
                <a:pos x="connsiteX0" y="connsiteY0"/>
              </a:cxn>
              <a:cxn ang="1">
                <a:pos x="connsiteX1" y="connsiteY1"/>
              </a:cxn>
            </a:cxnLst>
            <a:rect l="l" t="t" r="r" b="b"/>
            <a:pathLst>
              <a:path w="1091564" h="12700">
                <a:moveTo>
                  <a:pt x="0" y="4762"/>
                </a:moveTo>
                <a:lnTo>
                  <a:pt x="1091565"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376608" y="6577460"/>
            <a:ext cx="1782064" cy="12700"/>
          </a:xfrm>
          <a:custGeom>
            <a:avLst/>
            <a:gdLst>
              <a:gd name="connsiteX0" fmla="*/ 0 w 1782064"/>
              <a:gd name="connsiteY0" fmla="*/ 4762 h 12700"/>
              <a:gd name="connsiteX1" fmla="*/ 1782064 w 1782064"/>
              <a:gd name="connsiteY1" fmla="*/ 4762 h 12700"/>
            </a:gdLst>
            <a:ahLst/>
            <a:cxnLst>
              <a:cxn ang="0">
                <a:pos x="connsiteX0" y="connsiteY0"/>
              </a:cxn>
              <a:cxn ang="1">
                <a:pos x="connsiteX1" y="connsiteY1"/>
              </a:cxn>
            </a:cxnLst>
            <a:rect l="l" t="t" r="r" b="b"/>
            <a:pathLst>
              <a:path w="1782064" h="12700">
                <a:moveTo>
                  <a:pt x="0" y="4762"/>
                </a:moveTo>
                <a:lnTo>
                  <a:pt x="178206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Freeform 3"/>
          <p:cNvSpPr/>
          <p:nvPr/>
        </p:nvSpPr>
        <p:spPr>
          <a:xfrm>
            <a:off x="376608" y="8354825"/>
            <a:ext cx="1782064" cy="12700"/>
          </a:xfrm>
          <a:custGeom>
            <a:avLst/>
            <a:gdLst>
              <a:gd name="connsiteX0" fmla="*/ 0 w 1782064"/>
              <a:gd name="connsiteY0" fmla="*/ 4285 h 12700"/>
              <a:gd name="connsiteX1" fmla="*/ 1782064 w 1782064"/>
              <a:gd name="connsiteY1" fmla="*/ 4285 h 12700"/>
            </a:gdLst>
            <a:ahLst/>
            <a:cxnLst>
              <a:cxn ang="0">
                <a:pos x="connsiteX0" y="connsiteY0"/>
              </a:cxn>
              <a:cxn ang="1">
                <a:pos x="connsiteX1" y="connsiteY1"/>
              </a:cxn>
            </a:cxnLst>
            <a:rect l="l" t="t" r="r" b="b"/>
            <a:pathLst>
              <a:path w="1782064" h="12700">
                <a:moveTo>
                  <a:pt x="0" y="4285"/>
                </a:moveTo>
                <a:lnTo>
                  <a:pt x="178206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376608" y="6577460"/>
            <a:ext cx="12700" cy="1778000"/>
          </a:xfrm>
          <a:custGeom>
            <a:avLst/>
            <a:gdLst>
              <a:gd name="connsiteX0" fmla="*/ 2412 w 12700"/>
              <a:gd name="connsiteY0" fmla="*/ 0 h 1778000"/>
              <a:gd name="connsiteX1" fmla="*/ 2412 w 12700"/>
              <a:gd name="connsiteY1" fmla="*/ 1778000 h 1778000"/>
            </a:gdLst>
            <a:ahLst/>
            <a:cxnLst>
              <a:cxn ang="0">
                <a:pos x="connsiteX0" y="connsiteY0"/>
              </a:cxn>
              <a:cxn ang="1">
                <a:pos x="connsiteX1" y="connsiteY1"/>
              </a:cxn>
            </a:cxnLst>
            <a:rect l="l" t="t" r="r" b="b"/>
            <a:pathLst>
              <a:path w="12700" h="1778000">
                <a:moveTo>
                  <a:pt x="2412" y="0"/>
                </a:moveTo>
                <a:lnTo>
                  <a:pt x="2412" y="17780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5625898" y="6577460"/>
            <a:ext cx="1091564" cy="12700"/>
          </a:xfrm>
          <a:custGeom>
            <a:avLst/>
            <a:gdLst>
              <a:gd name="connsiteX0" fmla="*/ 0 w 1091564"/>
              <a:gd name="connsiteY0" fmla="*/ 4762 h 12700"/>
              <a:gd name="connsiteX1" fmla="*/ 1091565 w 1091564"/>
              <a:gd name="connsiteY1" fmla="*/ 4762 h 12700"/>
            </a:gdLst>
            <a:ahLst/>
            <a:cxnLst>
              <a:cxn ang="0">
                <a:pos x="connsiteX0" y="connsiteY0"/>
              </a:cxn>
              <a:cxn ang="1">
                <a:pos x="connsiteX1" y="connsiteY1"/>
              </a:cxn>
            </a:cxnLst>
            <a:rect l="l" t="t" r="r" b="b"/>
            <a:pathLst>
              <a:path w="1091564" h="12700">
                <a:moveTo>
                  <a:pt x="0" y="4762"/>
                </a:moveTo>
                <a:lnTo>
                  <a:pt x="1091565"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712638" y="6577460"/>
            <a:ext cx="12700" cy="1778000"/>
          </a:xfrm>
          <a:custGeom>
            <a:avLst/>
            <a:gdLst>
              <a:gd name="connsiteX0" fmla="*/ 2413 w 12700"/>
              <a:gd name="connsiteY0" fmla="*/ 0 h 1778000"/>
              <a:gd name="connsiteX1" fmla="*/ 2413 w 12700"/>
              <a:gd name="connsiteY1" fmla="*/ 1778000 h 1778000"/>
            </a:gdLst>
            <a:ahLst/>
            <a:cxnLst>
              <a:cxn ang="0">
                <a:pos x="connsiteX0" y="connsiteY0"/>
              </a:cxn>
              <a:cxn ang="1">
                <a:pos x="connsiteX1" y="connsiteY1"/>
              </a:cxn>
            </a:cxnLst>
            <a:rect l="l" t="t" r="r" b="b"/>
            <a:pathLst>
              <a:path w="12700" h="1778000">
                <a:moveTo>
                  <a:pt x="2413" y="0"/>
                </a:moveTo>
                <a:lnTo>
                  <a:pt x="2413" y="17780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5625898" y="8354825"/>
            <a:ext cx="1091564" cy="12700"/>
          </a:xfrm>
          <a:custGeom>
            <a:avLst/>
            <a:gdLst>
              <a:gd name="connsiteX0" fmla="*/ 0 w 1091564"/>
              <a:gd name="connsiteY0" fmla="*/ 4285 h 12700"/>
              <a:gd name="connsiteX1" fmla="*/ 1091565 w 1091564"/>
              <a:gd name="connsiteY1" fmla="*/ 4285 h 12700"/>
            </a:gdLst>
            <a:ahLst/>
            <a:cxnLst>
              <a:cxn ang="0">
                <a:pos x="connsiteX0" y="connsiteY0"/>
              </a:cxn>
              <a:cxn ang="1">
                <a:pos x="connsiteX1" y="connsiteY1"/>
              </a:cxn>
            </a:cxnLst>
            <a:rect l="l" t="t" r="r" b="b"/>
            <a:pathLst>
              <a:path w="1091564" h="12700">
                <a:moveTo>
                  <a:pt x="0" y="4285"/>
                </a:moveTo>
                <a:lnTo>
                  <a:pt x="1091565"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376608" y="8354825"/>
            <a:ext cx="1782064" cy="12700"/>
          </a:xfrm>
          <a:custGeom>
            <a:avLst/>
            <a:gdLst>
              <a:gd name="connsiteX0" fmla="*/ 0 w 1782064"/>
              <a:gd name="connsiteY0" fmla="*/ 4285 h 12700"/>
              <a:gd name="connsiteX1" fmla="*/ 1782064 w 1782064"/>
              <a:gd name="connsiteY1" fmla="*/ 4285 h 12700"/>
            </a:gdLst>
            <a:ahLst/>
            <a:cxnLst>
              <a:cxn ang="0">
                <a:pos x="connsiteX0" y="connsiteY0"/>
              </a:cxn>
              <a:cxn ang="1">
                <a:pos x="connsiteX1" y="connsiteY1"/>
              </a:cxn>
            </a:cxnLst>
            <a:rect l="l" t="t" r="r" b="b"/>
            <a:pathLst>
              <a:path w="1782064" h="12700">
                <a:moveTo>
                  <a:pt x="0" y="4285"/>
                </a:moveTo>
                <a:lnTo>
                  <a:pt x="178206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376608" y="9267827"/>
            <a:ext cx="1782064" cy="12700"/>
          </a:xfrm>
          <a:custGeom>
            <a:avLst/>
            <a:gdLst>
              <a:gd name="connsiteX0" fmla="*/ 0 w 1782064"/>
              <a:gd name="connsiteY0" fmla="*/ 4286 h 12700"/>
              <a:gd name="connsiteX1" fmla="*/ 1782064 w 1782064"/>
              <a:gd name="connsiteY1" fmla="*/ 4286 h 12700"/>
            </a:gdLst>
            <a:ahLst/>
            <a:cxnLst>
              <a:cxn ang="0">
                <a:pos x="connsiteX0" y="connsiteY0"/>
              </a:cxn>
              <a:cxn ang="1">
                <a:pos x="connsiteX1" y="connsiteY1"/>
              </a:cxn>
            </a:cxnLst>
            <a:rect l="l" t="t" r="r" b="b"/>
            <a:pathLst>
              <a:path w="1782064" h="12700">
                <a:moveTo>
                  <a:pt x="0" y="4286"/>
                </a:moveTo>
                <a:lnTo>
                  <a:pt x="17820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Freeform 3"/>
          <p:cNvSpPr/>
          <p:nvPr/>
        </p:nvSpPr>
        <p:spPr>
          <a:xfrm>
            <a:off x="376608" y="8354825"/>
            <a:ext cx="12700" cy="914400"/>
          </a:xfrm>
          <a:custGeom>
            <a:avLst/>
            <a:gdLst>
              <a:gd name="connsiteX0" fmla="*/ 2412 w 12700"/>
              <a:gd name="connsiteY0" fmla="*/ 0 h 914400"/>
              <a:gd name="connsiteX1" fmla="*/ 2412 w 12700"/>
              <a:gd name="connsiteY1" fmla="*/ 914400 h 914400"/>
            </a:gdLst>
            <a:ahLst/>
            <a:cxnLst>
              <a:cxn ang="0">
                <a:pos x="connsiteX0" y="connsiteY0"/>
              </a:cxn>
              <a:cxn ang="1">
                <a:pos x="connsiteX1" y="connsiteY1"/>
              </a:cxn>
            </a:cxnLst>
            <a:rect l="l" t="t" r="r" b="b"/>
            <a:pathLst>
              <a:path w="12700" h="914400">
                <a:moveTo>
                  <a:pt x="2412" y="0"/>
                </a:moveTo>
                <a:lnTo>
                  <a:pt x="2412" y="91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5" name="Freeform 3"/>
          <p:cNvSpPr/>
          <p:nvPr/>
        </p:nvSpPr>
        <p:spPr>
          <a:xfrm>
            <a:off x="5625898" y="8354825"/>
            <a:ext cx="1091564" cy="12700"/>
          </a:xfrm>
          <a:custGeom>
            <a:avLst/>
            <a:gdLst>
              <a:gd name="connsiteX0" fmla="*/ 0 w 1091564"/>
              <a:gd name="connsiteY0" fmla="*/ 4285 h 12700"/>
              <a:gd name="connsiteX1" fmla="*/ 1091565 w 1091564"/>
              <a:gd name="connsiteY1" fmla="*/ 4285 h 12700"/>
            </a:gdLst>
            <a:ahLst/>
            <a:cxnLst>
              <a:cxn ang="0">
                <a:pos x="connsiteX0" y="connsiteY0"/>
              </a:cxn>
              <a:cxn ang="1">
                <a:pos x="connsiteX1" y="connsiteY1"/>
              </a:cxn>
            </a:cxnLst>
            <a:rect l="l" t="t" r="r" b="b"/>
            <a:pathLst>
              <a:path w="1091564" h="12700">
                <a:moveTo>
                  <a:pt x="0" y="4285"/>
                </a:moveTo>
                <a:lnTo>
                  <a:pt x="1091565"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6" name="Freeform 3"/>
          <p:cNvSpPr/>
          <p:nvPr/>
        </p:nvSpPr>
        <p:spPr>
          <a:xfrm>
            <a:off x="6712638" y="8354825"/>
            <a:ext cx="12700" cy="914400"/>
          </a:xfrm>
          <a:custGeom>
            <a:avLst/>
            <a:gdLst>
              <a:gd name="connsiteX0" fmla="*/ 2413 w 12700"/>
              <a:gd name="connsiteY0" fmla="*/ 0 h 914400"/>
              <a:gd name="connsiteX1" fmla="*/ 2413 w 12700"/>
              <a:gd name="connsiteY1" fmla="*/ 914400 h 914400"/>
            </a:gdLst>
            <a:ahLst/>
            <a:cxnLst>
              <a:cxn ang="0">
                <a:pos x="connsiteX0" y="connsiteY0"/>
              </a:cxn>
              <a:cxn ang="1">
                <a:pos x="connsiteX1" y="connsiteY1"/>
              </a:cxn>
            </a:cxnLst>
            <a:rect l="l" t="t" r="r" b="b"/>
            <a:pathLst>
              <a:path w="12700" h="914400">
                <a:moveTo>
                  <a:pt x="2413" y="0"/>
                </a:moveTo>
                <a:lnTo>
                  <a:pt x="2413" y="91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8" name="Freeform 3"/>
          <p:cNvSpPr/>
          <p:nvPr/>
        </p:nvSpPr>
        <p:spPr>
          <a:xfrm>
            <a:off x="5625898" y="9267827"/>
            <a:ext cx="1091564" cy="12700"/>
          </a:xfrm>
          <a:custGeom>
            <a:avLst/>
            <a:gdLst>
              <a:gd name="connsiteX0" fmla="*/ 0 w 1091564"/>
              <a:gd name="connsiteY0" fmla="*/ 4286 h 12700"/>
              <a:gd name="connsiteX1" fmla="*/ 1091565 w 1091564"/>
              <a:gd name="connsiteY1" fmla="*/ 4286 h 12700"/>
            </a:gdLst>
            <a:ahLst/>
            <a:cxnLst>
              <a:cxn ang="0">
                <a:pos x="connsiteX0" y="connsiteY0"/>
              </a:cxn>
              <a:cxn ang="1">
                <a:pos x="connsiteX1" y="connsiteY1"/>
              </a:cxn>
            </a:cxnLst>
            <a:rect l="l" t="t" r="r" b="b"/>
            <a:pathLst>
              <a:path w="1091564" h="12700">
                <a:moveTo>
                  <a:pt x="0" y="4286"/>
                </a:moveTo>
                <a:lnTo>
                  <a:pt x="109156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33" name="Picture 3"/>
          <p:cNvPicPr>
            <a:picLocks noChangeAspect="1" noChangeArrowheads="1"/>
          </p:cNvPicPr>
          <p:nvPr/>
        </p:nvPicPr>
        <p:blipFill>
          <a:blip r:embed="rId2" cstate="print"/>
          <a:srcRect/>
          <a:stretch>
            <a:fillRect/>
          </a:stretch>
        </p:blipFill>
        <p:spPr bwMode="auto">
          <a:xfrm>
            <a:off x="3894508" y="2769746"/>
            <a:ext cx="1689100" cy="3771900"/>
          </a:xfrm>
          <a:prstGeom prst="rect">
            <a:avLst/>
          </a:prstGeom>
          <a:noFill/>
        </p:spPr>
      </p:pic>
      <p:pic>
        <p:nvPicPr>
          <p:cNvPr id="1034" name="Picture 3"/>
          <p:cNvPicPr>
            <a:picLocks noChangeAspect="1" noChangeArrowheads="1"/>
          </p:cNvPicPr>
          <p:nvPr/>
        </p:nvPicPr>
        <p:blipFill>
          <a:blip r:embed="rId3" cstate="print"/>
          <a:srcRect/>
          <a:stretch>
            <a:fillRect/>
          </a:stretch>
        </p:blipFill>
        <p:spPr bwMode="auto">
          <a:xfrm>
            <a:off x="3894508" y="6630546"/>
            <a:ext cx="1689100" cy="1689100"/>
          </a:xfrm>
          <a:prstGeom prst="rect">
            <a:avLst/>
          </a:prstGeom>
          <a:noFill/>
        </p:spPr>
      </p:pic>
      <p:graphicFrame>
        <p:nvGraphicFramePr>
          <p:cNvPr id="1036" name="表格 4"/>
          <p:cNvGraphicFramePr>
            <a:graphicFrameLocks noGrp="1"/>
          </p:cNvGraphicFramePr>
          <p:nvPr>
            <p:extLst>
              <p:ext uri="{D42A27DB-BD31-4B8C-83A1-F6EECF244321}">
                <p14:modId xmlns:p14="http://schemas.microsoft.com/office/powerpoint/2010/main" val="4277089118"/>
              </p:ext>
            </p:extLst>
          </p:nvPr>
        </p:nvGraphicFramePr>
        <p:xfrm>
          <a:off x="262730" y="621826"/>
          <a:ext cx="7102474" cy="7745378"/>
        </p:xfrm>
        <a:graphic>
          <a:graphicData uri="http://schemas.openxmlformats.org/drawingml/2006/table">
            <a:tbl>
              <a:tblPr/>
              <a:tblGrid>
                <a:gridCol w="1735794"/>
                <a:gridCol w="1735794"/>
                <a:gridCol w="1815443"/>
                <a:gridCol w="1815443"/>
              </a:tblGrid>
              <a:tr h="354690">
                <a:tc>
                  <a:txBody>
                    <a:bodyPr/>
                    <a:lstStyle/>
                    <a:p>
                      <a:pPr algn="l"/>
                      <a:r>
                        <a:rPr lang="ja-JP"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ボタン</a:t>
                      </a:r>
                      <a:endParaRPr lang="zh-CN"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アクション</a:t>
                      </a:r>
                      <a:endParaRPr lang="zh-CN"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ボタン</a:t>
                      </a:r>
                      <a:endParaRPr lang="zh-CN"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アクション</a:t>
                      </a:r>
                      <a:endParaRPr lang="zh-CN"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88511">
                <a:tc>
                  <a:txBody>
                    <a:bodyPr/>
                    <a:lstStyle/>
                    <a:p>
                      <a:pPr algn="l"/>
                      <a:endParaRPr lang="zh-CN"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セルを左上の行に１列分増加させます</a:t>
                      </a:r>
                    </a:p>
                    <a:p>
                      <a:pPr algn="l"/>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セルを右下の行に１列分増加させます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810853">
                <a:tc>
                  <a:txBody>
                    <a:bodyPr/>
                    <a:lstStyle/>
                    <a:p>
                      <a:pPr algn="l"/>
                      <a:endParaRPr lang="zh-CN"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セルを左に１列分増加させます</a:t>
                      </a:r>
                      <a:endParaRPr lang="zh-CN" altLang="en-US"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セルを右に１列分増加させます</a:t>
                      </a:r>
                    </a:p>
                    <a:p>
                      <a:endParaRPr lang="zh-CN"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1293926">
                <a:tc>
                  <a:txBody>
                    <a:bodyPr/>
                    <a:lstStyle/>
                    <a:p>
                      <a:pPr algn="l"/>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セルを左下の行に１列分増加させます</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セルを右上の行に１列分増加させます</a:t>
                      </a:r>
                    </a:p>
                    <a:p>
                      <a:endParaRPr lang="zh-CN"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897398">
                <a:tc>
                  <a:txBody>
                    <a:bodyPr/>
                    <a:lstStyle/>
                    <a:p>
                      <a:pPr algn="l"/>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セルを下に１行分増加させます</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セルを上に１行分増加させます</a:t>
                      </a:r>
                    </a:p>
                    <a:p>
                      <a:endParaRPr lang="zh-CN"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121</a:t>
            </a:r>
          </a:p>
        </p:txBody>
      </p:sp>
      <p:sp>
        <p:nvSpPr>
          <p:cNvPr id="1042" name="正方形/長方形 1041"/>
          <p:cNvSpPr/>
          <p:nvPr/>
        </p:nvSpPr>
        <p:spPr>
          <a:xfrm>
            <a:off x="571078" y="88106"/>
            <a:ext cx="3778250" cy="215444"/>
          </a:xfrm>
          <a:prstGeom prst="rect">
            <a:avLst/>
          </a:prstGeom>
        </p:spPr>
        <p:txBody>
          <a:bodyPr>
            <a:spAutoFit/>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セルのサイズを変更するには、その縁部のボタンを使用してください。</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50" name="正方形/長方形 1049"/>
          <p:cNvSpPr/>
          <p:nvPr/>
        </p:nvSpPr>
        <p:spPr>
          <a:xfrm>
            <a:off x="453229" y="9281391"/>
            <a:ext cx="6332537" cy="215444"/>
          </a:xfrm>
          <a:prstGeom prst="rect">
            <a:avLst/>
          </a:prstGeom>
        </p:spPr>
        <p:txBody>
          <a:bodyPr wrap="square">
            <a:spAutoFit/>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いずれかのボタンにカーソルを当てると、サイズ変更の後、セルのサイズを示す暗くなったエリアが表示されます。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7" name="Picture 3"/>
          <p:cNvPicPr>
            <a:picLocks noChangeAspect="1" noChangeArrowheads="1"/>
          </p:cNvPicPr>
          <p:nvPr/>
        </p:nvPicPr>
        <p:blipFill>
          <a:blip r:embed="rId4" cstate="print"/>
          <a:srcRect/>
          <a:stretch>
            <a:fillRect/>
          </a:stretch>
        </p:blipFill>
        <p:spPr bwMode="auto">
          <a:xfrm>
            <a:off x="537367" y="3365027"/>
            <a:ext cx="1297409" cy="2875601"/>
          </a:xfrm>
          <a:prstGeom prst="rect">
            <a:avLst/>
          </a:prstGeom>
          <a:noFill/>
        </p:spPr>
      </p:pic>
      <p:pic>
        <p:nvPicPr>
          <p:cNvPr id="80" name="Picture 3"/>
          <p:cNvPicPr>
            <a:picLocks noChangeAspect="1" noChangeArrowheads="1"/>
          </p:cNvPicPr>
          <p:nvPr/>
        </p:nvPicPr>
        <p:blipFill>
          <a:blip r:embed="rId5" cstate="print"/>
          <a:srcRect/>
          <a:stretch>
            <a:fillRect/>
          </a:stretch>
        </p:blipFill>
        <p:spPr bwMode="auto">
          <a:xfrm>
            <a:off x="516220" y="6213548"/>
            <a:ext cx="1339702" cy="1329704"/>
          </a:xfrm>
          <a:prstGeom prst="rect">
            <a:avLst/>
          </a:prstGeom>
          <a:noFill/>
        </p:spPr>
      </p:pic>
      <p:pic>
        <p:nvPicPr>
          <p:cNvPr id="82" name="Picture 3"/>
          <p:cNvPicPr>
            <a:picLocks noChangeAspect="1" noChangeArrowheads="1"/>
          </p:cNvPicPr>
          <p:nvPr/>
        </p:nvPicPr>
        <p:blipFill>
          <a:blip r:embed="rId6" cstate="print"/>
          <a:srcRect/>
          <a:stretch>
            <a:fillRect/>
          </a:stretch>
        </p:blipFill>
        <p:spPr bwMode="auto">
          <a:xfrm>
            <a:off x="266495" y="7557646"/>
            <a:ext cx="1701800" cy="762000"/>
          </a:xfrm>
          <a:prstGeom prst="rect">
            <a:avLst/>
          </a:prstGeom>
          <a:noFill/>
        </p:spPr>
      </p:pic>
      <p:pic>
        <p:nvPicPr>
          <p:cNvPr id="83" name="Picture 3"/>
          <p:cNvPicPr>
            <a:picLocks noChangeAspect="1" noChangeArrowheads="1"/>
          </p:cNvPicPr>
          <p:nvPr/>
        </p:nvPicPr>
        <p:blipFill>
          <a:blip r:embed="rId7" cstate="print"/>
          <a:srcRect/>
          <a:stretch>
            <a:fillRect/>
          </a:stretch>
        </p:blipFill>
        <p:spPr bwMode="auto">
          <a:xfrm>
            <a:off x="264465" y="1307627"/>
            <a:ext cx="1701800" cy="1778000"/>
          </a:xfrm>
          <a:prstGeom prst="rect">
            <a:avLst/>
          </a:prstGeom>
          <a:noFill/>
        </p:spPr>
      </p:pic>
      <p:pic>
        <p:nvPicPr>
          <p:cNvPr id="84" name="Picture 3"/>
          <p:cNvPicPr>
            <a:picLocks noChangeAspect="1" noChangeArrowheads="1"/>
          </p:cNvPicPr>
          <p:nvPr/>
        </p:nvPicPr>
        <p:blipFill>
          <a:blip r:embed="rId8" cstate="print"/>
          <a:srcRect/>
          <a:stretch>
            <a:fillRect/>
          </a:stretch>
        </p:blipFill>
        <p:spPr bwMode="auto">
          <a:xfrm>
            <a:off x="3737767" y="1307627"/>
            <a:ext cx="1689100" cy="1701800"/>
          </a:xfrm>
          <a:prstGeom prst="rect">
            <a:avLst/>
          </a:prstGeom>
          <a:noFill/>
        </p:spPr>
      </p:pic>
      <p:pic>
        <p:nvPicPr>
          <p:cNvPr id="85" name="Picture 3"/>
          <p:cNvPicPr>
            <a:picLocks noChangeAspect="1" noChangeArrowheads="1"/>
          </p:cNvPicPr>
          <p:nvPr/>
        </p:nvPicPr>
        <p:blipFill>
          <a:blip r:embed="rId9" cstate="print"/>
          <a:srcRect/>
          <a:stretch>
            <a:fillRect/>
          </a:stretch>
        </p:blipFill>
        <p:spPr bwMode="auto">
          <a:xfrm>
            <a:off x="3769686" y="7564236"/>
            <a:ext cx="1689100" cy="838200"/>
          </a:xfrm>
          <a:prstGeom prst="rect">
            <a:avLst/>
          </a:prstGeom>
          <a:noFill/>
        </p:spPr>
      </p:pic>
    </p:spTree>
    <p:extLst>
      <p:ext uri="{BB962C8B-B14F-4D97-AF65-F5344CB8AC3E}">
        <p14:creationId xmlns:p14="http://schemas.microsoft.com/office/powerpoint/2010/main" val="2677679151"/>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0100" y="7638668"/>
            <a:ext cx="5959856" cy="526669"/>
          </a:xfrm>
          <a:custGeom>
            <a:avLst/>
            <a:gdLst>
              <a:gd name="connsiteX0" fmla="*/ 0 w 5959856"/>
              <a:gd name="connsiteY0" fmla="*/ 0 h 526669"/>
              <a:gd name="connsiteX1" fmla="*/ 5959856 w 5959856"/>
              <a:gd name="connsiteY1" fmla="*/ 0 h 526669"/>
              <a:gd name="connsiteX2" fmla="*/ 5959856 w 5959856"/>
              <a:gd name="connsiteY2" fmla="*/ 526669 h 526669"/>
              <a:gd name="connsiteX3" fmla="*/ 0 w 5959856"/>
              <a:gd name="connsiteY3" fmla="*/ 526669 h 526669"/>
              <a:gd name="connsiteX4" fmla="*/ 0 w 5959856"/>
              <a:gd name="connsiteY4" fmla="*/ 0 h 52666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26669">
                <a:moveTo>
                  <a:pt x="0" y="0"/>
                </a:moveTo>
                <a:lnTo>
                  <a:pt x="5959856" y="0"/>
                </a:lnTo>
                <a:lnTo>
                  <a:pt x="5959856" y="526669"/>
                </a:lnTo>
                <a:lnTo>
                  <a:pt x="0" y="526669"/>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800100" y="763866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0100" y="7638668"/>
            <a:ext cx="9525" cy="526669"/>
          </a:xfrm>
          <a:custGeom>
            <a:avLst/>
            <a:gdLst>
              <a:gd name="connsiteX0" fmla="*/ 4762 w 9525"/>
              <a:gd name="connsiteY0" fmla="*/ 0 h 526669"/>
              <a:gd name="connsiteX1" fmla="*/ 4762 w 9525"/>
              <a:gd name="connsiteY1" fmla="*/ 526669 h 526669"/>
            </a:gdLst>
            <a:ahLst/>
            <a:cxnLst>
              <a:cxn ang="0">
                <a:pos x="connsiteX0" y="connsiteY0"/>
              </a:cxn>
              <a:cxn ang="1">
                <a:pos x="connsiteX1" y="connsiteY1"/>
              </a:cxn>
            </a:cxnLst>
            <a:rect l="l" t="t" r="r" b="b"/>
            <a:pathLst>
              <a:path w="9525" h="526669">
                <a:moveTo>
                  <a:pt x="4762" y="0"/>
                </a:moveTo>
                <a:lnTo>
                  <a:pt x="4762" y="526669"/>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0100" y="815581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0431" y="7638668"/>
            <a:ext cx="9525" cy="526669"/>
          </a:xfrm>
          <a:custGeom>
            <a:avLst/>
            <a:gdLst>
              <a:gd name="connsiteX0" fmla="*/ 4762 w 9525"/>
              <a:gd name="connsiteY0" fmla="*/ 0 h 526669"/>
              <a:gd name="connsiteX1" fmla="*/ 4762 w 9525"/>
              <a:gd name="connsiteY1" fmla="*/ 526669 h 526669"/>
            </a:gdLst>
            <a:ahLst/>
            <a:cxnLst>
              <a:cxn ang="0">
                <a:pos x="connsiteX0" y="connsiteY0"/>
              </a:cxn>
              <a:cxn ang="1">
                <a:pos x="connsiteX1" y="connsiteY1"/>
              </a:cxn>
            </a:cxnLst>
            <a:rect l="l" t="t" r="r" b="b"/>
            <a:pathLst>
              <a:path w="9525" h="526669">
                <a:moveTo>
                  <a:pt x="4762" y="0"/>
                </a:moveTo>
                <a:lnTo>
                  <a:pt x="4762" y="526669"/>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09625" y="7648193"/>
            <a:ext cx="5940806" cy="263779"/>
          </a:xfrm>
          <a:custGeom>
            <a:avLst/>
            <a:gdLst>
              <a:gd name="connsiteX0" fmla="*/ 0 w 5940806"/>
              <a:gd name="connsiteY0" fmla="*/ 0 h 263779"/>
              <a:gd name="connsiteX1" fmla="*/ 5940806 w 5940806"/>
              <a:gd name="connsiteY1" fmla="*/ 0 h 263779"/>
              <a:gd name="connsiteX2" fmla="*/ 5940806 w 5940806"/>
              <a:gd name="connsiteY2" fmla="*/ 263779 h 263779"/>
              <a:gd name="connsiteX3" fmla="*/ 0 w 5940806"/>
              <a:gd name="connsiteY3" fmla="*/ 263779 h 263779"/>
              <a:gd name="connsiteX4" fmla="*/ 0 w 5940806"/>
              <a:gd name="connsiteY4" fmla="*/ 0 h 26377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779">
                <a:moveTo>
                  <a:pt x="0" y="0"/>
                </a:moveTo>
                <a:lnTo>
                  <a:pt x="5940806" y="0"/>
                </a:lnTo>
                <a:lnTo>
                  <a:pt x="5940806" y="263779"/>
                </a:lnTo>
                <a:lnTo>
                  <a:pt x="0" y="263779"/>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809625" y="7902447"/>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09625" y="7911972"/>
            <a:ext cx="5940806" cy="243840"/>
          </a:xfrm>
          <a:custGeom>
            <a:avLst/>
            <a:gdLst>
              <a:gd name="connsiteX0" fmla="*/ 0 w 5940806"/>
              <a:gd name="connsiteY0" fmla="*/ 0 h 243840"/>
              <a:gd name="connsiteX1" fmla="*/ 5940806 w 5940806"/>
              <a:gd name="connsiteY1" fmla="*/ 0 h 243840"/>
              <a:gd name="connsiteX2" fmla="*/ 5940806 w 5940806"/>
              <a:gd name="connsiteY2" fmla="*/ 243840 h 243840"/>
              <a:gd name="connsiteX3" fmla="*/ 0 w 5940806"/>
              <a:gd name="connsiteY3" fmla="*/ 243840 h 243840"/>
              <a:gd name="connsiteX4" fmla="*/ 0 w 5940806"/>
              <a:gd name="connsiteY4" fmla="*/ 0 h 24384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43840">
                <a:moveTo>
                  <a:pt x="0" y="0"/>
                </a:moveTo>
                <a:lnTo>
                  <a:pt x="5940806" y="0"/>
                </a:lnTo>
                <a:lnTo>
                  <a:pt x="5940806" y="243840"/>
                </a:lnTo>
                <a:lnTo>
                  <a:pt x="0" y="24384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3"/>
          <p:cNvSpPr/>
          <p:nvPr/>
        </p:nvSpPr>
        <p:spPr>
          <a:xfrm>
            <a:off x="1183513" y="7942453"/>
            <a:ext cx="40512" cy="40513"/>
          </a:xfrm>
          <a:custGeom>
            <a:avLst/>
            <a:gdLst>
              <a:gd name="connsiteX0" fmla="*/ 40512 w 40512"/>
              <a:gd name="connsiteY0" fmla="*/ 20319 h 40513"/>
              <a:gd name="connsiteX1" fmla="*/ 20192 w 40512"/>
              <a:gd name="connsiteY1" fmla="*/ 40513 h 40513"/>
              <a:gd name="connsiteX2" fmla="*/ 0 w 40512"/>
              <a:gd name="connsiteY2" fmla="*/ 20319 h 40513"/>
              <a:gd name="connsiteX3" fmla="*/ 20192 w 40512"/>
              <a:gd name="connsiteY3" fmla="*/ 0 h 40513"/>
              <a:gd name="connsiteX4" fmla="*/ 40512 w 40512"/>
              <a:gd name="connsiteY4" fmla="*/ 20319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319"/>
                </a:moveTo>
                <a:cubicBezTo>
                  <a:pt x="40512" y="31495"/>
                  <a:pt x="31369" y="40513"/>
                  <a:pt x="20192" y="40513"/>
                </a:cubicBezTo>
                <a:cubicBezTo>
                  <a:pt x="9016" y="40513"/>
                  <a:pt x="0" y="31495"/>
                  <a:pt x="0" y="20319"/>
                </a:cubicBezTo>
                <a:cubicBezTo>
                  <a:pt x="0" y="9143"/>
                  <a:pt x="9016" y="0"/>
                  <a:pt x="20192" y="0"/>
                </a:cubicBezTo>
                <a:cubicBezTo>
                  <a:pt x="31369" y="0"/>
                  <a:pt x="40512" y="9143"/>
                  <a:pt x="40512" y="20319"/>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3"/>
          <p:cNvSpPr/>
          <p:nvPr/>
        </p:nvSpPr>
        <p:spPr>
          <a:xfrm>
            <a:off x="1183513" y="8064372"/>
            <a:ext cx="40512" cy="40513"/>
          </a:xfrm>
          <a:custGeom>
            <a:avLst/>
            <a:gdLst>
              <a:gd name="connsiteX0" fmla="*/ 40512 w 40512"/>
              <a:gd name="connsiteY0" fmla="*/ 20320 h 40513"/>
              <a:gd name="connsiteX1" fmla="*/ 20192 w 40512"/>
              <a:gd name="connsiteY1" fmla="*/ 40513 h 40513"/>
              <a:gd name="connsiteX2" fmla="*/ 0 w 40512"/>
              <a:gd name="connsiteY2" fmla="*/ 20320 h 40513"/>
              <a:gd name="connsiteX3" fmla="*/ 20192 w 40512"/>
              <a:gd name="connsiteY3" fmla="*/ 0 h 40513"/>
              <a:gd name="connsiteX4" fmla="*/ 40512 w 40512"/>
              <a:gd name="connsiteY4" fmla="*/ 20320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320"/>
                </a:moveTo>
                <a:cubicBezTo>
                  <a:pt x="40512" y="31495"/>
                  <a:pt x="31369" y="40513"/>
                  <a:pt x="20192" y="40513"/>
                </a:cubicBezTo>
                <a:cubicBezTo>
                  <a:pt x="9016" y="40513"/>
                  <a:pt x="0" y="31495"/>
                  <a:pt x="0" y="20320"/>
                </a:cubicBezTo>
                <a:cubicBezTo>
                  <a:pt x="0" y="9144"/>
                  <a:pt x="9016" y="0"/>
                  <a:pt x="20192" y="0"/>
                </a:cubicBezTo>
                <a:cubicBezTo>
                  <a:pt x="31369" y="0"/>
                  <a:pt x="40512" y="9144"/>
                  <a:pt x="40512" y="20320"/>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3352800" cy="58801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122</a:t>
            </a:r>
          </a:p>
        </p:txBody>
      </p:sp>
      <p:sp>
        <p:nvSpPr>
          <p:cNvPr id="27" name="正方形/長方形 26"/>
          <p:cNvSpPr/>
          <p:nvPr/>
        </p:nvSpPr>
        <p:spPr>
          <a:xfrm>
            <a:off x="552450" y="6490170"/>
            <a:ext cx="825867" cy="246221"/>
          </a:xfrm>
          <a:prstGeom prst="rect">
            <a:avLst/>
          </a:prstGeom>
        </p:spPr>
        <p:txBody>
          <a:bodyPr wrap="non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セルの移動</a:t>
            </a:r>
          </a:p>
        </p:txBody>
      </p:sp>
      <p:sp>
        <p:nvSpPr>
          <p:cNvPr id="28" name="正方形/長方形 27"/>
          <p:cNvSpPr/>
          <p:nvPr/>
        </p:nvSpPr>
        <p:spPr>
          <a:xfrm>
            <a:off x="547688" y="6732172"/>
            <a:ext cx="5394324"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セルを移動するには、四角格子の断片のフレームを左クリックして、必要な位置にドラッグします。</a:t>
            </a:r>
          </a:p>
        </p:txBody>
      </p:sp>
      <p:sp>
        <p:nvSpPr>
          <p:cNvPr id="29" name="正方形/長方形 28"/>
          <p:cNvSpPr/>
          <p:nvPr/>
        </p:nvSpPr>
        <p:spPr>
          <a:xfrm>
            <a:off x="609600" y="6952855"/>
            <a:ext cx="5241924"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セルを切り替えると：以前に占有されていたセルの内容が移動されているセルの位置に移動されます。</a:t>
            </a:r>
          </a:p>
        </p:txBody>
      </p:sp>
      <p:sp>
        <p:nvSpPr>
          <p:cNvPr id="30" name="正方形/長方形 29"/>
          <p:cNvSpPr/>
          <p:nvPr/>
        </p:nvSpPr>
        <p:spPr>
          <a:xfrm>
            <a:off x="609599" y="7152836"/>
            <a:ext cx="6294437"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セルが四角格子の断片に移動させられると、新たなセルがレイアウトに追加されます（「レイアウトへの新しいセルの追加」を参照）。</a:t>
            </a:r>
          </a:p>
        </p:txBody>
      </p:sp>
      <p:sp>
        <p:nvSpPr>
          <p:cNvPr id="31" name="正方形/長方形 30"/>
          <p:cNvSpPr/>
          <p:nvPr/>
        </p:nvSpPr>
        <p:spPr>
          <a:xfrm>
            <a:off x="552450" y="7368280"/>
            <a:ext cx="1723549" cy="246221"/>
          </a:xfrm>
          <a:prstGeom prst="rect">
            <a:avLst/>
          </a:prstGeom>
        </p:spPr>
        <p:txBody>
          <a:bodyPr wrap="non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セルへのカメラの追加</a:t>
            </a:r>
          </a:p>
        </p:txBody>
      </p:sp>
      <p:sp>
        <p:nvSpPr>
          <p:cNvPr id="1024" name="正方形/長方形 1023"/>
          <p:cNvSpPr/>
          <p:nvPr/>
        </p:nvSpPr>
        <p:spPr>
          <a:xfrm>
            <a:off x="1236591" y="7855558"/>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セルコンテクストメニューを使用したビデオカメラの選択</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ビデオカメラパネルを使用したビデオカメラの選択</a:t>
            </a:r>
          </a:p>
        </p:txBody>
      </p:sp>
      <p:sp>
        <p:nvSpPr>
          <p:cNvPr id="1025" name="正方形/長方形 1024"/>
          <p:cNvSpPr/>
          <p:nvPr/>
        </p:nvSpPr>
        <p:spPr>
          <a:xfrm>
            <a:off x="2776902" y="7643430"/>
            <a:ext cx="697627" cy="215444"/>
          </a:xfrm>
          <a:prstGeom prst="rect">
            <a:avLst/>
          </a:prstGeom>
        </p:spPr>
        <p:txBody>
          <a:bodyPr wrap="non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ページ上：</a:t>
            </a:r>
          </a:p>
        </p:txBody>
      </p:sp>
      <p:sp>
        <p:nvSpPr>
          <p:cNvPr id="1026" name="正方形/長方形 1025"/>
          <p:cNvSpPr/>
          <p:nvPr/>
        </p:nvSpPr>
        <p:spPr>
          <a:xfrm>
            <a:off x="600702" y="8280856"/>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セルにカメラを追加するには、2つの利用可能な方法のいずれかを選択します。</a:t>
            </a:r>
          </a:p>
        </p:txBody>
      </p:sp>
      <p:sp>
        <p:nvSpPr>
          <p:cNvPr id="1028" name="正方形/長方形 1027"/>
          <p:cNvSpPr/>
          <p:nvPr/>
        </p:nvSpPr>
        <p:spPr>
          <a:xfrm>
            <a:off x="714375" y="8493157"/>
            <a:ext cx="3778250" cy="33855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セルコンテキストメニューを使用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ビデオカメラパネルを使用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9" name="正方形/長方形 1028"/>
          <p:cNvSpPr/>
          <p:nvPr/>
        </p:nvSpPr>
        <p:spPr>
          <a:xfrm>
            <a:off x="622300" y="8826975"/>
            <a:ext cx="4869243"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空のセルまたは、インフォメーションボードや他のカメラを含むセルにカメラを追加することができます。</a:t>
            </a:r>
          </a:p>
        </p:txBody>
      </p:sp>
      <p:sp>
        <p:nvSpPr>
          <p:cNvPr id="1030" name="正方形/長方形 1029"/>
          <p:cNvSpPr/>
          <p:nvPr/>
        </p:nvSpPr>
        <p:spPr>
          <a:xfrm>
            <a:off x="647700" y="9042419"/>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セルコンテクストメニューを使用したビデオカメラの選択</a:t>
            </a:r>
          </a:p>
        </p:txBody>
      </p:sp>
      <p:sp>
        <p:nvSpPr>
          <p:cNvPr id="1031" name="正方形/長方形 1030"/>
          <p:cNvSpPr/>
          <p:nvPr/>
        </p:nvSpPr>
        <p:spPr>
          <a:xfrm>
            <a:off x="673765" y="9361126"/>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セルコンテキストメニューを使って、ビデオカメラを追加するには</a:t>
            </a:r>
          </a:p>
        </p:txBody>
      </p:sp>
      <p:sp>
        <p:nvSpPr>
          <p:cNvPr id="1032" name="正方形/長方形 1031"/>
          <p:cNvSpPr/>
          <p:nvPr/>
        </p:nvSpPr>
        <p:spPr>
          <a:xfrm>
            <a:off x="789430" y="9583513"/>
            <a:ext cx="3778250" cy="33855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コンテキストメニューを表示します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カメラの選択」を選択します(2)。</a:t>
            </a:r>
          </a:p>
        </p:txBody>
      </p:sp>
    </p:spTree>
    <p:extLst>
      <p:ext uri="{BB962C8B-B14F-4D97-AF65-F5344CB8AC3E}">
        <p14:creationId xmlns:p14="http://schemas.microsoft.com/office/powerpoint/2010/main" val="1378095786"/>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1816100" cy="10160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2260600"/>
            <a:ext cx="1473200" cy="3225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4618037" y="8172450"/>
            <a:ext cx="203200" cy="215900"/>
          </a:xfrm>
          <a:prstGeom prst="rect">
            <a:avLst/>
          </a:prstGeom>
          <a:noFill/>
        </p:spPr>
      </p:pic>
      <p:sp>
        <p:nvSpPr>
          <p:cNvPr id="2" name="TextBox 1"/>
          <p:cNvSpPr txBox="1"/>
          <p:nvPr/>
        </p:nvSpPr>
        <p:spPr>
          <a:xfrm>
            <a:off x="812800" y="203200"/>
            <a:ext cx="102592" cy="137474"/>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a:t>
            </a:r>
          </a:p>
        </p:txBody>
      </p:sp>
      <p:sp>
        <p:nvSpPr>
          <p:cNvPr id="10" name="TextBox 1"/>
          <p:cNvSpPr txBox="1"/>
          <p:nvPr/>
        </p:nvSpPr>
        <p:spPr>
          <a:xfrm>
            <a:off x="303312" y="10070306"/>
            <a:ext cx="153888" cy="443711"/>
          </a:xfrm>
          <a:prstGeom prst="rect">
            <a:avLst/>
          </a:prstGeom>
          <a:noFill/>
        </p:spPr>
        <p:txBody>
          <a:bodyPr wrap="none" lIns="0" tIns="0" rIns="0" rtlCol="0">
            <a:spAutoFit/>
          </a:bodyPr>
          <a:lstStyle/>
          <a:p>
            <a:pPr>
              <a:lnSpc>
                <a:spcPts val="700"/>
              </a:lnSpc>
              <a:tabLst>
                <a:tab pos="152400" algn="l"/>
                <a:tab pos="165100" algn="l"/>
              </a:tabLst>
            </a:pPr>
            <a:r>
              <a:rPr lang="en-US" altLang="zh-CN" dirty="0" smtClean="0"/>
              <a:t> </a:t>
            </a:r>
          </a:p>
          <a:p>
            <a:pPr>
              <a:lnSpc>
                <a:spcPts val="1000"/>
              </a:lnSpc>
            </a:pPr>
            <a:endParaRPr lang="en-US" altLang="zh-CN" dirty="0" smtClean="0"/>
          </a:p>
          <a:p>
            <a:pPr>
              <a:lnSpc>
                <a:spcPts val="1400"/>
              </a:lnSpc>
              <a:tabLst>
                <a:tab pos="152400" algn="l"/>
                <a:tab pos="165100" algn="l"/>
              </a:tabLst>
            </a:pPr>
            <a:r>
              <a:rPr lang="en-US" altLang="zh-CN" sz="798" dirty="0" smtClean="0">
                <a:solidFill>
                  <a:srgbClr val="000000"/>
                </a:solidFill>
                <a:latin typeface="Times New Roman" pitchFamily="18" charset="0"/>
                <a:cs typeface="Times New Roman" pitchFamily="18" charset="0"/>
              </a:rPr>
              <a:t>123</a:t>
            </a:r>
          </a:p>
        </p:txBody>
      </p:sp>
      <p:sp>
        <p:nvSpPr>
          <p:cNvPr id="11" name="正方形/長方形 10"/>
          <p:cNvSpPr/>
          <p:nvPr/>
        </p:nvSpPr>
        <p:spPr>
          <a:xfrm>
            <a:off x="954881" y="1625600"/>
            <a:ext cx="6253956" cy="830997"/>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次のいずれかの方法を使用して、表示されたリストで、必要なビデオカメラを選択します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必要なビデオカメラがグループに含まれている場合、最初にグループ（グループはサブグループを含んでいてもよい）を、次いでビデオカメラを選択しなければなりません.。</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必要なビデオカメラがグループの1つ含まれていない場合、グループのリストに従うすべてのビデオカメラのリストを選択してください。</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4" name="正方形/長方形 13"/>
          <p:cNvSpPr/>
          <p:nvPr/>
        </p:nvSpPr>
        <p:spPr>
          <a:xfrm>
            <a:off x="271204" y="5842760"/>
            <a:ext cx="7288471" cy="2246769"/>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ビデオカメラは、その後セルに追加され、表示タイルが表示されます。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ビデオカメラパネルを使用したビデオカメラの選択</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セルにカメラを追加するには、以下のアクションの1つを実行します。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視聴タイルをアクティブにして</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、ビデオカメラパネル上のリストからビデオカメラを選択します（ビデオカメラパネルを参照</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ビデオカメラパネル上のリストにおいて、それを選択するために、ビデオカメラをクリックします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カメラがセルに追加され、表示タイルが現れます。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セルへのインフォメーションボードの追加</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次の2つの方法で、セルにインフォメーションボードを追加することができます。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セルをアクティブにし</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（それをクリックすることにより</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）、そしてセルに追加したいインフォメーションボードを選択します。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選択するためのインフォメーションボードをクリックします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。レイアウトセルにインフォメーションボードをドラッグし、マウスを離します。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空のセルまたは、カメラやその他のインフォメーションボードを含むセルに、インフォメーションボードを追加することができます。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セルのクリアリング</a:t>
            </a:r>
          </a:p>
        </p:txBody>
      </p:sp>
      <p:sp>
        <p:nvSpPr>
          <p:cNvPr id="15" name="正方形/長方形 14"/>
          <p:cNvSpPr/>
          <p:nvPr/>
        </p:nvSpPr>
        <p:spPr>
          <a:xfrm>
            <a:off x="457199" y="8169795"/>
            <a:ext cx="5989638"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セルからインフォメーションボードまたはカメラを除去するには、右上角</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で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16" name="正方形/長方形 15"/>
          <p:cNvSpPr/>
          <p:nvPr/>
        </p:nvSpPr>
        <p:spPr>
          <a:xfrm>
            <a:off x="271203" y="8774906"/>
            <a:ext cx="6785234" cy="1477328"/>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行または列中のセルをクリアすることは、これらのセルからすべてのコンテンツを削除し、全行およびまたは列がレイアウトから削除されます。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表示タイルの設定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タイルを表示するためのデフォルト機能の選択</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ビデオストリームの品質、オブジェクトの追跡、自動ズーム、映像表示（可視化）機能のためのデフォルト値が、表示タイル用に設定可能です。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レイアウトへのユーザー切り替え後、これらの機能は自動的に有効化されます。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フォルト機能としてある機能を設定するには、レイアウト編集モード中にそれを活性化し（表示タイル、追跡目標物、自動ズーム、ビデオ映像工程におけるビデオストリーム品質の選択を参照）、そしてそのモードを終了する前に、変更を保存します。</a:t>
            </a:r>
          </a:p>
        </p:txBody>
      </p:sp>
    </p:spTree>
    <p:extLst>
      <p:ext uri="{BB962C8B-B14F-4D97-AF65-F5344CB8AC3E}">
        <p14:creationId xmlns:p14="http://schemas.microsoft.com/office/powerpoint/2010/main" val="1770253533"/>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460753"/>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146075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146075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190461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146075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36365" y="6374629"/>
            <a:ext cx="6340856" cy="628650"/>
          </a:xfrm>
          <a:custGeom>
            <a:avLst/>
            <a:gdLst>
              <a:gd name="connsiteX0" fmla="*/ 0 w 6340856"/>
              <a:gd name="connsiteY0" fmla="*/ 0 h 628650"/>
              <a:gd name="connsiteX1" fmla="*/ 6340856 w 6340856"/>
              <a:gd name="connsiteY1" fmla="*/ 0 h 628650"/>
              <a:gd name="connsiteX2" fmla="*/ 6340856 w 6340856"/>
              <a:gd name="connsiteY2" fmla="*/ 628650 h 628650"/>
              <a:gd name="connsiteX3" fmla="*/ 0 w 6340856"/>
              <a:gd name="connsiteY3" fmla="*/ 628650 h 628650"/>
              <a:gd name="connsiteX4" fmla="*/ 0 w 6340856"/>
              <a:gd name="connsiteY4" fmla="*/ 0 h 6286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28650">
                <a:moveTo>
                  <a:pt x="0" y="0"/>
                </a:moveTo>
                <a:lnTo>
                  <a:pt x="6340856" y="0"/>
                </a:lnTo>
                <a:lnTo>
                  <a:pt x="6340856" y="628650"/>
                </a:lnTo>
                <a:lnTo>
                  <a:pt x="0" y="6286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600075" y="63150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0075" y="6315075"/>
            <a:ext cx="9525" cy="628650"/>
          </a:xfrm>
          <a:custGeom>
            <a:avLst/>
            <a:gdLst>
              <a:gd name="connsiteX0" fmla="*/ 4762 w 9525"/>
              <a:gd name="connsiteY0" fmla="*/ 0 h 628650"/>
              <a:gd name="connsiteX1" fmla="*/ 4762 w 9525"/>
              <a:gd name="connsiteY1" fmla="*/ 628650 h 628650"/>
            </a:gdLst>
            <a:ahLst/>
            <a:cxnLst>
              <a:cxn ang="0">
                <a:pos x="connsiteX0" y="connsiteY0"/>
              </a:cxn>
              <a:cxn ang="1">
                <a:pos x="connsiteX1" y="connsiteY1"/>
              </a:cxn>
            </a:cxnLst>
            <a:rect l="l" t="t" r="r" b="b"/>
            <a:pathLst>
              <a:path w="9525" h="628650">
                <a:moveTo>
                  <a:pt x="4762" y="0"/>
                </a:moveTo>
                <a:lnTo>
                  <a:pt x="4762" y="6286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0075" y="693420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31406" y="6315075"/>
            <a:ext cx="9525" cy="628650"/>
          </a:xfrm>
          <a:custGeom>
            <a:avLst/>
            <a:gdLst>
              <a:gd name="connsiteX0" fmla="*/ 4762 w 9525"/>
              <a:gd name="connsiteY0" fmla="*/ 0 h 628650"/>
              <a:gd name="connsiteX1" fmla="*/ 4762 w 9525"/>
              <a:gd name="connsiteY1" fmla="*/ 628650 h 628650"/>
            </a:gdLst>
            <a:ahLst/>
            <a:cxnLst>
              <a:cxn ang="0">
                <a:pos x="connsiteX0" y="connsiteY0"/>
              </a:cxn>
              <a:cxn ang="1">
                <a:pos x="connsiteX1" y="connsiteY1"/>
              </a:cxn>
            </a:cxnLst>
            <a:rect l="l" t="t" r="r" b="b"/>
            <a:pathLst>
              <a:path w="9525" h="628650">
                <a:moveTo>
                  <a:pt x="4762" y="0"/>
                </a:moveTo>
                <a:lnTo>
                  <a:pt x="4762" y="6286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98500" y="1574800"/>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09600" y="2349500"/>
            <a:ext cx="3467100" cy="1739900"/>
          </a:xfrm>
          <a:prstGeom prst="rect">
            <a:avLst/>
          </a:prstGeom>
          <a:noFill/>
        </p:spPr>
      </p:pic>
      <p:pic>
        <p:nvPicPr>
          <p:cNvPr id="15" name="Picture 3"/>
          <p:cNvPicPr>
            <a:picLocks noChangeAspect="1" noChangeArrowheads="1"/>
          </p:cNvPicPr>
          <p:nvPr/>
        </p:nvPicPr>
        <p:blipFill>
          <a:blip r:embed="rId2" cstate="print"/>
          <a:srcRect/>
          <a:stretch>
            <a:fillRect/>
          </a:stretch>
        </p:blipFill>
        <p:spPr bwMode="auto">
          <a:xfrm>
            <a:off x="688975" y="6426962"/>
            <a:ext cx="177800" cy="1778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4883777" y="6530605"/>
            <a:ext cx="266700" cy="279400"/>
          </a:xfrm>
          <a:prstGeom prst="rect">
            <a:avLst/>
          </a:prstGeom>
          <a:noFill/>
        </p:spPr>
      </p:pic>
      <p:pic>
        <p:nvPicPr>
          <p:cNvPr id="17" name="Picture 3"/>
          <p:cNvPicPr>
            <a:picLocks noChangeAspect="1" noChangeArrowheads="1"/>
          </p:cNvPicPr>
          <p:nvPr/>
        </p:nvPicPr>
        <p:blipFill>
          <a:blip r:embed="rId5" cstate="print"/>
          <a:srcRect/>
          <a:stretch>
            <a:fillRect/>
          </a:stretch>
        </p:blipFill>
        <p:spPr bwMode="auto">
          <a:xfrm>
            <a:off x="1722437" y="5955506"/>
            <a:ext cx="254000" cy="2921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124</a:t>
            </a:r>
          </a:p>
        </p:txBody>
      </p:sp>
      <p:sp>
        <p:nvSpPr>
          <p:cNvPr id="25" name="正方形/長方形 24"/>
          <p:cNvSpPr/>
          <p:nvPr/>
        </p:nvSpPr>
        <p:spPr>
          <a:xfrm>
            <a:off x="471338" y="694575"/>
            <a:ext cx="6469593" cy="830997"/>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カメラ用のデフォルトのビデオモードの選択</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レイアウトに切り替える場合、デフォルトにより、すべてのビデオカメラはリアルタイム/生閲覧モードになっています。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各カメラのためにビデオモードを選択することが可能です（リアルタイムまたはアーカイブモード）。</a:t>
            </a:r>
          </a:p>
        </p:txBody>
      </p:sp>
      <p:sp>
        <p:nvSpPr>
          <p:cNvPr id="26" name="正方形/長方形 25"/>
          <p:cNvSpPr/>
          <p:nvPr/>
        </p:nvSpPr>
        <p:spPr>
          <a:xfrm>
            <a:off x="948918" y="1556588"/>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カメラがアーカイブに接続されていない場合、この機能は使用できません。</a:t>
            </a:r>
          </a:p>
        </p:txBody>
      </p:sp>
      <p:sp>
        <p:nvSpPr>
          <p:cNvPr id="27" name="正方形/長方形 26"/>
          <p:cNvSpPr/>
          <p:nvPr/>
        </p:nvSpPr>
        <p:spPr>
          <a:xfrm>
            <a:off x="575893" y="2072405"/>
            <a:ext cx="6632944"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表示タイルのコンテクストメヌーにおいて、デフォルトビデオモードを選択するためには、「閲覧モード」を選択し、そして必要なモードを選択します。</a:t>
            </a:r>
          </a:p>
        </p:txBody>
      </p:sp>
      <p:sp>
        <p:nvSpPr>
          <p:cNvPr id="28" name="正方形/長方形 27"/>
          <p:cNvSpPr/>
          <p:nvPr/>
        </p:nvSpPr>
        <p:spPr>
          <a:xfrm>
            <a:off x="552450" y="4265990"/>
            <a:ext cx="6671560" cy="1569660"/>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アーカイブモードが選択されている場合は、レイアウトに切り替えると、カメラはすぐにアーカイブモードに入ります。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ビュータイルへのセンサーとリレーのアイコンの移動</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ビュータイルにセンサーとリレーのアイコンを移動することができます。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これを行うには、センサやリレーのアイコンを左クリックして、アイコンを配置したいビュータイル内の場所にドラッグします。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デフォルトのズームレベル設定（フィットスクリーン機能）</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クリーン（全画面）上で利用可能なすべてのエリアを占めるように、フィットスクリーン機能はビュータイルをデフォルトにより表示することを可能にします。全画面表示のために、デフォルトのズームレベルが、ビュータイルコンテンツで利用可能な画面スペースを埋めることを可能にさせる、可能最小ズーム値として自動的に計算されます。</a:t>
            </a:r>
          </a:p>
        </p:txBody>
      </p:sp>
      <p:sp>
        <p:nvSpPr>
          <p:cNvPr id="29" name="正方形/長方形 28"/>
          <p:cNvSpPr/>
          <p:nvPr/>
        </p:nvSpPr>
        <p:spPr>
          <a:xfrm>
            <a:off x="535096" y="5835650"/>
            <a:ext cx="5546724"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フィットスクリーン機能を有効にするには、(デジタルズームビデオ画像を参照)デジタルズームコントローラを表示させ、その上</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の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をクリックして、編集モードを終了するときに変更を保存します。</a:t>
            </a:r>
          </a:p>
        </p:txBody>
      </p:sp>
      <p:sp>
        <p:nvSpPr>
          <p:cNvPr id="30" name="正方形/長方形 29"/>
          <p:cNvSpPr/>
          <p:nvPr/>
        </p:nvSpPr>
        <p:spPr>
          <a:xfrm>
            <a:off x="777874" y="6460123"/>
            <a:ext cx="5811837" cy="338554"/>
          </a:xfrm>
          <a:prstGeom prst="rect">
            <a:avLst/>
          </a:prstGeom>
        </p:spPr>
        <p:txBody>
          <a:bodyPr wrap="square">
            <a:spAutoFit/>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　　</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フィットスクリーン機能を無効にするには、もう一度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31" name="正方形/長方形 30"/>
          <p:cNvSpPr/>
          <p:nvPr/>
        </p:nvSpPr>
        <p:spPr>
          <a:xfrm>
            <a:off x="495408" y="7075325"/>
            <a:ext cx="6094304" cy="1446550"/>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そこでユーザーがこのレイアウトに切り替えると、デジタルズームの計算済み最低必要レベルにおいて、ビュータイル内の映像が表示され、そしてそのビュータイルが利用可能なすべてのスペースを占有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動きがオフスクリーンエリア内で検出されると、動きのあるエリアを表示するために、ズームレベルが自動的に調整されます。動きが停止するか、またはオブジェクトがカメラのFoVの外に移動すると、以前のデジタルズームの設定が復元さ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180パノラマ表示形式における、Immervisionレンズビデオカメラのパン/チルト角度の設定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レイアウトに切り替える時、180パノラマ表示形式において、フィッシュアイのためにパン/チルト角度を設定することができます。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これは、レイアウトで表示可能エリア全体（それぞれ180の二つのエリア）を表示する必要がある場合に便利です。この場合、ビデオカメラは二回、異なる閲覧角度で追加されます。</a:t>
            </a:r>
          </a:p>
        </p:txBody>
      </p:sp>
    </p:spTree>
    <p:extLst>
      <p:ext uri="{BB962C8B-B14F-4D97-AF65-F5344CB8AC3E}">
        <p14:creationId xmlns:p14="http://schemas.microsoft.com/office/powerpoint/2010/main" val="113153286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5029200" cy="4800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2103437" y="5505936"/>
            <a:ext cx="304800" cy="304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2677984" y="8012277"/>
            <a:ext cx="254000" cy="2540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125</a:t>
            </a:r>
          </a:p>
        </p:txBody>
      </p:sp>
      <p:sp>
        <p:nvSpPr>
          <p:cNvPr id="11" name="正方形/長方形 10"/>
          <p:cNvSpPr/>
          <p:nvPr/>
        </p:nvSpPr>
        <p:spPr>
          <a:xfrm>
            <a:off x="552449" y="5584161"/>
            <a:ext cx="5894387" cy="215444"/>
          </a:xfrm>
          <a:prstGeom prst="rect">
            <a:avLst/>
          </a:prstGeom>
        </p:spPr>
        <p:txBody>
          <a:bodyPr wrap="square">
            <a:spAutoFit/>
          </a:bodyPr>
          <a:lstStyle/>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閲覧角度を設定するために、　　　　　　　ボタンをクリックし、保持します（「180度パノラマ」を参照）。</a:t>
            </a:r>
          </a:p>
        </p:txBody>
      </p:sp>
      <p:sp>
        <p:nvSpPr>
          <p:cNvPr id="12" name="正方形/長方形 11"/>
          <p:cNvSpPr/>
          <p:nvPr/>
        </p:nvSpPr>
        <p:spPr>
          <a:xfrm>
            <a:off x="457200" y="6107906"/>
            <a:ext cx="6523037" cy="1846659"/>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インフォメーションボードとビュータイルのリンク付け</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ビュータイルとインフォメーションボードをリンクすることができます。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隣接するセル内にアイテムを配置することによって、リンク設定されます。単一のインフォメーションボードが、複数のカメラと連結することができます。複数のボードは相互にリンクすることができません。またビュータイルも相互にリンクすることができません。</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グラフィカルな変更（共有背景）に加えた、ビュータイルへのインフォメーションボードのリンク付けは、その他の変更に至る結果になります。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リンクされたビュータイルのサイズは異なる方法で減少増加します</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（ビュータイルのスケーリングを参照</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イベントボード上のイベントをクリックすることで</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、あるカメラのために録画された映像を見ることができます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（「イベントボードにリンクされているカメラのアーカイブへの切り替え」を参照）。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リンクを作成するには、インフォメーションボードまたは、少なくとも１つのセルインフォメーションボードを含む隣接するビュータイルを選択します。</a:t>
            </a:r>
          </a:p>
        </p:txBody>
      </p:sp>
      <p:sp>
        <p:nvSpPr>
          <p:cNvPr id="13" name="正方形/長方形 12"/>
          <p:cNvSpPr/>
          <p:nvPr/>
        </p:nvSpPr>
        <p:spPr>
          <a:xfrm>
            <a:off x="572349" y="8012277"/>
            <a:ext cx="2769744"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セルの端にあるボタンをクリックします。</a:t>
            </a:r>
          </a:p>
        </p:txBody>
      </p:sp>
    </p:spTree>
    <p:extLst>
      <p:ext uri="{BB962C8B-B14F-4D97-AF65-F5344CB8AC3E}">
        <p14:creationId xmlns:p14="http://schemas.microsoft.com/office/powerpoint/2010/main" val="99993668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6350000" cy="33909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4203700" y="4089400"/>
            <a:ext cx="254000" cy="2540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4876800"/>
            <a:ext cx="4749800" cy="4445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609600" y="6083300"/>
            <a:ext cx="4737100" cy="10668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4008437" y="7555706"/>
            <a:ext cx="215900" cy="2032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126</a:t>
            </a:r>
          </a:p>
        </p:txBody>
      </p:sp>
      <p:sp>
        <p:nvSpPr>
          <p:cNvPr id="15" name="正方形/長方形 14"/>
          <p:cNvSpPr/>
          <p:nvPr/>
        </p:nvSpPr>
        <p:spPr>
          <a:xfrm>
            <a:off x="552450" y="4127956"/>
            <a:ext cx="3778250" cy="21544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リンクを削除するには、リンクされたセルの端でボタンをクリックします。</a:t>
            </a:r>
          </a:p>
        </p:txBody>
      </p:sp>
      <p:sp>
        <p:nvSpPr>
          <p:cNvPr id="16" name="正方形/長方形 15"/>
          <p:cNvSpPr/>
          <p:nvPr/>
        </p:nvSpPr>
        <p:spPr>
          <a:xfrm>
            <a:off x="552449" y="4343400"/>
            <a:ext cx="6326187" cy="1569660"/>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インフォメーションボードテンプレートの設定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インフォメーションボードを設定する時、テンプレートとしてインフォメーションボードパラメータを保存するには、名前を指定します。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名前（それがいずれかを指定する必要はありません）がインフォメーションボードに指定されていない場合は、インフォメーションボードのパラメータとのテンプレートが保存されていないか、または新しいインフォメーションボードを作成するときに利用可能になり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新しいインフォメーションボードを設定する時には、名前リストから1つを選択することで、問題のインフォメーションボードの種類用に以前のテンプレートを使用することができます。</a:t>
            </a:r>
          </a:p>
        </p:txBody>
      </p:sp>
      <p:sp>
        <p:nvSpPr>
          <p:cNvPr id="17" name="正方形/長方形 16"/>
          <p:cNvSpPr/>
          <p:nvPr/>
        </p:nvSpPr>
        <p:spPr>
          <a:xfrm>
            <a:off x="623739" y="7238768"/>
            <a:ext cx="6051698"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同じ名前の新しいインフォメーションボードを保存すると、テンプレートパラメータが更新され、そのテンプレートに基づくすべてのインフォメーションボードも同様に更新されます。</a:t>
            </a:r>
          </a:p>
        </p:txBody>
      </p:sp>
      <p:sp>
        <p:nvSpPr>
          <p:cNvPr id="18" name="正方形/長方形 17"/>
          <p:cNvSpPr/>
          <p:nvPr/>
        </p:nvSpPr>
        <p:spPr>
          <a:xfrm>
            <a:off x="609599" y="7582571"/>
            <a:ext cx="6065838" cy="21544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テンプレートを削除するには、[名前]リストで、テンプレートから　　　　　　ボタンをクリックします。</a:t>
            </a:r>
          </a:p>
        </p:txBody>
      </p:sp>
      <p:sp>
        <p:nvSpPr>
          <p:cNvPr id="19" name="正方形/長方形 18"/>
          <p:cNvSpPr/>
          <p:nvPr/>
        </p:nvSpPr>
        <p:spPr>
          <a:xfrm>
            <a:off x="609599" y="8165306"/>
            <a:ext cx="6065838" cy="1200329"/>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削除されたテンプレートに基づいたインフォメーションボードのパラメータは保存されますが、名前は破棄されます。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イベントボードの設定</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イベントボードは、一部またはすべてのシステムイベントを表示します。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イベントボードを設定するには</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そのレイアウトにインフォメーションボードを追加します（「セルへのインフォメーションボードの追加」を参照）。</a:t>
            </a: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インフォメーションボード上の任意の場所をクリックして、設定モードにします。</a:t>
            </a:r>
          </a:p>
        </p:txBody>
      </p:sp>
    </p:spTree>
    <p:extLst>
      <p:ext uri="{BB962C8B-B14F-4D97-AF65-F5344CB8AC3E}">
        <p14:creationId xmlns:p14="http://schemas.microsoft.com/office/powerpoint/2010/main" val="175761859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44538" y="6710932"/>
            <a:ext cx="5578856" cy="514350"/>
          </a:xfrm>
          <a:custGeom>
            <a:avLst/>
            <a:gdLst>
              <a:gd name="connsiteX0" fmla="*/ 0 w 5578856"/>
              <a:gd name="connsiteY0" fmla="*/ 0 h 514350"/>
              <a:gd name="connsiteX1" fmla="*/ 5578856 w 5578856"/>
              <a:gd name="connsiteY1" fmla="*/ 0 h 514350"/>
              <a:gd name="connsiteX2" fmla="*/ 5578856 w 5578856"/>
              <a:gd name="connsiteY2" fmla="*/ 514350 h 514350"/>
              <a:gd name="connsiteX3" fmla="*/ 0 w 5578856"/>
              <a:gd name="connsiteY3" fmla="*/ 514350 h 514350"/>
              <a:gd name="connsiteX4" fmla="*/ 0 w 5578856"/>
              <a:gd name="connsiteY4" fmla="*/ 0 h 5143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514350">
                <a:moveTo>
                  <a:pt x="0" y="0"/>
                </a:moveTo>
                <a:lnTo>
                  <a:pt x="5578856" y="0"/>
                </a:lnTo>
                <a:lnTo>
                  <a:pt x="5578856" y="514350"/>
                </a:lnTo>
                <a:lnTo>
                  <a:pt x="0" y="5143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1344538" y="6710932"/>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1344538" y="6710932"/>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1344538" y="7215758"/>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13869" y="6710932"/>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1036637" y="469106"/>
            <a:ext cx="4864100" cy="22987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841500" y="3898900"/>
            <a:ext cx="177800" cy="1905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344538" y="4454016"/>
            <a:ext cx="4648200" cy="20193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1433438" y="6816216"/>
            <a:ext cx="177800" cy="1778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3703637" y="6946106"/>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127</a:t>
            </a:r>
          </a:p>
        </p:txBody>
      </p:sp>
      <p:sp>
        <p:nvSpPr>
          <p:cNvPr id="23" name="正方形/長方形 22"/>
          <p:cNvSpPr/>
          <p:nvPr/>
        </p:nvSpPr>
        <p:spPr>
          <a:xfrm>
            <a:off x="1493837" y="3898106"/>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ボタンをクリックすると、新しいイベントタイプが追加されます。</a:t>
            </a:r>
          </a:p>
        </p:txBody>
      </p:sp>
      <p:sp>
        <p:nvSpPr>
          <p:cNvPr id="22" name="正方形/長方形 21"/>
          <p:cNvSpPr/>
          <p:nvPr/>
        </p:nvSpPr>
        <p:spPr>
          <a:xfrm>
            <a:off x="808037" y="2831306"/>
            <a:ext cx="6477000" cy="1077218"/>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オペレーターがインフォメーションボードを非表示にするのを可能にするために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、「パネル非表示の許可」のチェックボクスを選択します(1)。</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イベント照合フィルターが発生する場合、この情報で自動的にレイアウトを開くために、レイアウトチェックボックス</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(2)に切り替えを選択します（第5項を参照）。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他のレイアウトが、同じパラメータを持つインフォメーションボードを含んでいる場合は、セルの数が最も少ないレイアウトが開かれます。同一のセル番号を持つ複数のレイアウトがある場合は、アルファベットで最初に来るレイアウトが選択されます。イベントを受信したとき、このインフォメーションボードを含むレイアウトが開いている場合、別のレイアウトへの切り替えは行われません。</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インフォメーションボードに表示したいイベントの種類を選択します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4" name="正方形/長方形 23"/>
          <p:cNvSpPr/>
          <p:nvPr/>
        </p:nvSpPr>
        <p:spPr>
          <a:xfrm>
            <a:off x="1204210" y="4079949"/>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リスト内で必要なイベントタイプを選択します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5" name="正方形/長方形 24"/>
          <p:cNvSpPr/>
          <p:nvPr/>
        </p:nvSpPr>
        <p:spPr>
          <a:xfrm>
            <a:off x="1204209" y="6473316"/>
            <a:ext cx="4480627"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すべての必要なイベントタイプを追加するには、最初の2つの手順を繰り返します。</a:t>
            </a:r>
          </a:p>
        </p:txBody>
      </p:sp>
      <p:sp>
        <p:nvSpPr>
          <p:cNvPr id="26" name="正方形/長方形 25"/>
          <p:cNvSpPr/>
          <p:nvPr/>
        </p:nvSpPr>
        <p:spPr>
          <a:xfrm>
            <a:off x="1611238" y="6828520"/>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追加したイベントタイプを削除するには、　　　ボタンをクリックします。</a:t>
            </a:r>
          </a:p>
        </p:txBody>
      </p:sp>
      <p:sp>
        <p:nvSpPr>
          <p:cNvPr id="27" name="正方形/長方形 26"/>
          <p:cNvSpPr/>
          <p:nvPr/>
        </p:nvSpPr>
        <p:spPr>
          <a:xfrm>
            <a:off x="808037" y="7479506"/>
            <a:ext cx="6105832" cy="1569660"/>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何もイベントの種類が選択されていない場合、すべてのシステムイベントがインフォメーションボード上に表示されます。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イベントボード</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に対する情報について、デフォルトのビューを選択します（イベントボード上に情報を表示するためのオプションを参照）。イベントと時間の最初のフレーム、最初のフレームとテキスト、またはテキストのみ（3）</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、[適用]ボタンをクリックします（4）。</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これでイベントボードの設定は完了です。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ヘルスボードは、選択されたシステムサーバーと接続されているカメラのステータスを表示します。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ヘルスボードを設定するには</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そのレイアウトにインフォメーションボードを追加します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（「セルへのインフォメーションボードの追加」を参照）。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インフォメーションボード上の任意の場所をクリックして、設定モードにします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414595942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762119"/>
            <a:ext cx="5959856" cy="523875"/>
          </a:xfrm>
          <a:custGeom>
            <a:avLst/>
            <a:gdLst>
              <a:gd name="connsiteX0" fmla="*/ 0 w 5959856"/>
              <a:gd name="connsiteY0" fmla="*/ 0 h 523875"/>
              <a:gd name="connsiteX1" fmla="*/ 5959856 w 5959856"/>
              <a:gd name="connsiteY1" fmla="*/ 0 h 523875"/>
              <a:gd name="connsiteX2" fmla="*/ 5959856 w 5959856"/>
              <a:gd name="connsiteY2" fmla="*/ 523875 h 523875"/>
              <a:gd name="connsiteX3" fmla="*/ 0 w 5959856"/>
              <a:gd name="connsiteY3" fmla="*/ 523875 h 523875"/>
              <a:gd name="connsiteX4" fmla="*/ 0 w 5959856"/>
              <a:gd name="connsiteY4" fmla="*/ 0 h 5238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23875">
                <a:moveTo>
                  <a:pt x="0" y="0"/>
                </a:moveTo>
                <a:lnTo>
                  <a:pt x="5959856" y="0"/>
                </a:lnTo>
                <a:lnTo>
                  <a:pt x="5959856" y="523875"/>
                </a:lnTo>
                <a:lnTo>
                  <a:pt x="0" y="523875"/>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注意</a:t>
            </a:r>
            <a:endParaRPr lang="zh-CN" altLang="en-US" dirty="0"/>
          </a:p>
        </p:txBody>
      </p:sp>
      <p:sp>
        <p:nvSpPr>
          <p:cNvPr id="5" name="Freeform 3"/>
          <p:cNvSpPr/>
          <p:nvPr/>
        </p:nvSpPr>
        <p:spPr>
          <a:xfrm>
            <a:off x="990600" y="476211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4762119"/>
            <a:ext cx="9525" cy="523875"/>
          </a:xfrm>
          <a:custGeom>
            <a:avLst/>
            <a:gdLst>
              <a:gd name="connsiteX0" fmla="*/ 4762 w 9525"/>
              <a:gd name="connsiteY0" fmla="*/ 0 h 523875"/>
              <a:gd name="connsiteX1" fmla="*/ 4762 w 9525"/>
              <a:gd name="connsiteY1" fmla="*/ 523875 h 523875"/>
            </a:gdLst>
            <a:ahLst/>
            <a:cxnLst>
              <a:cxn ang="0">
                <a:pos x="connsiteX0" y="connsiteY0"/>
              </a:cxn>
              <a:cxn ang="1">
                <a:pos x="connsiteX1" y="connsiteY1"/>
              </a:cxn>
            </a:cxnLst>
            <a:rect l="l" t="t" r="r" b="b"/>
            <a:pathLst>
              <a:path w="9525" h="523875">
                <a:moveTo>
                  <a:pt x="4762" y="0"/>
                </a:moveTo>
                <a:lnTo>
                  <a:pt x="4762" y="52387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527646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762119"/>
            <a:ext cx="9525" cy="523875"/>
          </a:xfrm>
          <a:custGeom>
            <a:avLst/>
            <a:gdLst>
              <a:gd name="connsiteX0" fmla="*/ 4762 w 9525"/>
              <a:gd name="connsiteY0" fmla="*/ 0 h 523875"/>
              <a:gd name="connsiteX1" fmla="*/ 4762 w 9525"/>
              <a:gd name="connsiteY1" fmla="*/ 523875 h 523875"/>
            </a:gdLst>
            <a:ahLst/>
            <a:cxnLst>
              <a:cxn ang="0">
                <a:pos x="connsiteX0" y="connsiteY0"/>
              </a:cxn>
              <a:cxn ang="1">
                <a:pos x="connsiteX1" y="connsiteY1"/>
              </a:cxn>
            </a:cxnLst>
            <a:rect l="l" t="t" r="r" b="b"/>
            <a:pathLst>
              <a:path w="9525" h="523875">
                <a:moveTo>
                  <a:pt x="4762" y="0"/>
                </a:moveTo>
                <a:lnTo>
                  <a:pt x="4762" y="52387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1371600" y="5990844"/>
            <a:ext cx="5578856" cy="575310"/>
          </a:xfrm>
          <a:custGeom>
            <a:avLst/>
            <a:gdLst>
              <a:gd name="connsiteX0" fmla="*/ 0 w 5578856"/>
              <a:gd name="connsiteY0" fmla="*/ 0 h 575310"/>
              <a:gd name="connsiteX1" fmla="*/ 5578856 w 5578856"/>
              <a:gd name="connsiteY1" fmla="*/ 0 h 575310"/>
              <a:gd name="connsiteX2" fmla="*/ 5578856 w 5578856"/>
              <a:gd name="connsiteY2" fmla="*/ 575310 h 575310"/>
              <a:gd name="connsiteX3" fmla="*/ 0 w 5578856"/>
              <a:gd name="connsiteY3" fmla="*/ 575310 h 575310"/>
              <a:gd name="connsiteX4" fmla="*/ 0 w 5578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575310">
                <a:moveTo>
                  <a:pt x="0" y="0"/>
                </a:moveTo>
                <a:lnTo>
                  <a:pt x="5578856" y="0"/>
                </a:lnTo>
                <a:lnTo>
                  <a:pt x="5578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1371600" y="5990844"/>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1371600" y="599084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1371600" y="6556629"/>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99084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4305300" cy="29845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2216150" y="4529052"/>
            <a:ext cx="177800" cy="1905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079500" y="4876800"/>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3170237" y="4964906"/>
            <a:ext cx="177800" cy="1778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1460500" y="6096000"/>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128</a:t>
            </a:r>
          </a:p>
        </p:txBody>
      </p:sp>
      <p:sp>
        <p:nvSpPr>
          <p:cNvPr id="25" name="正方形/長方形 24"/>
          <p:cNvSpPr/>
          <p:nvPr/>
        </p:nvSpPr>
        <p:spPr>
          <a:xfrm>
            <a:off x="681295" y="3626702"/>
            <a:ext cx="6337299" cy="954107"/>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オペレーターがレイアウトからインフォメーションボードを非表示にするのを可能にするために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、「パネル非表示の許可」のチェックボクスを選択します(1)。</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監視対象サーバーまたはカメラの状態が変化する時、このインフォメーションボードで自動的にレイアウトを開くには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、「レイアウトチェックボックスに切り替え(2)」を選択します（パラグラフ5および6を参照）。</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他のレイアウトが、同じパラメータを持つインフォメーションボードを含んでいる場合は、セルの数が最も少ないレイアウトが開かれます。同一のセル番号を持つ複数のレイアウトがある場合は、アルファベット順で先に来るレイアウトが選択されます。イベントを受信したとき、このインフォメーションボードを含むレイアウトが開いている場合、別のレイアウトへの切り替えは行われません。</a:t>
            </a:r>
          </a:p>
        </p:txBody>
      </p:sp>
      <p:sp>
        <p:nvSpPr>
          <p:cNvPr id="26" name="正方形/長方形 25"/>
          <p:cNvSpPr/>
          <p:nvPr/>
        </p:nvSpPr>
        <p:spPr>
          <a:xfrm>
            <a:off x="685800" y="4533858"/>
            <a:ext cx="4770437"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[サーバを追加]ボタン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をクリックしてステータスを監視するサーバーを選択します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7" name="正方形/長方形 26"/>
          <p:cNvSpPr/>
          <p:nvPr/>
        </p:nvSpPr>
        <p:spPr>
          <a:xfrm>
            <a:off x="1266123" y="4854779"/>
            <a:ext cx="3778250" cy="338554"/>
          </a:xfrm>
          <a:prstGeom prst="rect">
            <a:avLst/>
          </a:prstGeom>
        </p:spPr>
        <p:txBody>
          <a:bodyPr>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選択したサーバーを削除するには、　　　　ボタン をクリックしてください。</a:t>
            </a:r>
          </a:p>
        </p:txBody>
      </p:sp>
      <p:sp>
        <p:nvSpPr>
          <p:cNvPr id="28" name="正方形/長方形 27"/>
          <p:cNvSpPr/>
          <p:nvPr/>
        </p:nvSpPr>
        <p:spPr>
          <a:xfrm>
            <a:off x="731837" y="5350436"/>
            <a:ext cx="6477000" cy="2677656"/>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選択されたもののうちからディストレスサーバーの状態のみを表示するには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、「ディストレスサーバーのみ」を選択します（3）。</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以下のいずれかが正である場合、サーバーはディストレスに分類されます。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コンポーネント（CPU、ハードディスク、またはネットワーク接続）が危険な状態にある</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サーバーへの接続がない</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サーバーのいずれかのビデオカメラが危機的な状況にある</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サーバーやカメラの状態に関する情報はヘルスボードを使用した作業のセクションに記載されています。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ヘルスボードの情報を表示するためのデフォルトビューを選択します（ヘルスボードの使用を参照してください</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）：図、テクスト付きの図、または表（4）。</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、[適用]ボタンをクリックします（4）。</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ヘルスボードの設定は完了です。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統計ボードの設定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ヘルスボードは、数字およびグラフとして、選択された種類のイベントの数に関する情報を表示します。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統計ボードを設定するには</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そのレイアウトにインフォメーションボードを追加します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（「セルへのインフォメーションボードの追加」を参照）。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インフォメーションボード上の任意の場所をクリックして</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、設定モードにします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1049086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71600" y="8090916"/>
            <a:ext cx="5578856" cy="514350"/>
          </a:xfrm>
          <a:custGeom>
            <a:avLst/>
            <a:gdLst>
              <a:gd name="connsiteX0" fmla="*/ 0 w 5578856"/>
              <a:gd name="connsiteY0" fmla="*/ 0 h 514350"/>
              <a:gd name="connsiteX1" fmla="*/ 5578856 w 5578856"/>
              <a:gd name="connsiteY1" fmla="*/ 0 h 514350"/>
              <a:gd name="connsiteX2" fmla="*/ 5578856 w 5578856"/>
              <a:gd name="connsiteY2" fmla="*/ 514350 h 514350"/>
              <a:gd name="connsiteX3" fmla="*/ 0 w 5578856"/>
              <a:gd name="connsiteY3" fmla="*/ 514350 h 514350"/>
              <a:gd name="connsiteX4" fmla="*/ 0 w 5578856"/>
              <a:gd name="connsiteY4" fmla="*/ 0 h 5143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514350">
                <a:moveTo>
                  <a:pt x="0" y="0"/>
                </a:moveTo>
                <a:lnTo>
                  <a:pt x="5578856" y="0"/>
                </a:lnTo>
                <a:lnTo>
                  <a:pt x="5578856" y="514350"/>
                </a:lnTo>
                <a:lnTo>
                  <a:pt x="0" y="5143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注意</a:t>
            </a:r>
            <a:endParaRPr lang="zh-CN" altLang="en-US" dirty="0"/>
          </a:p>
        </p:txBody>
      </p:sp>
      <p:sp>
        <p:nvSpPr>
          <p:cNvPr id="5" name="Freeform 3"/>
          <p:cNvSpPr/>
          <p:nvPr/>
        </p:nvSpPr>
        <p:spPr>
          <a:xfrm>
            <a:off x="1371600" y="8090916"/>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1371600" y="8090916"/>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1371600" y="8595741"/>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8090916"/>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609600"/>
            <a:ext cx="4305300" cy="28702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3152073" y="395028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371600" y="4324350"/>
            <a:ext cx="3835400" cy="35306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1460500" y="8197850"/>
            <a:ext cx="177800" cy="1778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4127939" y="8362212"/>
            <a:ext cx="177800" cy="1651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3587049" y="9385104"/>
            <a:ext cx="254000" cy="266700"/>
          </a:xfrm>
          <a:prstGeom prst="rect">
            <a:avLst/>
          </a:prstGeom>
          <a:noFill/>
        </p:spPr>
      </p:pic>
      <p:sp>
        <p:nvSpPr>
          <p:cNvPr id="19" name="TextBox 1"/>
          <p:cNvSpPr txBox="1"/>
          <p:nvPr/>
        </p:nvSpPr>
        <p:spPr>
          <a:xfrm>
            <a:off x="355600" y="10222706"/>
            <a:ext cx="153888" cy="315471"/>
          </a:xfrm>
          <a:prstGeom prst="rect">
            <a:avLst/>
          </a:prstGeom>
          <a:noFill/>
        </p:spPr>
        <p:txBody>
          <a:bodyPr wrap="none" lIns="0" tIns="0" rIns="0" rtlCol="0">
            <a:spAutoFit/>
          </a:bodyPr>
          <a:lstStyle/>
          <a:p>
            <a:pPr>
              <a:lnSpc>
                <a:spcPts val="1000"/>
              </a:lnSpc>
            </a:pPr>
            <a:endParaRPr lang="en-US" altLang="zh-CN" dirty="0" smtClean="0"/>
          </a:p>
          <a:p>
            <a:pPr>
              <a:lnSpc>
                <a:spcPts val="1100"/>
              </a:lnSpc>
              <a:tabLst>
                <a:tab pos="152400" algn="l"/>
              </a:tabLst>
            </a:pPr>
            <a:r>
              <a:rPr lang="en-US" altLang="zh-CN" sz="798" dirty="0" smtClean="0">
                <a:solidFill>
                  <a:srgbClr val="000000"/>
                </a:solidFill>
                <a:latin typeface="Times New Roman" pitchFamily="18" charset="0"/>
                <a:cs typeface="Times New Roman" pitchFamily="18" charset="0"/>
              </a:rPr>
              <a:t>129</a:t>
            </a:r>
          </a:p>
        </p:txBody>
      </p:sp>
      <p:sp>
        <p:nvSpPr>
          <p:cNvPr id="23" name="正方形/長方形 22"/>
          <p:cNvSpPr/>
          <p:nvPr/>
        </p:nvSpPr>
        <p:spPr>
          <a:xfrm>
            <a:off x="884237" y="3479800"/>
            <a:ext cx="6038056" cy="461665"/>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オペレーターがレイアウトからインフォメーションボードを非表示にするのを可能にするために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、「パネル非表示の許可」のチェックボクスを選択します(1)。</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カウントしたいイベントタイプを選択します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4" name="正方形/長方形 23"/>
          <p:cNvSpPr/>
          <p:nvPr/>
        </p:nvSpPr>
        <p:spPr>
          <a:xfrm>
            <a:off x="1036637" y="3950280"/>
            <a:ext cx="3904456"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新しいイベントタイプを追加するには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をクリックします。</a:t>
            </a:r>
          </a:p>
        </p:txBody>
      </p:sp>
      <p:sp>
        <p:nvSpPr>
          <p:cNvPr id="25" name="正方形/長方形 24"/>
          <p:cNvSpPr/>
          <p:nvPr/>
        </p:nvSpPr>
        <p:spPr>
          <a:xfrm>
            <a:off x="1890713" y="5021948"/>
            <a:ext cx="3778250" cy="215444"/>
          </a:xfrm>
          <a:prstGeom prst="rect">
            <a:avLst/>
          </a:prstGeom>
        </p:spPr>
        <p:txBody>
          <a:bodyPr>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リスト内で必要なイベントタイプを選択します。</a:t>
            </a:r>
          </a:p>
        </p:txBody>
      </p:sp>
      <p:sp>
        <p:nvSpPr>
          <p:cNvPr id="26" name="正方形/長方形 25"/>
          <p:cNvSpPr/>
          <p:nvPr/>
        </p:nvSpPr>
        <p:spPr>
          <a:xfrm>
            <a:off x="1036637" y="4128080"/>
            <a:ext cx="3778250" cy="215444"/>
          </a:xfrm>
          <a:prstGeom prst="rect">
            <a:avLst/>
          </a:prstGeom>
        </p:spPr>
        <p:txBody>
          <a:bodyPr>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リスト内で必要なイベントタイプを選択します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7" name="正方形/長方形 26"/>
          <p:cNvSpPr/>
          <p:nvPr/>
        </p:nvSpPr>
        <p:spPr>
          <a:xfrm>
            <a:off x="1112837" y="7884997"/>
            <a:ext cx="5040312"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すべての必要なイベントタイプを追加するには、上の2つの手順を繰り返します。</a:t>
            </a:r>
          </a:p>
        </p:txBody>
      </p:sp>
      <p:sp>
        <p:nvSpPr>
          <p:cNvPr id="28" name="正方形/長方形 27"/>
          <p:cNvSpPr/>
          <p:nvPr/>
        </p:nvSpPr>
        <p:spPr>
          <a:xfrm>
            <a:off x="1590675" y="8192253"/>
            <a:ext cx="4779962"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追加されたイベントタイプを削除するには、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 </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29" name="正方形/長方形 28"/>
          <p:cNvSpPr/>
          <p:nvPr/>
        </p:nvSpPr>
        <p:spPr>
          <a:xfrm>
            <a:off x="850900" y="8698706"/>
            <a:ext cx="5334000" cy="707886"/>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いずれのイベントタイプも選択されていない場合、すべてのシステムイベントがカウントされます。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グラフ上の統計を表示するための期間を選択します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統計ボードの設定は完了です。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レイアウト編集モードの終了</a:t>
            </a:r>
          </a:p>
        </p:txBody>
      </p:sp>
      <p:sp>
        <p:nvSpPr>
          <p:cNvPr id="30" name="正方形/長方形 29"/>
          <p:cNvSpPr/>
          <p:nvPr/>
        </p:nvSpPr>
        <p:spPr>
          <a:xfrm>
            <a:off x="969297" y="9482527"/>
            <a:ext cx="5096540" cy="338554"/>
          </a:xfrm>
          <a:prstGeom prst="rect">
            <a:avLst/>
          </a:prstGeom>
        </p:spPr>
        <p:txBody>
          <a:bodyPr wrap="square">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レイアウト編集モードを終了し変更を保存するには、　　　　ボタンをクリックしレイアウトリボンのコンテキストメニューを開いて変更の保存を選択します(1)。</a:t>
            </a:r>
          </a:p>
        </p:txBody>
      </p:sp>
    </p:spTree>
    <p:extLst>
      <p:ext uri="{BB962C8B-B14F-4D97-AF65-F5344CB8AC3E}">
        <p14:creationId xmlns:p14="http://schemas.microsoft.com/office/powerpoint/2010/main" val="2910921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74318" y="1246630"/>
            <a:ext cx="4758119"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オペレーターは、手動でビデオと音声データを解析することもできます。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12311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1231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16749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1231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791781" y="6446997"/>
            <a:ext cx="66456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物理USBのジョイスティックでPTZデバイスを制御することもできます（AxxonNextがインストールされているコンピュータにデバイスが接続されている場合はシステムが自動的に決定します）。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39380" y="6412706"/>
            <a:ext cx="6712331" cy="45719"/>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39381" y="64127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39380" y="6978490"/>
            <a:ext cx="6717093" cy="45719"/>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7351712" y="64127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55637" y="1281906"/>
            <a:ext cx="177800" cy="177800"/>
          </a:xfrm>
          <a:prstGeom prst="rect">
            <a:avLst/>
          </a:prstGeom>
          <a:noFill/>
        </p:spPr>
      </p:pic>
      <p:pic>
        <p:nvPicPr>
          <p:cNvPr id="14" name="Picture 3"/>
          <p:cNvPicPr>
            <a:picLocks noChangeAspect="1" noChangeArrowheads="1"/>
          </p:cNvPicPr>
          <p:nvPr/>
        </p:nvPicPr>
        <p:blipFill>
          <a:blip r:embed="rId2" cstate="print"/>
          <a:srcRect/>
          <a:stretch>
            <a:fillRect/>
          </a:stretch>
        </p:blipFill>
        <p:spPr bwMode="auto">
          <a:xfrm>
            <a:off x="698500" y="6463506"/>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13</a:t>
            </a:r>
          </a:p>
        </p:txBody>
      </p:sp>
      <p:sp>
        <p:nvSpPr>
          <p:cNvPr id="23" name="TextBox 1"/>
          <p:cNvSpPr txBox="1"/>
          <p:nvPr/>
        </p:nvSpPr>
        <p:spPr>
          <a:xfrm>
            <a:off x="609600" y="8089900"/>
            <a:ext cx="6675436" cy="2169825"/>
          </a:xfrm>
          <a:prstGeom prst="rect">
            <a:avLst/>
          </a:prstGeom>
          <a:noFill/>
        </p:spPr>
        <p:txBody>
          <a:bodyPr wrap="square" lIns="0" tIns="0" rIns="0" rtlCol="0">
            <a:spAutoFit/>
          </a:bodyPr>
          <a:lstStyle/>
          <a:p>
            <a:pPr>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イベント登録サブシステム</a:t>
            </a:r>
          </a:p>
          <a:p>
            <a:pPr>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イベント登録サブシステムには、システムイベントに関するデータの収集、処理、メディアへの保存を可能にするすべてのツールが含まれます。</a:t>
            </a:r>
          </a:p>
          <a:p>
            <a:pPr>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AxxonNextソフトウェアパッケージでは、デフォルトで保存されているシステム（内部ログ）とオプションの外部ログを管理するユーティリティが、イベント登録サブシステムの機能を有効にし、実行します。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AxxonNextのイベント登録サブシステムでは、以下の機能を利用することができます。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エラーデータのリアルタイム表示</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システムイベントデータをサーバー上のローカルデータベースに保存</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システムログに保存されているシステムイベントデータの表示</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一定期間内に発生したシステムイベントに関するデータの検索</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システムログを検索する際に、イベントタイプによるフィルタリング</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システムログを検索する際に、イベントのシステム説明で検出されたキーフレーズによるフィルタリング</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必要な形式でシステムイベントデータをエクスポート</a:t>
            </a:r>
          </a:p>
          <a:p>
            <a:pPr marL="228600" indent="-228600">
              <a:buFont typeface="+mj-lt"/>
              <a:buAutoNum type="arabicPeriod"/>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外部ログで必要なイベントについてのデータのログ作成およびメディアでの保存</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TextBox 1"/>
          <p:cNvSpPr txBox="1"/>
          <p:nvPr/>
        </p:nvSpPr>
        <p:spPr>
          <a:xfrm>
            <a:off x="610531" y="685800"/>
            <a:ext cx="6674505" cy="5001369"/>
          </a:xfrm>
          <a:prstGeom prst="rect">
            <a:avLst/>
          </a:prstGeom>
          <a:noFill/>
        </p:spPr>
        <p:txBody>
          <a:bodyPr wrap="square" lIns="0" tIns="0" rIns="0" rtlCol="0">
            <a:spAutoFit/>
          </a:bodyPr>
          <a:lstStyle/>
          <a:p>
            <a:pPr>
              <a:tabLst>
                <a:tab pos="203200" algn="l"/>
                <a:tab pos="342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解析サブシステム</a:t>
            </a:r>
          </a:p>
          <a:p>
            <a:pPr>
              <a:tabLst>
                <a:tab pos="203200" algn="l"/>
                <a:tab pos="342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解析サブシステムには、受信ビデオおよび音声データの自動解析を行うすべてのツールが含まれます。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データ解析の結果は、タスクに応じてソフトウェアパッケージの他のサブシステム（イベント登録サブシステム、通知サブシステム、リレーサブシステムなど）に転送され、利用されます。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42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以下の検出ツールを統合して利用すると、解析サブシステムの機能が有効になります。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シチュエーション解析の検出ツール</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基本的なビデオ検出ツール</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基本的な音声検出ツール</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ビデオカメラのオンボード検出ツール(ビデオストリーム処理)</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組込み解析(ビデオカメラの「ドライ接点」センサーからの信号の処理)</a:t>
            </a:r>
          </a:p>
          <a:p>
            <a:pPr>
              <a:tabLst>
                <a:tab pos="203200" algn="l"/>
                <a:tab pos="342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ビデオデータ処理の結果は、ビデオ監視モニターに表示されます。</a:t>
            </a:r>
          </a:p>
          <a:p>
            <a:pPr>
              <a:tabLst>
                <a:tab pos="203200" algn="l"/>
                <a:tab pos="342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AxxonNextの解析サブシステムでは、以下の機能を利用することができます。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検出ゾーンまたはマスクの設定</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ビデオカメラフィールドの設定エリア内における、オブジェクトのモーション開始/停止の検出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ビデオカメラフィールドに設定された線と交差するオブジェクトの検出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ビデオカメラフィールドの設定エリア内のオブジェクトの出現/消失の検出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ビデオカメラフィールドの設定エリアで放棄されたアイテムの検出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ビデオカメラフィールドの設定エリアでのロイタリング（延長出現）の検出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ビデオカメラの空間位置変化の検出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画像品質の損失検出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マイクからの音声信号の有無の検出</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ノイズ検出</a:t>
            </a:r>
          </a:p>
          <a:p>
            <a:pPr marL="228600" indent="-228600">
              <a:buFont typeface="+mj-lt"/>
              <a:buAutoNum type="arabicPeriod"/>
              <a:tabLst>
                <a:tab pos="203200" algn="l"/>
                <a:tab pos="342900" algn="l"/>
              </a:tabLst>
            </a:pP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AxxonNextの車載ビデオカメラ検出ツールによるビデオストリーム処理機能</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ビデオカメラの組込み「ドライ接点」からの信号処理（非接触/接触）。信号が受信された場合は特定のアクションの実行を設定することが可能（次の項目を参照）</a:t>
            </a:r>
          </a:p>
          <a:p>
            <a:pPr marL="228600" indent="-228600">
              <a:buFont typeface="+mj-lt"/>
              <a:buAutoNum type="arabicPeriod"/>
              <a:tabLst>
                <a:tab pos="203200" algn="l"/>
                <a:tab pos="342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検出ツールがトリガーされた時の、自動応答（それぞれの検出ツールに対し個別に）の設定</a:t>
            </a:r>
          </a:p>
          <a:p>
            <a:pPr marL="228600" indent="-228600">
              <a:buFont typeface="+mj-lt"/>
              <a:buAutoNum type="arabicPeriod"/>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種々の検出ツールの同時使用</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TextBox 1"/>
          <p:cNvSpPr txBox="1"/>
          <p:nvPr/>
        </p:nvSpPr>
        <p:spPr>
          <a:xfrm>
            <a:off x="579437" y="5654521"/>
            <a:ext cx="6274153" cy="2323713"/>
          </a:xfrm>
          <a:prstGeom prst="rect">
            <a:avLst/>
          </a:prstGeom>
          <a:noFill/>
        </p:spPr>
        <p:txBody>
          <a:bodyPr wrap="none" lIns="0" tIns="0" rIns="0" rtlCol="0">
            <a:spAutoFit/>
          </a:bodyPr>
          <a:lstStyle/>
          <a:p>
            <a:pPr>
              <a:tabLst>
                <a:tab pos="139700" algn="l"/>
                <a:tab pos="342900" algn="l"/>
                <a:tab pos="381000" algn="l"/>
              </a:tabLst>
            </a:pP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PTZサブシステム</a:t>
            </a: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342900" algn="l"/>
                <a:tab pos="381000" algn="l"/>
              </a:tabLst>
            </a:pPr>
            <a:endPar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342900" algn="l"/>
                <a:tab pos="381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PTZサブシステムには、PTZデバイスの遠隔制御と、ビデオカメラのレンズを提供するすべてのツールが含まれます。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3429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AxxonNextソフトウェアパッケージでは、以下のテレメトリシステムオブジェクトにより、PTZサブシステムの機能が有効になります。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139700" algn="l"/>
                <a:tab pos="3429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PTZデバイスのコントロールパネルからこれらの機能にアクセスすることができます。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AxxonNextのPTZサブシステムでは、以下の機能を利用することができます。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プリセットビデオカメラ位置の設定および使用（プリセット）</a:t>
            </a: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プリセットのカメラリストで提供される経路に沿って、ビデオカメラ位置を自動修正（パトロール）</a:t>
            </a: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ビデオカメラのレンズを制御―アイリス、フォーカス、光学ズームのパラメータを変更</a:t>
            </a: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仮想ジョイスティックを使用して、ビデオカメラの水平方向および垂直方向の傾斜角度を手動で変更</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733800"/>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36238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3623817"/>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418960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3623817"/>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1371600" y="9220200"/>
            <a:ext cx="5578856" cy="453517"/>
          </a:xfrm>
          <a:custGeom>
            <a:avLst/>
            <a:gdLst>
              <a:gd name="connsiteX0" fmla="*/ 0 w 5578856"/>
              <a:gd name="connsiteY0" fmla="*/ 0 h 453517"/>
              <a:gd name="connsiteX1" fmla="*/ 5578856 w 5578856"/>
              <a:gd name="connsiteY1" fmla="*/ 0 h 453517"/>
              <a:gd name="connsiteX2" fmla="*/ 5578856 w 5578856"/>
              <a:gd name="connsiteY2" fmla="*/ 453517 h 453517"/>
              <a:gd name="connsiteX3" fmla="*/ 0 w 5578856"/>
              <a:gd name="connsiteY3" fmla="*/ 453517 h 453517"/>
              <a:gd name="connsiteX4" fmla="*/ 0 w 5578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453517">
                <a:moveTo>
                  <a:pt x="0" y="0"/>
                </a:moveTo>
                <a:lnTo>
                  <a:pt x="5578856" y="0"/>
                </a:lnTo>
                <a:lnTo>
                  <a:pt x="5578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p:nvPr/>
        </p:nvSpPr>
        <p:spPr>
          <a:xfrm>
            <a:off x="1371600" y="9220200"/>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1371600" y="922020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1371600" y="9664192"/>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922020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2882900" cy="20955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98500" y="37338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746250" y="4881242"/>
            <a:ext cx="304800" cy="2667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928687" y="5147942"/>
            <a:ext cx="241300" cy="2540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1371600" y="5676900"/>
            <a:ext cx="2844800" cy="24765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1371600" y="8280400"/>
            <a:ext cx="1498600" cy="5842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1460500" y="9334500"/>
            <a:ext cx="177800" cy="177800"/>
          </a:xfrm>
          <a:prstGeom prst="rect">
            <a:avLst/>
          </a:prstGeom>
          <a:noFill/>
        </p:spPr>
      </p:pic>
      <p:sp>
        <p:nvSpPr>
          <p:cNvPr id="2" name="TextBox 1"/>
          <p:cNvSpPr txBox="1"/>
          <p:nvPr/>
        </p:nvSpPr>
        <p:spPr>
          <a:xfrm>
            <a:off x="457200" y="10426700"/>
            <a:ext cx="1905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130</a:t>
            </a:r>
          </a:p>
        </p:txBody>
      </p:sp>
      <p:sp>
        <p:nvSpPr>
          <p:cNvPr id="4" name="正方形/長方形 3"/>
          <p:cNvSpPr/>
          <p:nvPr/>
        </p:nvSpPr>
        <p:spPr>
          <a:xfrm>
            <a:off x="517524" y="2779693"/>
            <a:ext cx="5502275" cy="73866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変更を保存することなく編集モードを終了するためには、「復帰変更（Revert change)」を選択します。</a:t>
            </a: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インタラクティブマップの設定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インタラクティブマップの設定は、レイアウト編集モードで実行されます（「インタラクティブマップ、レイアウト編集モードへの切り替え」を参照）。</a:t>
            </a:r>
          </a:p>
        </p:txBody>
      </p:sp>
      <p:sp>
        <p:nvSpPr>
          <p:cNvPr id="26" name="正方形/長方形 25"/>
          <p:cNvSpPr/>
          <p:nvPr/>
        </p:nvSpPr>
        <p:spPr>
          <a:xfrm>
            <a:off x="904875" y="3680767"/>
            <a:ext cx="5618162" cy="461665"/>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作成、編集、およびインターラクティブマップの削除は、そのために変更マップの構成要素が活性化されている役割を持つユーザーにとって利用可能です（「役割およびユーザーシステムの作成と設定」を参照）。</a:t>
            </a:r>
          </a:p>
        </p:txBody>
      </p:sp>
      <p:sp>
        <p:nvSpPr>
          <p:cNvPr id="27" name="正方形/長方形 26"/>
          <p:cNvSpPr/>
          <p:nvPr/>
        </p:nvSpPr>
        <p:spPr>
          <a:xfrm>
            <a:off x="742064" y="4290120"/>
            <a:ext cx="3778250" cy="615553"/>
          </a:xfrm>
          <a:prstGeom prst="rect">
            <a:avLst/>
          </a:prstGeom>
        </p:spPr>
        <p:txBody>
          <a:bodyPr>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新しいマップの作成</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新しいマップを作成するには、次の手順を実行します。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以下の4つのアクションのいずれかを実行します。</a:t>
            </a:r>
          </a:p>
        </p:txBody>
      </p:sp>
      <p:sp>
        <p:nvSpPr>
          <p:cNvPr id="29" name="正方形/長方形 28"/>
          <p:cNvSpPr/>
          <p:nvPr/>
        </p:nvSpPr>
        <p:spPr>
          <a:xfrm>
            <a:off x="1108074" y="4905673"/>
            <a:ext cx="5948363"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画面左下で　　　　ボタンをクリックします（マップ表示後は、「マップを開く/閉じる」を参照）。</a:t>
            </a:r>
          </a:p>
        </p:txBody>
      </p:sp>
      <p:sp>
        <p:nvSpPr>
          <p:cNvPr id="30" name="正方形/長方形 29"/>
          <p:cNvSpPr/>
          <p:nvPr/>
        </p:nvSpPr>
        <p:spPr>
          <a:xfrm>
            <a:off x="1120441" y="5173458"/>
            <a:ext cx="5830015" cy="215444"/>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ボタンをクリックして、レイアウトリボンのコンテキストメニューを開き、「マップの追加」を選択します。</a:t>
            </a:r>
          </a:p>
        </p:txBody>
      </p:sp>
      <p:sp>
        <p:nvSpPr>
          <p:cNvPr id="31" name="正方形/長方形 30"/>
          <p:cNvSpPr/>
          <p:nvPr/>
        </p:nvSpPr>
        <p:spPr>
          <a:xfrm>
            <a:off x="981075" y="8173125"/>
            <a:ext cx="6303962" cy="1077218"/>
          </a:xfrm>
          <a:prstGeom prst="rect">
            <a:avLst/>
          </a:prstGeom>
        </p:spPr>
        <p:txBody>
          <a:bodyPr wrap="square">
            <a:spAutoFit/>
          </a:bodyPr>
          <a:lstStyle/>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マップのコンテキストメニューで（空の背景を右クリックし）、「新しいマップの追加」を選択します。</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ビデオカメラパネル上のリストからそれをクリックしてビデオカメラを選択し、そして、マウスボタンを押しつけながら、空のマップの背景にカーソルを移動させて、マウスボタンを離します。</a:t>
            </a:r>
          </a:p>
        </p:txBody>
      </p:sp>
      <p:sp>
        <p:nvSpPr>
          <p:cNvPr id="1024" name="正方形/長方形 1023"/>
          <p:cNvSpPr/>
          <p:nvPr/>
        </p:nvSpPr>
        <p:spPr>
          <a:xfrm>
            <a:off x="1638300" y="9299709"/>
            <a:ext cx="5137150" cy="338554"/>
          </a:xfrm>
          <a:prstGeom prst="rect">
            <a:avLst/>
          </a:prstGeom>
        </p:spPr>
        <p:txBody>
          <a:bodyPr wrap="square">
            <a:spAutoFit/>
          </a:bodyPr>
          <a:lstStyle/>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何のマップもシステム内に作成されていない場合、アクションC、Dが使用可能です。</a:t>
            </a:r>
          </a:p>
        </p:txBody>
      </p:sp>
    </p:spTree>
    <p:extLst>
      <p:ext uri="{BB962C8B-B14F-4D97-AF65-F5344CB8AC3E}">
        <p14:creationId xmlns:p14="http://schemas.microsoft.com/office/powerpoint/2010/main" val="371819752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2218435"/>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990600" y="221843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990600" y="221843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990600" y="278422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221843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990600" y="3010916"/>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990600" y="301091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990600" y="301091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990600" y="357670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40931" y="301091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4" name="Freeform 3"/>
          <p:cNvSpPr/>
          <p:nvPr/>
        </p:nvSpPr>
        <p:spPr>
          <a:xfrm>
            <a:off x="990600" y="4508246"/>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5" name="Freeform 3"/>
          <p:cNvSpPr/>
          <p:nvPr/>
        </p:nvSpPr>
        <p:spPr>
          <a:xfrm>
            <a:off x="990600" y="450824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6" name="Freeform 3"/>
          <p:cNvSpPr/>
          <p:nvPr/>
        </p:nvSpPr>
        <p:spPr>
          <a:xfrm>
            <a:off x="990600" y="450824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7" name="Freeform 3"/>
          <p:cNvSpPr/>
          <p:nvPr/>
        </p:nvSpPr>
        <p:spPr>
          <a:xfrm>
            <a:off x="990600" y="507403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8" name="Freeform 3"/>
          <p:cNvSpPr/>
          <p:nvPr/>
        </p:nvSpPr>
        <p:spPr>
          <a:xfrm>
            <a:off x="6940931" y="450824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0600" y="609600"/>
            <a:ext cx="4305300" cy="13716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1079500" y="23241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079500" y="3124200"/>
            <a:ext cx="177800" cy="177800"/>
          </a:xfrm>
          <a:prstGeom prst="rect">
            <a:avLst/>
          </a:prstGeom>
          <a:noFill/>
        </p:spPr>
      </p:pic>
      <p:pic>
        <p:nvPicPr>
          <p:cNvPr id="21" name="Picture 3"/>
          <p:cNvPicPr>
            <a:picLocks noChangeAspect="1" noChangeArrowheads="1"/>
          </p:cNvPicPr>
          <p:nvPr/>
        </p:nvPicPr>
        <p:blipFill>
          <a:blip r:embed="rId4" cstate="print"/>
          <a:srcRect/>
          <a:stretch>
            <a:fillRect/>
          </a:stretch>
        </p:blipFill>
        <p:spPr bwMode="auto">
          <a:xfrm>
            <a:off x="1079500" y="4622800"/>
            <a:ext cx="177800" cy="177800"/>
          </a:xfrm>
          <a:prstGeom prst="rect">
            <a:avLst/>
          </a:prstGeom>
          <a:noFill/>
        </p:spPr>
      </p:pic>
      <p:pic>
        <p:nvPicPr>
          <p:cNvPr id="22" name="Picture 3"/>
          <p:cNvPicPr>
            <a:picLocks noChangeAspect="1" noChangeArrowheads="1"/>
          </p:cNvPicPr>
          <p:nvPr/>
        </p:nvPicPr>
        <p:blipFill>
          <a:blip r:embed="rId5" cstate="print"/>
          <a:srcRect/>
          <a:stretch>
            <a:fillRect/>
          </a:stretch>
        </p:blipFill>
        <p:spPr bwMode="auto">
          <a:xfrm>
            <a:off x="609600" y="5511800"/>
            <a:ext cx="6350000" cy="800100"/>
          </a:xfrm>
          <a:prstGeom prst="rect">
            <a:avLst/>
          </a:prstGeom>
          <a:noFill/>
        </p:spPr>
      </p:pic>
      <p:pic>
        <p:nvPicPr>
          <p:cNvPr id="23" name="Picture 3"/>
          <p:cNvPicPr>
            <a:picLocks noChangeAspect="1" noChangeArrowheads="1"/>
          </p:cNvPicPr>
          <p:nvPr/>
        </p:nvPicPr>
        <p:blipFill>
          <a:blip r:embed="rId6" cstate="print"/>
          <a:srcRect/>
          <a:stretch>
            <a:fillRect/>
          </a:stretch>
        </p:blipFill>
        <p:spPr bwMode="auto">
          <a:xfrm>
            <a:off x="808037" y="8470106"/>
            <a:ext cx="1930400" cy="1765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131</a:t>
            </a:r>
          </a:p>
        </p:txBody>
      </p:sp>
      <p:sp>
        <p:nvSpPr>
          <p:cNvPr id="27" name="正方形/長方形 26"/>
          <p:cNvSpPr/>
          <p:nvPr/>
        </p:nvSpPr>
        <p:spPr>
          <a:xfrm>
            <a:off x="800109" y="240268"/>
            <a:ext cx="1899879" cy="259045"/>
          </a:xfrm>
          <a:prstGeom prst="rect">
            <a:avLst/>
          </a:prstGeom>
        </p:spPr>
        <p:txBody>
          <a:bodyPr wrap="non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マップの名前を入力します</a:t>
            </a:r>
            <a:r>
              <a:rPr lang="en-US" altLang="ja-JP" sz="800" dirty="0">
                <a:latin typeface="メイリオ" pitchFamily="50" charset="-128"/>
                <a:ea typeface="メイリオ" pitchFamily="50" charset="-128"/>
                <a:cs typeface="メイリオ" pitchFamily="50" charset="-128"/>
              </a:rPr>
              <a:t>（1)。</a:t>
            </a:r>
          </a:p>
        </p:txBody>
      </p:sp>
      <p:sp>
        <p:nvSpPr>
          <p:cNvPr id="31" name="正方形/長方形 30"/>
          <p:cNvSpPr/>
          <p:nvPr/>
        </p:nvSpPr>
        <p:spPr>
          <a:xfrm>
            <a:off x="972811" y="1971983"/>
            <a:ext cx="5474026"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マップとして使用されるものを選択：オープン/ストリート/マップからのイメージまたはジオデータ(2)。</a:t>
            </a:r>
          </a:p>
        </p:txBody>
      </p:sp>
      <p:sp>
        <p:nvSpPr>
          <p:cNvPr id="1025" name="正方形/長方形 1024"/>
          <p:cNvSpPr/>
          <p:nvPr/>
        </p:nvSpPr>
        <p:spPr>
          <a:xfrm>
            <a:off x="1257300" y="2246462"/>
            <a:ext cx="553720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バージョン3.5.0におけるオープンストリートマッププロバイダの地理データがAxxonの有料＆デモライセンスのみ利用可能です。</a:t>
            </a:r>
          </a:p>
        </p:txBody>
      </p:sp>
      <p:sp>
        <p:nvSpPr>
          <p:cNvPr id="1026" name="正方形/長方形 1025"/>
          <p:cNvSpPr/>
          <p:nvPr/>
        </p:nvSpPr>
        <p:spPr>
          <a:xfrm>
            <a:off x="1267894" y="3062056"/>
            <a:ext cx="5526605"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最大画像サイズは4万画素（2000x2000解像度の画素数）です。大きな画像が選択されている場合は、マップが作成されません。</a:t>
            </a:r>
          </a:p>
        </p:txBody>
      </p:sp>
      <p:sp>
        <p:nvSpPr>
          <p:cNvPr id="1029" name="正方形/長方形 1028"/>
          <p:cNvSpPr/>
          <p:nvPr/>
        </p:nvSpPr>
        <p:spPr>
          <a:xfrm>
            <a:off x="795528" y="3749313"/>
            <a:ext cx="6349999"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対応するフィールドで（3）、（ラスターイメージマップの種類が選択されている場合）サイトのグラフィカルな青写真として使用される画像を選択するか、またはアドレス、郵便番号、あるいはち地理的座標によってサイトを見つけます（アドレスフィールドに情報を入力します;検索についての詳細情報がプロバイダーのウエブサイトに与えられています）。</a:t>
            </a:r>
          </a:p>
          <a:p>
            <a:pPr>
              <a:lnSpc>
                <a:spcPts val="1300"/>
              </a:lnSpc>
            </a:pPr>
            <a:r>
              <a:rPr lang="ja-JP" altLang="en-US" sz="800" dirty="0">
                <a:latin typeface="メイリオ" pitchFamily="50" charset="-128"/>
                <a:ea typeface="メイリオ" pitchFamily="50" charset="-128"/>
                <a:cs typeface="メイリオ" pitchFamily="50" charset="-128"/>
              </a:rPr>
              <a:t>スケーラ制御やマウスホイールによってマウスを調整することができます。標準的な方法を使用してマップを周回することができます。</a:t>
            </a:r>
          </a:p>
        </p:txBody>
      </p:sp>
      <p:sp>
        <p:nvSpPr>
          <p:cNvPr id="1030" name="正方形/長方形 1029"/>
          <p:cNvSpPr/>
          <p:nvPr/>
        </p:nvSpPr>
        <p:spPr>
          <a:xfrm>
            <a:off x="1260849" y="4535737"/>
            <a:ext cx="553365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ラスターイメージマップのタイプを選択した場合、画像を選択する必要はありません。この場合、背景が白のマップが作成されます。</a:t>
            </a:r>
          </a:p>
        </p:txBody>
      </p:sp>
      <p:sp>
        <p:nvSpPr>
          <p:cNvPr id="1031" name="正方形/長方形 1030"/>
          <p:cNvSpPr/>
          <p:nvPr/>
        </p:nvSpPr>
        <p:spPr>
          <a:xfrm>
            <a:off x="790174" y="5083555"/>
            <a:ext cx="3778250" cy="425758"/>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[適用]をクリックします(3)。</a:t>
            </a:r>
          </a:p>
          <a:p>
            <a:pPr>
              <a:lnSpc>
                <a:spcPts val="1300"/>
              </a:lnSpc>
            </a:pPr>
            <a:r>
              <a:rPr lang="ja-JP" altLang="en-US" sz="800" dirty="0">
                <a:latin typeface="メイリオ" pitchFamily="50" charset="-128"/>
                <a:ea typeface="メイリオ" pitchFamily="50" charset="-128"/>
                <a:cs typeface="メイリオ" pitchFamily="50" charset="-128"/>
              </a:rPr>
              <a:t>これで新しいマップが作成されます。</a:t>
            </a:r>
          </a:p>
        </p:txBody>
      </p:sp>
      <p:sp>
        <p:nvSpPr>
          <p:cNvPr id="1032" name="正方形/長方形 1031"/>
          <p:cNvSpPr/>
          <p:nvPr/>
        </p:nvSpPr>
        <p:spPr>
          <a:xfrm>
            <a:off x="552450" y="6412706"/>
            <a:ext cx="6122987" cy="208198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マップへのシステムオブジェクトの追加</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マップ上では、他のマップに切り替えるためのオブジェクトとともに、3種類のシステムオブジェクトを追加することができます（ビデオカメラ、リレー、およびセンサー）。</a:t>
            </a:r>
          </a:p>
          <a:p>
            <a:pPr>
              <a:lnSpc>
                <a:spcPts val="1300"/>
              </a:lnSpc>
            </a:pPr>
            <a:endParaRPr lang="ja-JP" altLang="en-US" sz="1000" b="1" dirty="0">
              <a:latin typeface="メイリオ" pitchFamily="50" charset="-128"/>
              <a:ea typeface="メイリオ" pitchFamily="50" charset="-128"/>
              <a:cs typeface="メイリオ" pitchFamily="50" charset="-128"/>
            </a:endParaRPr>
          </a:p>
          <a:p>
            <a:pPr>
              <a:lnSpc>
                <a:spcPts val="1300"/>
              </a:lnSpc>
            </a:pPr>
            <a:r>
              <a:rPr lang="ja-JP" altLang="en-US" sz="1000" b="1" dirty="0">
                <a:latin typeface="メイリオ" pitchFamily="50" charset="-128"/>
                <a:ea typeface="メイリオ" pitchFamily="50" charset="-128"/>
                <a:cs typeface="メイリオ" pitchFamily="50" charset="-128"/>
              </a:rPr>
              <a:t>ビデオカメラの追加</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3つの方法のいずれかでマップにカメラを追加することができます。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表示タイルのコンテキストメニューから</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マップのコンテキストメニューから</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マップにビデオカメラパネルからビデオカメラのアイコンをドラッグして</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マップにカメラを追加するためには、表示タイルのコンテキストメニューで、「マップにカメラを追加する」を選択します。</a:t>
            </a:r>
          </a:p>
        </p:txBody>
      </p:sp>
    </p:spTree>
    <p:extLst>
      <p:ext uri="{BB962C8B-B14F-4D97-AF65-F5344CB8AC3E}">
        <p14:creationId xmlns:p14="http://schemas.microsoft.com/office/powerpoint/2010/main" val="278123350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186934"/>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609600" y="518693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609600" y="518693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609600" y="563079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518693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5295900"/>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1168400"/>
            <a:ext cx="1854200" cy="11557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403460" y="3047436"/>
            <a:ext cx="1828800" cy="12573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90600" y="6019006"/>
            <a:ext cx="2311400" cy="13081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990600" y="7530306"/>
            <a:ext cx="2019300" cy="1320800"/>
          </a:xfrm>
          <a:prstGeom prst="rect">
            <a:avLst/>
          </a:prstGeom>
          <a:noFill/>
        </p:spPr>
      </p:pic>
      <p:sp>
        <p:nvSpPr>
          <p:cNvPr id="17" name="正方形/長方形 16"/>
          <p:cNvSpPr/>
          <p:nvPr/>
        </p:nvSpPr>
        <p:spPr>
          <a:xfrm>
            <a:off x="808628" y="553998"/>
            <a:ext cx="5659437"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カメラがマップに追加されます。</a:t>
            </a:r>
          </a:p>
          <a:p>
            <a:pPr>
              <a:lnSpc>
                <a:spcPts val="1300"/>
              </a:lnSpc>
            </a:pPr>
            <a:r>
              <a:rPr lang="ja-JP" altLang="en-US" sz="800" dirty="0">
                <a:latin typeface="メイリオ" pitchFamily="50" charset="-128"/>
                <a:ea typeface="メイリオ" pitchFamily="50" charset="-128"/>
                <a:cs typeface="メイリオ" pitchFamily="50" charset="-128"/>
              </a:rPr>
              <a:t>マップのコンテキストメニューを使って、ビデオカメラを追加するには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右クリックでマップのコンテキストメニューを開き</a:t>
            </a:r>
            <a:r>
              <a:rPr lang="en-US" altLang="ja-JP" sz="800" dirty="0">
                <a:latin typeface="メイリオ" pitchFamily="50" charset="-128"/>
                <a:ea typeface="メイリオ" pitchFamily="50" charset="-128"/>
                <a:cs typeface="メイリオ" pitchFamily="50" charset="-128"/>
              </a:rPr>
              <a:t>、（ビデオカメラの追加）を選択します。</a:t>
            </a:r>
          </a:p>
        </p:txBody>
      </p:sp>
      <p:sp>
        <p:nvSpPr>
          <p:cNvPr id="18" name="正方形/長方形 17"/>
          <p:cNvSpPr/>
          <p:nvPr/>
        </p:nvSpPr>
        <p:spPr>
          <a:xfrm>
            <a:off x="575893" y="2324100"/>
            <a:ext cx="6632944" cy="925894"/>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次のいずれかの方法を使用して、表示されたリスト中の必要なビデオカメラを選択します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     a.  必要なビデオカメラがグループの1つ含まれていない場合、グループのリストに従うすべてのビデオカメラのリストを選択してください。</a:t>
            </a:r>
          </a:p>
          <a:p>
            <a:pPr>
              <a:lnSpc>
                <a:spcPts val="1300"/>
              </a:lnSpc>
            </a:pPr>
            <a:r>
              <a:rPr lang="en-US" altLang="ja-JP" sz="800" dirty="0" smtClean="0">
                <a:latin typeface="メイリオ" pitchFamily="50" charset="-128"/>
                <a:ea typeface="メイリオ" pitchFamily="50" charset="-128"/>
                <a:cs typeface="メイリオ" pitchFamily="50" charset="-128"/>
              </a:rPr>
              <a:t>     b .  必要なビデオカメラがグループの1つに含まれていない場合、グループのリストに従うすべてのビデオカメラのリストを選択してください。</a:t>
            </a:r>
          </a:p>
        </p:txBody>
      </p:sp>
      <p:sp>
        <p:nvSpPr>
          <p:cNvPr id="19" name="正方形/長方形 18"/>
          <p:cNvSpPr/>
          <p:nvPr/>
        </p:nvSpPr>
        <p:spPr>
          <a:xfrm>
            <a:off x="561907" y="4304736"/>
            <a:ext cx="6951730" cy="925894"/>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カメラは、マップに追加されます。</a:t>
            </a:r>
          </a:p>
          <a:p>
            <a:pPr>
              <a:lnSpc>
                <a:spcPts val="1300"/>
              </a:lnSpc>
            </a:pPr>
            <a:r>
              <a:rPr lang="ja-JP" altLang="en-US" sz="800" dirty="0">
                <a:latin typeface="メイリオ" pitchFamily="50" charset="-128"/>
                <a:ea typeface="メイリオ" pitchFamily="50" charset="-128"/>
                <a:cs typeface="メイリオ" pitchFamily="50" charset="-128"/>
              </a:rPr>
              <a:t>また、ビデオカメラパネルで、ビデオカメラのアイコンを左クリックすることもできます。</a:t>
            </a:r>
          </a:p>
          <a:p>
            <a:pPr>
              <a:lnSpc>
                <a:spcPts val="1300"/>
              </a:lnSpc>
            </a:pPr>
            <a:endParaRPr lang="ja-JP" altLang="en-US" sz="1000" b="1" dirty="0">
              <a:latin typeface="メイリオ" pitchFamily="50" charset="-128"/>
              <a:ea typeface="メイリオ" pitchFamily="50" charset="-128"/>
              <a:cs typeface="メイリオ" pitchFamily="50" charset="-128"/>
            </a:endParaRPr>
          </a:p>
          <a:p>
            <a:pPr>
              <a:lnSpc>
                <a:spcPts val="1300"/>
              </a:lnSpc>
            </a:pPr>
            <a:r>
              <a:rPr lang="ja-JP" altLang="en-US" sz="1000" b="1" dirty="0">
                <a:latin typeface="メイリオ" pitchFamily="50" charset="-128"/>
                <a:ea typeface="メイリオ" pitchFamily="50" charset="-128"/>
                <a:cs typeface="メイリオ" pitchFamily="50" charset="-128"/>
              </a:rPr>
              <a:t>センサーとリレーの</a:t>
            </a:r>
            <a:r>
              <a:rPr lang="ja-JP" altLang="en-US" sz="1000" b="1" dirty="0" smtClean="0">
                <a:latin typeface="メイリオ" pitchFamily="50" charset="-128"/>
                <a:ea typeface="メイリオ" pitchFamily="50" charset="-128"/>
                <a:cs typeface="メイリオ" pitchFamily="50" charset="-128"/>
              </a:rPr>
              <a:t>追加</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マップにセンサーやリレーを追加するには</a:t>
            </a:r>
          </a:p>
        </p:txBody>
      </p:sp>
      <p:sp>
        <p:nvSpPr>
          <p:cNvPr id="20" name="正方形/長方形 19"/>
          <p:cNvSpPr/>
          <p:nvPr/>
        </p:nvSpPr>
        <p:spPr>
          <a:xfrm>
            <a:off x="883351" y="5244352"/>
            <a:ext cx="554672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アクティベートされているセンサーとリレーオブジェクトのみ、マップに追加することができます。</a:t>
            </a:r>
          </a:p>
        </p:txBody>
      </p:sp>
      <p:sp>
        <p:nvSpPr>
          <p:cNvPr id="21" name="正方形/長方形 20"/>
          <p:cNvSpPr/>
          <p:nvPr/>
        </p:nvSpPr>
        <p:spPr>
          <a:xfrm>
            <a:off x="780237" y="5650706"/>
            <a:ext cx="6249286"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マップ上でビデオカメラのアイコンを右クリックします</a:t>
            </a:r>
            <a:r>
              <a:rPr lang="en-US" altLang="ja-JP" sz="800" dirty="0" smtClean="0">
                <a:latin typeface="メイリオ" pitchFamily="50" charset="-128"/>
                <a:ea typeface="メイリオ" pitchFamily="50" charset="-128"/>
                <a:cs typeface="メイリオ" pitchFamily="50" charset="-128"/>
              </a:rPr>
              <a:t>。コンテキストメニューが現れます。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センサーを追加するには</a:t>
            </a:r>
            <a:r>
              <a:rPr lang="en-US" altLang="ja-JP" sz="800" dirty="0" smtClean="0">
                <a:latin typeface="メイリオ" pitchFamily="50" charset="-128"/>
                <a:ea typeface="メイリオ" pitchFamily="50" charset="-128"/>
                <a:cs typeface="メイリオ" pitchFamily="50" charset="-128"/>
              </a:rPr>
              <a:t>、[センサーを追加(1)]を選択します。リレーを追加するには、[リレーの追加]を選択します(2)。</a:t>
            </a:r>
          </a:p>
        </p:txBody>
      </p:sp>
      <p:sp>
        <p:nvSpPr>
          <p:cNvPr id="22" name="正方形/長方形 21"/>
          <p:cNvSpPr/>
          <p:nvPr/>
        </p:nvSpPr>
        <p:spPr>
          <a:xfrm>
            <a:off x="780237" y="7307561"/>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リスト内で、センサーまたはリレーオブジェクトを選択します</a:t>
            </a:r>
            <a:r>
              <a:rPr lang="en-US" altLang="ja-JP" sz="800" dirty="0" smtClean="0">
                <a:latin typeface="メイリオ" pitchFamily="50" charset="-128"/>
                <a:ea typeface="メイリオ" pitchFamily="50" charset="-128"/>
                <a:cs typeface="メイリオ" pitchFamily="50" charset="-128"/>
              </a:rPr>
              <a:t>。</a:t>
            </a:r>
          </a:p>
        </p:txBody>
      </p:sp>
      <p:sp>
        <p:nvSpPr>
          <p:cNvPr id="23" name="正方形/長方形 22"/>
          <p:cNvSpPr/>
          <p:nvPr/>
        </p:nvSpPr>
        <p:spPr>
          <a:xfrm>
            <a:off x="698499" y="8927306"/>
            <a:ext cx="6251957"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センサーやリレーは現在追加されています。</a:t>
            </a:r>
          </a:p>
          <a:p>
            <a:pPr>
              <a:lnSpc>
                <a:spcPts val="1300"/>
              </a:lnSpc>
            </a:pPr>
            <a:r>
              <a:rPr lang="ja-JP" altLang="en-US" sz="800" dirty="0">
                <a:latin typeface="メイリオ" pitchFamily="50" charset="-128"/>
                <a:ea typeface="メイリオ" pitchFamily="50" charset="-128"/>
                <a:cs typeface="メイリオ" pitchFamily="50" charset="-128"/>
              </a:rPr>
              <a:t>デフォルトでは、センサーとリレーのアイコンは、ビデオカメラのアイコンに接続されています。ビデオカメラのアイコンを移動させると、ビデオカメラのすべてのデバイスのアイコンも同様に移動されます。</a:t>
            </a:r>
          </a:p>
          <a:p>
            <a:pPr>
              <a:lnSpc>
                <a:spcPts val="1300"/>
              </a:lnSpc>
            </a:pPr>
            <a:r>
              <a:rPr lang="ja-JP" altLang="en-US" sz="800" dirty="0">
                <a:latin typeface="メイリオ" pitchFamily="50" charset="-128"/>
                <a:ea typeface="メイリオ" pitchFamily="50" charset="-128"/>
                <a:cs typeface="メイリオ" pitchFamily="50" charset="-128"/>
              </a:rPr>
              <a:t>ただし、センサーを取り外し、ビデオカメラのアイコンからアイコンを中継させることができます。そうするには、それらを移動させます。すると、センサーとリレーアイコンが個別に移動させられます。</a:t>
            </a:r>
          </a:p>
          <a:p>
            <a:pPr>
              <a:lnSpc>
                <a:spcPts val="1300"/>
              </a:lnSpc>
            </a:pPr>
            <a:endParaRPr lang="ja-JP" altLang="en-US" sz="1000" b="1" dirty="0">
              <a:latin typeface="メイリオ" pitchFamily="50" charset="-128"/>
              <a:ea typeface="メイリオ" pitchFamily="50" charset="-128"/>
              <a:cs typeface="メイリオ" pitchFamily="50" charset="-128"/>
            </a:endParaRPr>
          </a:p>
        </p:txBody>
      </p:sp>
      <p:sp>
        <p:nvSpPr>
          <p:cNvPr id="24"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smtClean="0">
                <a:solidFill>
                  <a:srgbClr val="000000"/>
                </a:solidFill>
                <a:latin typeface="メイリオ" pitchFamily="50" charset="-128"/>
                <a:ea typeface="メイリオ" pitchFamily="50" charset="-128"/>
                <a:cs typeface="メイリオ" pitchFamily="50" charset="-128"/>
              </a:rPr>
              <a:t>132</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95945291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371600" y="1308100"/>
            <a:ext cx="2159000" cy="16129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1371600" y="3060700"/>
            <a:ext cx="1892300" cy="8509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609600" y="4241800"/>
            <a:ext cx="635000" cy="812800"/>
          </a:xfrm>
          <a:prstGeom prst="rect">
            <a:avLst/>
          </a:prstGeom>
          <a:noFill/>
        </p:spPr>
      </p:pic>
      <p:pic>
        <p:nvPicPr>
          <p:cNvPr id="8" name="Picture 3"/>
          <p:cNvPicPr>
            <a:picLocks noChangeAspect="1" noChangeArrowheads="1"/>
          </p:cNvPicPr>
          <p:nvPr/>
        </p:nvPicPr>
        <p:blipFill>
          <a:blip r:embed="rId5" cstate="print"/>
          <a:srcRect/>
          <a:stretch>
            <a:fillRect/>
          </a:stretch>
        </p:blipFill>
        <p:spPr bwMode="auto">
          <a:xfrm>
            <a:off x="990600" y="6210300"/>
            <a:ext cx="3289300" cy="3187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133</a:t>
            </a:r>
          </a:p>
        </p:txBody>
      </p:sp>
      <p:sp>
        <p:nvSpPr>
          <p:cNvPr id="17" name="正方形/長方形 16"/>
          <p:cNvSpPr/>
          <p:nvPr/>
        </p:nvSpPr>
        <p:spPr>
          <a:xfrm>
            <a:off x="598524" y="272028"/>
            <a:ext cx="3778250" cy="248145"/>
          </a:xfrm>
          <a:prstGeom prst="rect">
            <a:avLst/>
          </a:prstGeom>
        </p:spPr>
        <p:txBody>
          <a:bodyPr>
            <a:spAutoFit/>
          </a:bodyPr>
          <a:lstStyle/>
          <a:p>
            <a:pPr>
              <a:lnSpc>
                <a:spcPts val="1300"/>
              </a:lnSpc>
            </a:pPr>
            <a:r>
              <a:rPr lang="ja-JP" altLang="en-US" sz="800" b="1" dirty="0">
                <a:latin typeface="メイリオ" pitchFamily="50" charset="-128"/>
                <a:ea typeface="メイリオ" pitchFamily="50" charset="-128"/>
                <a:cs typeface="メイリオ" pitchFamily="50" charset="-128"/>
              </a:rPr>
              <a:t>別のマップへの切り替えの追加</a:t>
            </a:r>
          </a:p>
        </p:txBody>
      </p:sp>
      <p:sp>
        <p:nvSpPr>
          <p:cNvPr id="18" name="正方形/長方形 17"/>
          <p:cNvSpPr/>
          <p:nvPr/>
        </p:nvSpPr>
        <p:spPr>
          <a:xfrm>
            <a:off x="746125" y="545306"/>
            <a:ext cx="6538912" cy="7591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次のいずれかの方法で別のマップに「スイッチ」を追加することができます。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切替をポイントしたいマップのタブを選択し、マウスボタンを離さずにマップにドラッグして、その後マウスボタンを離します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マップのコンテキストメニューから</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          a.  </a:t>
            </a:r>
            <a:r>
              <a:rPr lang="en-US" altLang="ja-JP" sz="800" dirty="0" err="1" smtClean="0">
                <a:latin typeface="メイリオ" pitchFamily="50" charset="-128"/>
                <a:ea typeface="メイリオ" pitchFamily="50" charset="-128"/>
                <a:cs typeface="メイリオ" pitchFamily="50" charset="-128"/>
              </a:rPr>
              <a:t>マップへの「移行の追加」を選択します</a:t>
            </a:r>
            <a:r>
              <a:rPr lang="en-US" altLang="ja-JP" sz="800" dirty="0" smtClean="0">
                <a:latin typeface="メイリオ" pitchFamily="50" charset="-128"/>
                <a:ea typeface="メイリオ" pitchFamily="50" charset="-128"/>
                <a:cs typeface="メイリオ" pitchFamily="50" charset="-128"/>
              </a:rPr>
              <a:t>。</a:t>
            </a:r>
          </a:p>
        </p:txBody>
      </p:sp>
      <p:sp>
        <p:nvSpPr>
          <p:cNvPr id="19" name="正方形/長方形 18"/>
          <p:cNvSpPr/>
          <p:nvPr/>
        </p:nvSpPr>
        <p:spPr>
          <a:xfrm>
            <a:off x="1079500" y="2876993"/>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b.  </a:t>
            </a:r>
            <a:r>
              <a:rPr lang="en-US" altLang="ja-JP" sz="800" dirty="0" err="1" smtClean="0">
                <a:latin typeface="メイリオ" pitchFamily="50" charset="-128"/>
                <a:ea typeface="メイリオ" pitchFamily="50" charset="-128"/>
                <a:cs typeface="メイリオ" pitchFamily="50" charset="-128"/>
              </a:rPr>
              <a:t>新しいスイッチが示すシステム内でマップを選択します</a:t>
            </a:r>
            <a:r>
              <a:rPr lang="en-US" altLang="ja-JP" sz="800" dirty="0" smtClean="0">
                <a:latin typeface="メイリオ" pitchFamily="50" charset="-128"/>
                <a:ea typeface="メイリオ" pitchFamily="50" charset="-128"/>
                <a:cs typeface="メイリオ" pitchFamily="50" charset="-128"/>
              </a:rPr>
              <a:t>。</a:t>
            </a:r>
          </a:p>
        </p:txBody>
      </p:sp>
      <p:sp>
        <p:nvSpPr>
          <p:cNvPr id="20" name="正方形/長方形 19"/>
          <p:cNvSpPr/>
          <p:nvPr/>
        </p:nvSpPr>
        <p:spPr>
          <a:xfrm>
            <a:off x="814535" y="4008747"/>
            <a:ext cx="1826141"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これでスイッチの追加は完了です。</a:t>
            </a:r>
          </a:p>
        </p:txBody>
      </p:sp>
      <p:sp>
        <p:nvSpPr>
          <p:cNvPr id="21" name="正方形/長方形 20"/>
          <p:cNvSpPr/>
          <p:nvPr/>
        </p:nvSpPr>
        <p:spPr>
          <a:xfrm>
            <a:off x="900481" y="5117306"/>
            <a:ext cx="5318124"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マップ上の必要な場所にスイッチアイコンをドラッグします。</a:t>
            </a:r>
          </a:p>
          <a:p>
            <a:pPr>
              <a:lnSpc>
                <a:spcPts val="1300"/>
              </a:lnSpc>
            </a:pPr>
            <a:r>
              <a:rPr lang="ja-JP" altLang="en-US" sz="1000" b="1" dirty="0">
                <a:latin typeface="メイリオ" pitchFamily="50" charset="-128"/>
                <a:ea typeface="メイリオ" pitchFamily="50" charset="-128"/>
                <a:cs typeface="メイリオ" pitchFamily="50" charset="-128"/>
              </a:rPr>
              <a:t>マップ上でのカメラの設定</a:t>
            </a:r>
          </a:p>
          <a:p>
            <a:pPr>
              <a:lnSpc>
                <a:spcPts val="1300"/>
              </a:lnSpc>
            </a:pPr>
            <a:r>
              <a:rPr lang="ja-JP" altLang="en-US" sz="1000" b="1" dirty="0">
                <a:latin typeface="メイリオ" pitchFamily="50" charset="-128"/>
                <a:ea typeface="メイリオ" pitchFamily="50" charset="-128"/>
                <a:cs typeface="メイリオ" pitchFamily="50" charset="-128"/>
              </a:rPr>
              <a:t>標準的なマップ表示モードにおけるカメラの設定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マップにカメラを追加した後、次の操作を実行します。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サイトで、カメラの実際の位置を表すマップ上の場所に、ビデオカメラのアイコンをドラッグします</a:t>
            </a:r>
            <a:r>
              <a:rPr lang="en-US" altLang="ja-JP" sz="800" dirty="0" smtClean="0">
                <a:latin typeface="メイリオ" pitchFamily="50" charset="-128"/>
                <a:ea typeface="メイリオ" pitchFamily="50" charset="-128"/>
                <a:cs typeface="メイリオ" pitchFamily="50" charset="-128"/>
              </a:rPr>
              <a:t>(1)。</a:t>
            </a:r>
          </a:p>
        </p:txBody>
      </p:sp>
      <p:sp>
        <p:nvSpPr>
          <p:cNvPr id="22" name="正方形/長方形 21"/>
          <p:cNvSpPr/>
          <p:nvPr/>
        </p:nvSpPr>
        <p:spPr>
          <a:xfrm>
            <a:off x="977900" y="9417425"/>
            <a:ext cx="4859337"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マップ上で、サイトでの実際の状況に合わせるために、ビューのビデオカメラフィールドを調整するコーナーノードを使用します</a:t>
            </a:r>
            <a:r>
              <a:rPr lang="en-US" altLang="ja-JP" sz="800" dirty="0" smtClean="0">
                <a:latin typeface="メイリオ" pitchFamily="50" charset="-128"/>
                <a:ea typeface="メイリオ" pitchFamily="50" charset="-128"/>
                <a:cs typeface="メイリオ" pitchFamily="50" charset="-128"/>
              </a:rPr>
              <a:t>。</a:t>
            </a:r>
          </a:p>
        </p:txBody>
      </p:sp>
    </p:spTree>
    <p:extLst>
      <p:ext uri="{BB962C8B-B14F-4D97-AF65-F5344CB8AC3E}">
        <p14:creationId xmlns:p14="http://schemas.microsoft.com/office/powerpoint/2010/main" val="94708031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69188" y="3674745"/>
            <a:ext cx="40512" cy="40513"/>
          </a:xfrm>
          <a:custGeom>
            <a:avLst/>
            <a:gdLst>
              <a:gd name="connsiteX0" fmla="*/ 40512 w 40512"/>
              <a:gd name="connsiteY0" fmla="*/ 20320 h 40513"/>
              <a:gd name="connsiteX1" fmla="*/ 20192 w 40512"/>
              <a:gd name="connsiteY1" fmla="*/ 40513 h 40513"/>
              <a:gd name="connsiteX2" fmla="*/ 0 w 40512"/>
              <a:gd name="connsiteY2" fmla="*/ 20320 h 40513"/>
              <a:gd name="connsiteX3" fmla="*/ 20192 w 40512"/>
              <a:gd name="connsiteY3" fmla="*/ 0 h 40513"/>
              <a:gd name="connsiteX4" fmla="*/ 40512 w 40512"/>
              <a:gd name="connsiteY4" fmla="*/ 20320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320"/>
                </a:moveTo>
                <a:cubicBezTo>
                  <a:pt x="40512" y="31495"/>
                  <a:pt x="31369" y="40513"/>
                  <a:pt x="20192" y="40513"/>
                </a:cubicBezTo>
                <a:cubicBezTo>
                  <a:pt x="9016" y="40513"/>
                  <a:pt x="0" y="31495"/>
                  <a:pt x="0" y="20320"/>
                </a:cubicBezTo>
                <a:cubicBezTo>
                  <a:pt x="0" y="9144"/>
                  <a:pt x="9016" y="0"/>
                  <a:pt x="20192" y="0"/>
                </a:cubicBezTo>
                <a:cubicBezTo>
                  <a:pt x="31369" y="0"/>
                  <a:pt x="40512" y="9144"/>
                  <a:pt x="40512" y="20320"/>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869188" y="3796791"/>
            <a:ext cx="40512" cy="40385"/>
          </a:xfrm>
          <a:custGeom>
            <a:avLst/>
            <a:gdLst>
              <a:gd name="connsiteX0" fmla="*/ 40512 w 40512"/>
              <a:gd name="connsiteY0" fmla="*/ 20192 h 40385"/>
              <a:gd name="connsiteX1" fmla="*/ 20192 w 40512"/>
              <a:gd name="connsiteY1" fmla="*/ 40386 h 40385"/>
              <a:gd name="connsiteX2" fmla="*/ 0 w 40512"/>
              <a:gd name="connsiteY2" fmla="*/ 20192 h 40385"/>
              <a:gd name="connsiteX3" fmla="*/ 20192 w 40512"/>
              <a:gd name="connsiteY3" fmla="*/ 0 h 40385"/>
              <a:gd name="connsiteX4" fmla="*/ 40512 w 40512"/>
              <a:gd name="connsiteY4" fmla="*/ 20192 h 4038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385">
                <a:moveTo>
                  <a:pt x="40512" y="20192"/>
                </a:moveTo>
                <a:cubicBezTo>
                  <a:pt x="40512" y="31369"/>
                  <a:pt x="31369" y="40386"/>
                  <a:pt x="20192" y="40386"/>
                </a:cubicBezTo>
                <a:cubicBezTo>
                  <a:pt x="9016" y="40386"/>
                  <a:pt x="0" y="31369"/>
                  <a:pt x="0" y="20192"/>
                </a:cubicBezTo>
                <a:cubicBezTo>
                  <a:pt x="0" y="9017"/>
                  <a:pt x="9016" y="0"/>
                  <a:pt x="20192" y="0"/>
                </a:cubicBezTo>
                <a:cubicBezTo>
                  <a:pt x="31369" y="0"/>
                  <a:pt x="40512" y="9017"/>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869188" y="3918711"/>
            <a:ext cx="40512" cy="40385"/>
          </a:xfrm>
          <a:custGeom>
            <a:avLst/>
            <a:gdLst>
              <a:gd name="connsiteX0" fmla="*/ 40512 w 40512"/>
              <a:gd name="connsiteY0" fmla="*/ 20192 h 40385"/>
              <a:gd name="connsiteX1" fmla="*/ 20192 w 40512"/>
              <a:gd name="connsiteY1" fmla="*/ 40385 h 40385"/>
              <a:gd name="connsiteX2" fmla="*/ 0 w 40512"/>
              <a:gd name="connsiteY2" fmla="*/ 20192 h 40385"/>
              <a:gd name="connsiteX3" fmla="*/ 20192 w 40512"/>
              <a:gd name="connsiteY3" fmla="*/ 0 h 40385"/>
              <a:gd name="connsiteX4" fmla="*/ 40512 w 40512"/>
              <a:gd name="connsiteY4" fmla="*/ 20192 h 4038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385">
                <a:moveTo>
                  <a:pt x="40512" y="20192"/>
                </a:moveTo>
                <a:cubicBezTo>
                  <a:pt x="40512" y="31369"/>
                  <a:pt x="31369" y="40385"/>
                  <a:pt x="20192" y="40385"/>
                </a:cubicBezTo>
                <a:cubicBezTo>
                  <a:pt x="9016" y="40385"/>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902242" y="626370"/>
            <a:ext cx="5959855" cy="2260600"/>
          </a:xfrm>
          <a:custGeom>
            <a:avLst/>
            <a:gdLst>
              <a:gd name="connsiteX0" fmla="*/ 0 w 5959855"/>
              <a:gd name="connsiteY0" fmla="*/ 0 h 2260600"/>
              <a:gd name="connsiteX1" fmla="*/ 5959856 w 5959855"/>
              <a:gd name="connsiteY1" fmla="*/ 0 h 2260600"/>
              <a:gd name="connsiteX2" fmla="*/ 5959856 w 5959855"/>
              <a:gd name="connsiteY2" fmla="*/ 2260600 h 2260600"/>
              <a:gd name="connsiteX3" fmla="*/ 0 w 5959855"/>
              <a:gd name="connsiteY3" fmla="*/ 2260600 h 2260600"/>
              <a:gd name="connsiteX4" fmla="*/ 0 w 5959855"/>
              <a:gd name="connsiteY4" fmla="*/ 0 h 22606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2260600">
                <a:moveTo>
                  <a:pt x="0" y="0"/>
                </a:moveTo>
                <a:lnTo>
                  <a:pt x="5959856" y="0"/>
                </a:lnTo>
                <a:lnTo>
                  <a:pt x="5959856" y="2260600"/>
                </a:lnTo>
                <a:lnTo>
                  <a:pt x="0" y="226060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990600" y="286905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990600" y="3095625"/>
            <a:ext cx="5959856" cy="453516"/>
          </a:xfrm>
          <a:custGeom>
            <a:avLst/>
            <a:gdLst>
              <a:gd name="connsiteX0" fmla="*/ 0 w 5959856"/>
              <a:gd name="connsiteY0" fmla="*/ 0 h 453516"/>
              <a:gd name="connsiteX1" fmla="*/ 5959856 w 5959856"/>
              <a:gd name="connsiteY1" fmla="*/ 0 h 453516"/>
              <a:gd name="connsiteX2" fmla="*/ 5959856 w 5959856"/>
              <a:gd name="connsiteY2" fmla="*/ 453516 h 453516"/>
              <a:gd name="connsiteX3" fmla="*/ 0 w 5959856"/>
              <a:gd name="connsiteY3" fmla="*/ 453516 h 453516"/>
              <a:gd name="connsiteX4" fmla="*/ 0 w 5959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516">
                <a:moveTo>
                  <a:pt x="0" y="0"/>
                </a:moveTo>
                <a:lnTo>
                  <a:pt x="5959856" y="0"/>
                </a:lnTo>
                <a:lnTo>
                  <a:pt x="5959856" y="453516"/>
                </a:lnTo>
                <a:lnTo>
                  <a:pt x="0" y="453516"/>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990600" y="309562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990600" y="3095625"/>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990600" y="353961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40931" y="3095625"/>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4" name="Freeform 3"/>
          <p:cNvSpPr/>
          <p:nvPr/>
        </p:nvSpPr>
        <p:spPr>
          <a:xfrm>
            <a:off x="609600" y="6267069"/>
            <a:ext cx="6340856" cy="697229"/>
          </a:xfrm>
          <a:custGeom>
            <a:avLst/>
            <a:gdLst>
              <a:gd name="connsiteX0" fmla="*/ 0 w 6340856"/>
              <a:gd name="connsiteY0" fmla="*/ 0 h 697229"/>
              <a:gd name="connsiteX1" fmla="*/ 6340856 w 6340856"/>
              <a:gd name="connsiteY1" fmla="*/ 0 h 697229"/>
              <a:gd name="connsiteX2" fmla="*/ 6340856 w 6340856"/>
              <a:gd name="connsiteY2" fmla="*/ 697229 h 697229"/>
              <a:gd name="connsiteX3" fmla="*/ 0 w 6340856"/>
              <a:gd name="connsiteY3" fmla="*/ 697229 h 697229"/>
              <a:gd name="connsiteX4" fmla="*/ 0 w 6340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29">
                <a:moveTo>
                  <a:pt x="0" y="0"/>
                </a:moveTo>
                <a:lnTo>
                  <a:pt x="6340856" y="0"/>
                </a:lnTo>
                <a:lnTo>
                  <a:pt x="6340856" y="697229"/>
                </a:lnTo>
                <a:lnTo>
                  <a:pt x="0" y="69722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5" name="Freeform 3"/>
          <p:cNvSpPr/>
          <p:nvPr/>
        </p:nvSpPr>
        <p:spPr>
          <a:xfrm>
            <a:off x="609600" y="626706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6" name="Freeform 3"/>
          <p:cNvSpPr/>
          <p:nvPr/>
        </p:nvSpPr>
        <p:spPr>
          <a:xfrm>
            <a:off x="609600" y="6267069"/>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7" name="Freeform 3"/>
          <p:cNvSpPr/>
          <p:nvPr/>
        </p:nvSpPr>
        <p:spPr>
          <a:xfrm>
            <a:off x="609600" y="69547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8" name="Freeform 3"/>
          <p:cNvSpPr/>
          <p:nvPr/>
        </p:nvSpPr>
        <p:spPr>
          <a:xfrm>
            <a:off x="6940931" y="6267069"/>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6375400"/>
            <a:ext cx="177800" cy="1778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977900" y="596900"/>
            <a:ext cx="38100" cy="22860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346200" y="939800"/>
            <a:ext cx="3035300" cy="14986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1079500" y="3213100"/>
            <a:ext cx="177800" cy="165100"/>
          </a:xfrm>
          <a:prstGeom prst="rect">
            <a:avLst/>
          </a:prstGeom>
          <a:noFill/>
        </p:spPr>
      </p:pic>
      <p:pic>
        <p:nvPicPr>
          <p:cNvPr id="22" name="Picture 3"/>
          <p:cNvPicPr>
            <a:picLocks noChangeAspect="1" noChangeArrowheads="1"/>
          </p:cNvPicPr>
          <p:nvPr/>
        </p:nvPicPr>
        <p:blipFill>
          <a:blip r:embed="rId6" cstate="print"/>
          <a:srcRect/>
          <a:stretch>
            <a:fillRect/>
          </a:stretch>
        </p:blipFill>
        <p:spPr bwMode="auto">
          <a:xfrm>
            <a:off x="1001232" y="4119526"/>
            <a:ext cx="1524000" cy="368300"/>
          </a:xfrm>
          <a:prstGeom prst="rect">
            <a:avLst/>
          </a:prstGeom>
          <a:noFill/>
        </p:spPr>
      </p:pic>
      <p:pic>
        <p:nvPicPr>
          <p:cNvPr id="23" name="Picture 3"/>
          <p:cNvPicPr>
            <a:picLocks noChangeAspect="1" noChangeArrowheads="1"/>
          </p:cNvPicPr>
          <p:nvPr/>
        </p:nvPicPr>
        <p:blipFill>
          <a:blip r:embed="rId7" cstate="print"/>
          <a:srcRect/>
          <a:stretch>
            <a:fillRect/>
          </a:stretch>
        </p:blipFill>
        <p:spPr bwMode="auto">
          <a:xfrm>
            <a:off x="6934200" y="596900"/>
            <a:ext cx="25400" cy="22860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134</a:t>
            </a:r>
          </a:p>
        </p:txBody>
      </p:sp>
      <p:sp>
        <p:nvSpPr>
          <p:cNvPr id="28" name="Freeform 3"/>
          <p:cNvSpPr/>
          <p:nvPr/>
        </p:nvSpPr>
        <p:spPr>
          <a:xfrm>
            <a:off x="990599" y="279400"/>
            <a:ext cx="5959855" cy="317500"/>
          </a:xfrm>
          <a:custGeom>
            <a:avLst/>
            <a:gdLst>
              <a:gd name="connsiteX0" fmla="*/ 0 w 5959855"/>
              <a:gd name="connsiteY0" fmla="*/ 0 h 317500"/>
              <a:gd name="connsiteX1" fmla="*/ 5959856 w 5959855"/>
              <a:gd name="connsiteY1" fmla="*/ 0 h 317500"/>
              <a:gd name="connsiteX2" fmla="*/ 5959856 w 5959855"/>
              <a:gd name="connsiteY2" fmla="*/ 317500 h 317500"/>
              <a:gd name="connsiteX3" fmla="*/ 0 w 5959855"/>
              <a:gd name="connsiteY3" fmla="*/ 317500 h 317500"/>
              <a:gd name="connsiteX4" fmla="*/ 0 w 5959855"/>
              <a:gd name="connsiteY4" fmla="*/ 0 h 317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317500">
                <a:moveTo>
                  <a:pt x="0" y="0"/>
                </a:moveTo>
                <a:lnTo>
                  <a:pt x="5959856" y="0"/>
                </a:lnTo>
                <a:lnTo>
                  <a:pt x="5959856" y="317500"/>
                </a:lnTo>
                <a:lnTo>
                  <a:pt x="0" y="31750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9" name="Freeform 3"/>
          <p:cNvSpPr/>
          <p:nvPr/>
        </p:nvSpPr>
        <p:spPr>
          <a:xfrm>
            <a:off x="990599" y="27940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30" name="Picture 3"/>
          <p:cNvPicPr>
            <a:picLocks noChangeAspect="1" noChangeArrowheads="1"/>
          </p:cNvPicPr>
          <p:nvPr/>
        </p:nvPicPr>
        <p:blipFill>
          <a:blip r:embed="rId8" cstate="print"/>
          <a:srcRect/>
          <a:stretch>
            <a:fillRect/>
          </a:stretch>
        </p:blipFill>
        <p:spPr bwMode="auto">
          <a:xfrm>
            <a:off x="977899" y="263780"/>
            <a:ext cx="38100" cy="342900"/>
          </a:xfrm>
          <a:prstGeom prst="rect">
            <a:avLst/>
          </a:prstGeom>
          <a:noFill/>
        </p:spPr>
      </p:pic>
      <p:pic>
        <p:nvPicPr>
          <p:cNvPr id="31" name="Picture 3"/>
          <p:cNvPicPr>
            <a:picLocks noChangeAspect="1" noChangeArrowheads="1"/>
          </p:cNvPicPr>
          <p:nvPr/>
        </p:nvPicPr>
        <p:blipFill>
          <a:blip r:embed="rId2" cstate="print"/>
          <a:srcRect/>
          <a:stretch>
            <a:fillRect/>
          </a:stretch>
        </p:blipFill>
        <p:spPr bwMode="auto">
          <a:xfrm>
            <a:off x="1079499" y="390780"/>
            <a:ext cx="177800" cy="177800"/>
          </a:xfrm>
          <a:prstGeom prst="rect">
            <a:avLst/>
          </a:prstGeom>
          <a:noFill/>
        </p:spPr>
      </p:pic>
      <p:pic>
        <p:nvPicPr>
          <p:cNvPr id="32" name="Picture 3"/>
          <p:cNvPicPr>
            <a:picLocks noChangeAspect="1" noChangeArrowheads="1"/>
          </p:cNvPicPr>
          <p:nvPr/>
        </p:nvPicPr>
        <p:blipFill>
          <a:blip r:embed="rId9" cstate="print"/>
          <a:srcRect/>
          <a:stretch>
            <a:fillRect/>
          </a:stretch>
        </p:blipFill>
        <p:spPr bwMode="auto">
          <a:xfrm>
            <a:off x="6934199" y="263780"/>
            <a:ext cx="25400" cy="342900"/>
          </a:xfrm>
          <a:prstGeom prst="rect">
            <a:avLst/>
          </a:prstGeom>
          <a:noFill/>
        </p:spPr>
      </p:pic>
      <p:sp>
        <p:nvSpPr>
          <p:cNvPr id="27" name="正方形/長方形 26"/>
          <p:cNvSpPr/>
          <p:nvPr/>
        </p:nvSpPr>
        <p:spPr>
          <a:xfrm>
            <a:off x="1261026" y="337910"/>
            <a:ext cx="5636475"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重要</a:t>
            </a:r>
          </a:p>
          <a:p>
            <a:pPr>
              <a:lnSpc>
                <a:spcPts val="1300"/>
              </a:lnSpc>
            </a:pPr>
            <a:r>
              <a:rPr lang="ja-JP" altLang="en-US" sz="800" dirty="0">
                <a:latin typeface="メイリオ" pitchFamily="50" charset="-128"/>
                <a:ea typeface="メイリオ" pitchFamily="50" charset="-128"/>
                <a:cs typeface="メイリオ" pitchFamily="50" charset="-128"/>
              </a:rPr>
              <a:t>天井取り付けフィッシュアイ（魚眼レンズカメラの設定を参照）のために、ビューの360°フィールドを設定することをお勧めします。その場合、カメラからの映像は、指定された領域で直接利用できるようになります。</a:t>
            </a:r>
          </a:p>
        </p:txBody>
      </p:sp>
      <p:sp>
        <p:nvSpPr>
          <p:cNvPr id="34" name="正方形/長方形 33"/>
          <p:cNvSpPr/>
          <p:nvPr/>
        </p:nvSpPr>
        <p:spPr>
          <a:xfrm>
            <a:off x="1145324" y="2450306"/>
            <a:ext cx="537336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イメルビジョンレンズ（ImmerVision lenses)付のカメラでこの機能を有効にするために、PTZ表示モードを選択する必要があります（フィッシュアイの設定を参照）。</a:t>
            </a:r>
          </a:p>
        </p:txBody>
      </p:sp>
      <p:sp>
        <p:nvSpPr>
          <p:cNvPr id="35" name="正方形/長方形 34"/>
          <p:cNvSpPr/>
          <p:nvPr/>
        </p:nvSpPr>
        <p:spPr>
          <a:xfrm>
            <a:off x="1039000" y="2909910"/>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ビデオディスプレイのための領域を設定します</a:t>
            </a:r>
            <a:r>
              <a:rPr lang="en-US" altLang="ja-JP" sz="800" dirty="0" smtClean="0">
                <a:latin typeface="メイリオ" pitchFamily="50" charset="-128"/>
                <a:ea typeface="メイリオ" pitchFamily="50" charset="-128"/>
                <a:cs typeface="メイリオ" pitchFamily="50" charset="-128"/>
              </a:rPr>
              <a:t>。</a:t>
            </a:r>
          </a:p>
        </p:txBody>
      </p:sp>
      <p:sp>
        <p:nvSpPr>
          <p:cNvPr id="36" name="正方形/長方形 35"/>
          <p:cNvSpPr/>
          <p:nvPr/>
        </p:nvSpPr>
        <p:spPr>
          <a:xfrm>
            <a:off x="1346200" y="3153106"/>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重要</a:t>
            </a:r>
          </a:p>
          <a:p>
            <a:pPr>
              <a:lnSpc>
                <a:spcPts val="1300"/>
              </a:lnSpc>
            </a:pPr>
            <a:r>
              <a:rPr lang="ja-JP" altLang="en-US" sz="800" dirty="0">
                <a:latin typeface="メイリオ" pitchFamily="50" charset="-128"/>
                <a:ea typeface="メイリオ" pitchFamily="50" charset="-128"/>
                <a:cs typeface="メイリオ" pitchFamily="50" charset="-128"/>
              </a:rPr>
              <a:t>ビデオ表示領域は、天井に取り付けられたフィッシュアイには使用できません。</a:t>
            </a:r>
          </a:p>
        </p:txBody>
      </p:sp>
      <p:sp>
        <p:nvSpPr>
          <p:cNvPr id="37" name="正方形/長方形 36"/>
          <p:cNvSpPr/>
          <p:nvPr/>
        </p:nvSpPr>
        <p:spPr>
          <a:xfrm>
            <a:off x="909700" y="3586150"/>
            <a:ext cx="5668963"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ベースにポイントを使用して（3）、領域のサイズを設定します（左クリックしてカーソルをドラッグします）。</a:t>
            </a:r>
          </a:p>
          <a:p>
            <a:pPr>
              <a:lnSpc>
                <a:spcPts val="1300"/>
              </a:lnSpc>
            </a:pPr>
            <a:r>
              <a:rPr lang="ja-JP" altLang="en-US" sz="800" dirty="0" smtClean="0">
                <a:latin typeface="メイリオ" pitchFamily="50" charset="-128"/>
                <a:ea typeface="メイリオ" pitchFamily="50" charset="-128"/>
                <a:cs typeface="メイリオ" pitchFamily="50" charset="-128"/>
              </a:rPr>
              <a:t>第三の点（4）を使用して領域の傾きを変更します。</a:t>
            </a:r>
          </a:p>
          <a:p>
            <a:pPr>
              <a:lnSpc>
                <a:spcPts val="1300"/>
              </a:lnSpc>
            </a:pPr>
            <a:r>
              <a:rPr lang="ja-JP" altLang="en-US" sz="800" dirty="0" smtClean="0">
                <a:latin typeface="メイリオ" pitchFamily="50" charset="-128"/>
                <a:ea typeface="メイリオ" pitchFamily="50" charset="-128"/>
                <a:cs typeface="メイリオ" pitchFamily="50" charset="-128"/>
              </a:rPr>
              <a:t>右下のスライダーを使用して、領域のデフォルトの透明度を設定します</a:t>
            </a:r>
          </a:p>
        </p:txBody>
      </p:sp>
      <p:sp>
        <p:nvSpPr>
          <p:cNvPr id="38" name="正方形/長方形 37"/>
          <p:cNvSpPr/>
          <p:nvPr/>
        </p:nvSpPr>
        <p:spPr>
          <a:xfrm>
            <a:off x="656302" y="4507706"/>
            <a:ext cx="6772275" cy="1748556"/>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標準的なマップ表示モードにおけるカメラの設定は完了です。</a:t>
            </a:r>
          </a:p>
          <a:p>
            <a:pPr>
              <a:lnSpc>
                <a:spcPts val="1300"/>
              </a:lnSpc>
            </a:pPr>
            <a:r>
              <a:rPr lang="ja-JP" altLang="en-US" sz="1000" b="1" dirty="0">
                <a:latin typeface="メイリオ" pitchFamily="50" charset="-128"/>
                <a:ea typeface="メイリオ" pitchFamily="50" charset="-128"/>
                <a:cs typeface="メイリオ" pitchFamily="50" charset="-128"/>
              </a:rPr>
              <a:t>イマージョンモードにおけるカメラの設定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マップ上で目的物にビデオをリンクすることができます。これは、ビデオ監視をより視覚的かつ情報的にさせることができます。</a:t>
            </a:r>
          </a:p>
          <a:p>
            <a:pPr>
              <a:lnSpc>
                <a:spcPts val="1300"/>
              </a:lnSpc>
            </a:pPr>
            <a:r>
              <a:rPr lang="ja-JP" altLang="en-US" sz="800" dirty="0">
                <a:latin typeface="メイリオ" pitchFamily="50" charset="-128"/>
                <a:ea typeface="メイリオ" pitchFamily="50" charset="-128"/>
                <a:cs typeface="メイリオ" pitchFamily="50" charset="-128"/>
              </a:rPr>
              <a:t>特徴はイマージョンモードを通じて使用することができます（イマージョンモードを参照）。</a:t>
            </a:r>
          </a:p>
          <a:p>
            <a:pPr>
              <a:lnSpc>
                <a:spcPts val="1300"/>
              </a:lnSpc>
            </a:pPr>
            <a:r>
              <a:rPr lang="ja-JP" altLang="en-US" sz="800" dirty="0">
                <a:latin typeface="メイリオ" pitchFamily="50" charset="-128"/>
                <a:ea typeface="メイリオ" pitchFamily="50" charset="-128"/>
                <a:cs typeface="メイリオ" pitchFamily="50" charset="-128"/>
              </a:rPr>
              <a:t>マップにビデオをリンクするには、4つの取付点を使用します。ビデオ内のオブジェクトは、サイトマップ上での描画にリンクされる必要があります。</a:t>
            </a:r>
          </a:p>
          <a:p>
            <a:pPr>
              <a:lnSpc>
                <a:spcPts val="1300"/>
              </a:lnSpc>
            </a:pPr>
            <a:r>
              <a:rPr lang="ja-JP" altLang="en-US" sz="800" dirty="0">
                <a:latin typeface="メイリオ" pitchFamily="50" charset="-128"/>
                <a:ea typeface="メイリオ" pitchFamily="50" charset="-128"/>
                <a:cs typeface="メイリオ" pitchFamily="50" charset="-128"/>
              </a:rPr>
              <a:t>マップ上で記号をオブジェクトとリンクさせるには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映像内のオブジェクトをクリックします</a:t>
            </a:r>
            <a:r>
              <a:rPr lang="en-US" altLang="ja-JP" sz="800" dirty="0" smtClean="0">
                <a:latin typeface="メイリオ" pitchFamily="50" charset="-128"/>
                <a:ea typeface="メイリオ" pitchFamily="50" charset="-128"/>
                <a:cs typeface="メイリオ" pitchFamily="50" charset="-128"/>
              </a:rPr>
              <a:t>。ポイントが加算されます。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マップ上のオブジェクトの描画をクリックしてください</a:t>
            </a:r>
            <a:r>
              <a:rPr lang="en-US" altLang="ja-JP" sz="800" dirty="0" smtClean="0">
                <a:latin typeface="メイリオ" pitchFamily="50" charset="-128"/>
                <a:ea typeface="メイリオ" pitchFamily="50" charset="-128"/>
                <a:cs typeface="メイリオ" pitchFamily="50" charset="-128"/>
              </a:rPr>
              <a:t>。第二の点が、最初の点へのラインで接続され、追加されます。</a:t>
            </a:r>
          </a:p>
        </p:txBody>
      </p:sp>
      <p:sp>
        <p:nvSpPr>
          <p:cNvPr id="39" name="正方形/長方形 38"/>
          <p:cNvSpPr/>
          <p:nvPr/>
        </p:nvSpPr>
        <p:spPr>
          <a:xfrm>
            <a:off x="889443" y="6261740"/>
            <a:ext cx="6051487"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重要</a:t>
            </a:r>
          </a:p>
          <a:p>
            <a:pPr>
              <a:lnSpc>
                <a:spcPts val="1300"/>
              </a:lnSpc>
            </a:pPr>
            <a:r>
              <a:rPr lang="ja-JP" altLang="en-US" sz="800" dirty="0">
                <a:latin typeface="メイリオ" pitchFamily="50" charset="-128"/>
                <a:ea typeface="メイリオ" pitchFamily="50" charset="-128"/>
                <a:cs typeface="メイリオ" pitchFamily="50" charset="-128"/>
              </a:rPr>
              <a:t>第四のリンクが行われると、第二の点が、いくつかの領域に配置され得ない可能性があります。システムが、指定されたリンクのために、ビデオやマップを表示するための、有効な角度を見つけることができない場合に、これが発生します。よくあることですが、リンクが正しく設定されていません。</a:t>
            </a:r>
          </a:p>
        </p:txBody>
      </p:sp>
    </p:spTree>
    <p:extLst>
      <p:ext uri="{BB962C8B-B14F-4D97-AF65-F5344CB8AC3E}">
        <p14:creationId xmlns:p14="http://schemas.microsoft.com/office/powerpoint/2010/main" val="1091233646"/>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318682" y="9782383"/>
            <a:ext cx="685165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マップからオブジェクトを削除するには、マップから削除したオブジェクトのアイコンの横、またはコンテキストメニューにある　　　　　ボタンクリックします。</a:t>
            </a:r>
          </a:p>
        </p:txBody>
      </p:sp>
      <p:sp>
        <p:nvSpPr>
          <p:cNvPr id="22" name="正方形/長方形 21"/>
          <p:cNvSpPr/>
          <p:nvPr/>
        </p:nvSpPr>
        <p:spPr>
          <a:xfrm>
            <a:off x="480938" y="4279106"/>
            <a:ext cx="7078737" cy="275973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ビデオとマップ間のリンクを保存するには、レイアウト編集モードを終了して、変更を保存します。作成したリンクは廃棄されます</a:t>
            </a:r>
          </a:p>
          <a:p>
            <a:pPr>
              <a:lnSpc>
                <a:spcPts val="1300"/>
              </a:lnSpc>
            </a:pPr>
            <a:r>
              <a:rPr lang="ja-JP" altLang="en-US" sz="800" dirty="0">
                <a:latin typeface="メイリオ" pitchFamily="50" charset="-128"/>
                <a:ea typeface="メイリオ" pitchFamily="50" charset="-128"/>
                <a:cs typeface="メイリオ" pitchFamily="50" charset="-128"/>
              </a:rPr>
              <a:t>終了して変更を保存する前に、次のいずれかが発生する</a:t>
            </a:r>
            <a:r>
              <a:rPr lang="ja-JP" altLang="en-US" sz="800" dirty="0" smtClean="0">
                <a:latin typeface="メイリオ" pitchFamily="50" charset="-128"/>
                <a:ea typeface="メイリオ" pitchFamily="50" charset="-128"/>
                <a:cs typeface="メイリオ" pitchFamily="50" charset="-128"/>
              </a:rPr>
              <a:t>場合</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      ・  マップ上のビデオカメラのアイコンの位置が変更される</a:t>
            </a:r>
          </a:p>
          <a:p>
            <a:pPr>
              <a:lnSpc>
                <a:spcPts val="1300"/>
              </a:lnSpc>
            </a:pPr>
            <a:r>
              <a:rPr lang="ja-JP" altLang="en-US" sz="800" dirty="0" smtClean="0">
                <a:latin typeface="メイリオ" pitchFamily="50" charset="-128"/>
                <a:ea typeface="メイリオ" pitchFamily="50" charset="-128"/>
                <a:cs typeface="メイリオ" pitchFamily="50" charset="-128"/>
              </a:rPr>
              <a:t>      ・  マップ上のカメラのためのビデオ表示領域の表示角度が変更される</a:t>
            </a:r>
          </a:p>
          <a:p>
            <a:pPr>
              <a:lnSpc>
                <a:spcPts val="1300"/>
              </a:lnSpc>
            </a:pPr>
            <a:r>
              <a:rPr lang="ja-JP" altLang="en-US" sz="800" dirty="0" smtClean="0">
                <a:latin typeface="メイリオ" pitchFamily="50" charset="-128"/>
                <a:ea typeface="メイリオ" pitchFamily="50" charset="-128"/>
                <a:cs typeface="メイリオ" pitchFamily="50" charset="-128"/>
              </a:rPr>
              <a:t>      ・  マップ上のカメラの視野が、任意の方法で変更される</a:t>
            </a:r>
          </a:p>
          <a:p>
            <a:pPr>
              <a:lnSpc>
                <a:spcPts val="1300"/>
              </a:lnSpc>
            </a:pPr>
            <a:r>
              <a:rPr lang="ja-JP" altLang="en-US" sz="1000" b="1" dirty="0">
                <a:latin typeface="メイリオ" pitchFamily="50" charset="-128"/>
                <a:ea typeface="メイリオ" pitchFamily="50" charset="-128"/>
                <a:cs typeface="メイリオ" pitchFamily="50" charset="-128"/>
              </a:rPr>
              <a:t>レイアウトへのマップの追加</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レイアウトにマップを添付することができます。これは、レイアウトに切り替えたときに、添付のマップが自動的に開くことを意味します。</a:t>
            </a:r>
          </a:p>
          <a:p>
            <a:pPr>
              <a:lnSpc>
                <a:spcPts val="1300"/>
              </a:lnSpc>
            </a:pPr>
            <a:r>
              <a:rPr lang="ja-JP" altLang="en-US" sz="800" dirty="0">
                <a:latin typeface="メイリオ" pitchFamily="50" charset="-128"/>
                <a:ea typeface="メイリオ" pitchFamily="50" charset="-128"/>
                <a:cs typeface="メイリオ" pitchFamily="50" charset="-128"/>
              </a:rPr>
              <a:t>レイアウトにマップを添付するには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レイアウトリボン内でマップを関連付けるか、または新しいレイアウトを作成したいと思うレイアウトを選択してください</a:t>
            </a:r>
            <a:r>
              <a:rPr lang="en-US" altLang="ja-JP" sz="800" dirty="0" smtClean="0">
                <a:latin typeface="メイリオ" pitchFamily="50" charset="-128"/>
                <a:ea typeface="メイリオ" pitchFamily="50" charset="-128"/>
                <a:cs typeface="メイリオ" pitchFamily="50" charset="-128"/>
              </a:rPr>
              <a:t>（「レイアウトの作成と削除、および編集用レイアウトの選択」を参照）。</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マップ編集モードに進みます</a:t>
            </a:r>
            <a:r>
              <a:rPr lang="en-US" altLang="ja-JP" sz="800" dirty="0">
                <a:latin typeface="メイリオ" pitchFamily="50" charset="-128"/>
                <a:ea typeface="メイリオ" pitchFamily="50" charset="-128"/>
                <a:cs typeface="メイリオ" pitchFamily="50" charset="-128"/>
              </a:rPr>
              <a:t>（「マップのオープン/クローズ」を参照）。</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レイアウトを関連付けたり</a:t>
            </a:r>
            <a:r>
              <a:rPr lang="en-US" altLang="ja-JP" sz="800" dirty="0" err="1">
                <a:latin typeface="メイリオ" pitchFamily="50" charset="-128"/>
                <a:ea typeface="メイリオ" pitchFamily="50" charset="-128"/>
                <a:cs typeface="メイリオ" pitchFamily="50" charset="-128"/>
              </a:rPr>
              <a:t>、あるいは新しいマップを作成したい、既存のマップに移動します</a:t>
            </a:r>
            <a:r>
              <a:rPr lang="en-US" altLang="ja-JP" sz="800" dirty="0">
                <a:latin typeface="メイリオ" pitchFamily="50" charset="-128"/>
                <a:ea typeface="メイリオ" pitchFamily="50" charset="-128"/>
                <a:cs typeface="メイリオ" pitchFamily="50" charset="-128"/>
              </a:rPr>
              <a:t>（「</a:t>
            </a:r>
            <a:r>
              <a:rPr lang="en-US" altLang="ja-JP" sz="800" dirty="0" err="1">
                <a:latin typeface="メイリオ" pitchFamily="50" charset="-128"/>
                <a:ea typeface="メイリオ" pitchFamily="50" charset="-128"/>
                <a:cs typeface="メイリオ" pitchFamily="50" charset="-128"/>
              </a:rPr>
              <a:t>マップ間の切り替え」および「新規マップの作成」を参照</a:t>
            </a:r>
            <a:r>
              <a:rPr lang="en-US" altLang="ja-JP" sz="800" dirty="0" smtClean="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変更を保存して</a:t>
            </a:r>
            <a:r>
              <a:rPr lang="en-US" altLang="ja-JP" sz="800" dirty="0" err="1">
                <a:latin typeface="メイリオ" pitchFamily="50" charset="-128"/>
                <a:ea typeface="メイリオ" pitchFamily="50" charset="-128"/>
                <a:cs typeface="メイリオ" pitchFamily="50" charset="-128"/>
              </a:rPr>
              <a:t>、レイアウト編集モードを終了します（レイアウト編集モードの終了を参照</a:t>
            </a:r>
            <a:r>
              <a:rPr lang="en-US" altLang="ja-JP" sz="800" dirty="0">
                <a:latin typeface="メイリオ" pitchFamily="50" charset="-128"/>
                <a:ea typeface="メイリオ" pitchFamily="50" charset="-128"/>
                <a:cs typeface="メイリオ" pitchFamily="50" charset="-128"/>
              </a:rPr>
              <a:t>）。</a:t>
            </a:r>
          </a:p>
          <a:p>
            <a:pPr>
              <a:lnSpc>
                <a:spcPts val="1300"/>
              </a:lnSpc>
            </a:pPr>
            <a:r>
              <a:rPr lang="ja-JP" altLang="en-US" sz="800" dirty="0">
                <a:latin typeface="メイリオ" pitchFamily="50" charset="-128"/>
                <a:ea typeface="メイリオ" pitchFamily="50" charset="-128"/>
                <a:cs typeface="メイリオ" pitchFamily="50" charset="-128"/>
              </a:rPr>
              <a:t>レイアウトを保存した後、下の写真のようなアイコンが表示されます。</a:t>
            </a:r>
          </a:p>
        </p:txBody>
      </p:sp>
      <p:sp>
        <p:nvSpPr>
          <p:cNvPr id="19" name="正方形/長方形 18"/>
          <p:cNvSpPr/>
          <p:nvPr/>
        </p:nvSpPr>
        <p:spPr>
          <a:xfrm>
            <a:off x="503237" y="3898106"/>
            <a:ext cx="6451600"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リンクを削除するには、リンクの最初の点の上にカーソルを置き</a:t>
            </a:r>
            <a:r>
              <a:rPr lang="ja-JP" altLang="en-US" sz="800" dirty="0" smtClean="0">
                <a:latin typeface="メイリオ" pitchFamily="50" charset="-128"/>
                <a:ea typeface="メイリオ" pitchFamily="50" charset="-128"/>
                <a:cs typeface="メイリオ" pitchFamily="50" charset="-128"/>
              </a:rPr>
              <a:t>、　　ボタン </a:t>
            </a:r>
            <a:r>
              <a:rPr lang="ja-JP" altLang="en-US" sz="800" dirty="0">
                <a:latin typeface="メイリオ" pitchFamily="50" charset="-128"/>
                <a:ea typeface="メイリオ" pitchFamily="50" charset="-128"/>
                <a:cs typeface="メイリオ" pitchFamily="50" charset="-128"/>
              </a:rPr>
              <a:t>をクリックします。すべてのリンクが追加された後、マウスの左ボタンを押しながらドラッグして、以前の設定点の位置を変更することができます。</a:t>
            </a:r>
          </a:p>
        </p:txBody>
      </p:sp>
      <p:pic>
        <p:nvPicPr>
          <p:cNvPr id="1027" name="Picture 3"/>
          <p:cNvPicPr>
            <a:picLocks noChangeAspect="1" noChangeArrowheads="1"/>
          </p:cNvPicPr>
          <p:nvPr/>
        </p:nvPicPr>
        <p:blipFill>
          <a:blip r:embed="rId2" cstate="print"/>
          <a:srcRect/>
          <a:stretch>
            <a:fillRect/>
          </a:stretch>
        </p:blipFill>
        <p:spPr bwMode="auto">
          <a:xfrm>
            <a:off x="579437" y="392906"/>
            <a:ext cx="6350000" cy="3238500"/>
          </a:xfrm>
          <a:prstGeom prst="rect">
            <a:avLst/>
          </a:prstGeom>
          <a:noFill/>
        </p:spPr>
      </p:pic>
      <p:pic>
        <p:nvPicPr>
          <p:cNvPr id="7" name="Picture 3"/>
          <p:cNvPicPr>
            <a:picLocks noChangeAspect="1" noChangeArrowheads="1"/>
          </p:cNvPicPr>
          <p:nvPr/>
        </p:nvPicPr>
        <p:blipFill>
          <a:blip r:embed="rId3" cstate="print"/>
          <a:srcRect/>
          <a:stretch>
            <a:fillRect/>
          </a:stretch>
        </p:blipFill>
        <p:spPr bwMode="auto">
          <a:xfrm>
            <a:off x="3675062" y="3955256"/>
            <a:ext cx="127000" cy="139700"/>
          </a:xfrm>
          <a:prstGeom prst="rect">
            <a:avLst/>
          </a:prstGeom>
          <a:noFill/>
        </p:spPr>
      </p:pic>
      <p:pic>
        <p:nvPicPr>
          <p:cNvPr id="8" name="Picture 3"/>
          <p:cNvPicPr>
            <a:picLocks noChangeAspect="1" noChangeArrowheads="1"/>
          </p:cNvPicPr>
          <p:nvPr/>
        </p:nvPicPr>
        <p:blipFill>
          <a:blip r:embed="rId4" cstate="print"/>
          <a:srcRect/>
          <a:stretch>
            <a:fillRect/>
          </a:stretch>
        </p:blipFill>
        <p:spPr bwMode="auto">
          <a:xfrm>
            <a:off x="731837" y="7098506"/>
            <a:ext cx="800100" cy="825500"/>
          </a:xfrm>
          <a:prstGeom prst="rect">
            <a:avLst/>
          </a:prstGeom>
          <a:noFill/>
        </p:spPr>
      </p:pic>
      <p:pic>
        <p:nvPicPr>
          <p:cNvPr id="9" name="Picture 3"/>
          <p:cNvPicPr>
            <a:picLocks noChangeAspect="1" noChangeArrowheads="1"/>
          </p:cNvPicPr>
          <p:nvPr/>
        </p:nvPicPr>
        <p:blipFill>
          <a:blip r:embed="rId5" cstate="print"/>
          <a:srcRect/>
          <a:stretch>
            <a:fillRect/>
          </a:stretch>
        </p:blipFill>
        <p:spPr bwMode="auto">
          <a:xfrm>
            <a:off x="731837" y="8317706"/>
            <a:ext cx="812800" cy="863600"/>
          </a:xfrm>
          <a:prstGeom prst="rect">
            <a:avLst/>
          </a:prstGeom>
          <a:noFill/>
        </p:spPr>
      </p:pic>
      <p:pic>
        <p:nvPicPr>
          <p:cNvPr id="10" name="Picture 3"/>
          <p:cNvPicPr>
            <a:picLocks noChangeAspect="1" noChangeArrowheads="1"/>
          </p:cNvPicPr>
          <p:nvPr/>
        </p:nvPicPr>
        <p:blipFill>
          <a:blip r:embed="rId6" cstate="print"/>
          <a:srcRect/>
          <a:stretch>
            <a:fillRect/>
          </a:stretch>
        </p:blipFill>
        <p:spPr bwMode="auto">
          <a:xfrm>
            <a:off x="6523037" y="9841706"/>
            <a:ext cx="190500" cy="177800"/>
          </a:xfrm>
          <a:prstGeom prst="rect">
            <a:avLst/>
          </a:prstGeom>
          <a:noFill/>
        </p:spPr>
      </p:pic>
      <p:sp>
        <p:nvSpPr>
          <p:cNvPr id="17" name="TextBox 1"/>
          <p:cNvSpPr txBox="1"/>
          <p:nvPr/>
        </p:nvSpPr>
        <p:spPr>
          <a:xfrm>
            <a:off x="288291" y="10298906"/>
            <a:ext cx="227626" cy="201978"/>
          </a:xfrm>
          <a:prstGeom prst="rect">
            <a:avLst/>
          </a:prstGeom>
          <a:noFill/>
        </p:spPr>
        <p:txBody>
          <a:bodyPr wrap="none" lIns="0" tIns="0" rIns="0" rtlCol="0">
            <a:spAutoFit/>
          </a:bodyPr>
          <a:lstStyle/>
          <a:p>
            <a:pPr>
              <a:lnSpc>
                <a:spcPts val="1300"/>
              </a:lnSpc>
              <a:tabLst>
                <a:tab pos="152400" algn="l"/>
              </a:tabLst>
            </a:pPr>
            <a:r>
              <a:rPr lang="en-US" altLang="zh-CN" sz="800" dirty="0" smtClean="0">
                <a:latin typeface="メイリオ" pitchFamily="50" charset="-128"/>
                <a:ea typeface="メイリオ" pitchFamily="50" charset="-128"/>
                <a:cs typeface="メイリオ" pitchFamily="50" charset="-128"/>
              </a:rPr>
              <a:t> 135</a:t>
            </a:r>
          </a:p>
        </p:txBody>
      </p:sp>
      <p:sp>
        <p:nvSpPr>
          <p:cNvPr id="18" name="正方形/長方形 17"/>
          <p:cNvSpPr/>
          <p:nvPr/>
        </p:nvSpPr>
        <p:spPr>
          <a:xfrm>
            <a:off x="503237" y="3669506"/>
            <a:ext cx="6526286"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第四のリンクが追加された後、ビデオ内およびマップ上の監視オブジェクトが一致するように、角度が選択されます。</a:t>
            </a:r>
          </a:p>
        </p:txBody>
      </p:sp>
      <p:sp>
        <p:nvSpPr>
          <p:cNvPr id="23" name="正方形/長方形 22"/>
          <p:cNvSpPr/>
          <p:nvPr/>
        </p:nvSpPr>
        <p:spPr>
          <a:xfrm>
            <a:off x="329223" y="7936706"/>
            <a:ext cx="723045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レイアウトを保存する時、マップが２Ｄモードで開かれていれば、ソノレイアウトに切り替える時マップは常に2Ｄで開きます。</a:t>
            </a:r>
          </a:p>
          <a:p>
            <a:pPr>
              <a:lnSpc>
                <a:spcPts val="1300"/>
              </a:lnSpc>
            </a:pPr>
            <a:r>
              <a:rPr lang="ja-JP" altLang="en-US" sz="800" dirty="0">
                <a:latin typeface="メイリオ" pitchFamily="50" charset="-128"/>
                <a:ea typeface="メイリオ" pitchFamily="50" charset="-128"/>
                <a:cs typeface="メイリオ" pitchFamily="50" charset="-128"/>
              </a:rPr>
              <a:t>下図のようなレイアウトアイコンになります。</a:t>
            </a:r>
          </a:p>
        </p:txBody>
      </p:sp>
      <p:sp>
        <p:nvSpPr>
          <p:cNvPr id="24" name="正方形/長方形 23"/>
          <p:cNvSpPr/>
          <p:nvPr/>
        </p:nvSpPr>
        <p:spPr>
          <a:xfrm>
            <a:off x="318682" y="9170816"/>
            <a:ext cx="3778250" cy="425758"/>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これで、マップはレイアウトに添付されます。</a:t>
            </a:r>
          </a:p>
          <a:p>
            <a:pPr>
              <a:lnSpc>
                <a:spcPts val="1300"/>
              </a:lnSpc>
            </a:pPr>
            <a:r>
              <a:rPr lang="ja-JP" altLang="en-US" sz="1000" b="1" dirty="0">
                <a:latin typeface="メイリオ" pitchFamily="50" charset="-128"/>
                <a:ea typeface="メイリオ" pitchFamily="50" charset="-128"/>
                <a:cs typeface="メイリオ" pitchFamily="50" charset="-128"/>
              </a:rPr>
              <a:t>マップからのオブジェクトの削除</a:t>
            </a:r>
          </a:p>
        </p:txBody>
      </p:sp>
    </p:spTree>
    <p:extLst>
      <p:ext uri="{BB962C8B-B14F-4D97-AF65-F5344CB8AC3E}">
        <p14:creationId xmlns:p14="http://schemas.microsoft.com/office/powerpoint/2010/main" val="234903605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590069" y="7806035"/>
            <a:ext cx="6350861"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マップを削除するには、画面の左下角のタブ上</a:t>
            </a:r>
            <a:r>
              <a:rPr lang="ja-JP" altLang="en-US" sz="800" dirty="0" smtClean="0">
                <a:latin typeface="メイリオ" pitchFamily="50" charset="-128"/>
                <a:ea typeface="メイリオ" pitchFamily="50" charset="-128"/>
                <a:cs typeface="メイリオ" pitchFamily="50" charset="-128"/>
              </a:rPr>
              <a:t>の        ボタン</a:t>
            </a:r>
            <a:r>
              <a:rPr lang="ja-JP" altLang="en-US" sz="800" dirty="0">
                <a:latin typeface="メイリオ" pitchFamily="50" charset="-128"/>
                <a:ea typeface="メイリオ" pitchFamily="50" charset="-128"/>
                <a:cs typeface="メイリオ" pitchFamily="50" charset="-128"/>
              </a:rPr>
              <a:t>を選択するか、コンテキストメニューで削除したいマップを選択します。</a:t>
            </a:r>
          </a:p>
        </p:txBody>
      </p:sp>
      <p:sp>
        <p:nvSpPr>
          <p:cNvPr id="3" name="Freeform 3"/>
          <p:cNvSpPr/>
          <p:nvPr/>
        </p:nvSpPr>
        <p:spPr>
          <a:xfrm>
            <a:off x="609600" y="2445639"/>
            <a:ext cx="6340856" cy="533400"/>
          </a:xfrm>
          <a:custGeom>
            <a:avLst/>
            <a:gdLst>
              <a:gd name="connsiteX0" fmla="*/ 0 w 6340856"/>
              <a:gd name="connsiteY0" fmla="*/ 0 h 533400"/>
              <a:gd name="connsiteX1" fmla="*/ 6340856 w 6340856"/>
              <a:gd name="connsiteY1" fmla="*/ 0 h 533400"/>
              <a:gd name="connsiteX2" fmla="*/ 6340856 w 6340856"/>
              <a:gd name="connsiteY2" fmla="*/ 533400 h 533400"/>
              <a:gd name="connsiteX3" fmla="*/ 0 w 6340856"/>
              <a:gd name="connsiteY3" fmla="*/ 533400 h 533400"/>
              <a:gd name="connsiteX4" fmla="*/ 0 w 6340856"/>
              <a:gd name="connsiteY4" fmla="*/ 0 h 5334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33400">
                <a:moveTo>
                  <a:pt x="0" y="0"/>
                </a:moveTo>
                <a:lnTo>
                  <a:pt x="6340856" y="0"/>
                </a:lnTo>
                <a:lnTo>
                  <a:pt x="6340856" y="533400"/>
                </a:lnTo>
                <a:lnTo>
                  <a:pt x="0" y="5334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609600" y="244563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609600" y="2445639"/>
            <a:ext cx="9525" cy="533400"/>
          </a:xfrm>
          <a:custGeom>
            <a:avLst/>
            <a:gdLst>
              <a:gd name="connsiteX0" fmla="*/ 4762 w 9525"/>
              <a:gd name="connsiteY0" fmla="*/ 0 h 533400"/>
              <a:gd name="connsiteX1" fmla="*/ 4762 w 9525"/>
              <a:gd name="connsiteY1" fmla="*/ 533400 h 533400"/>
            </a:gdLst>
            <a:ahLst/>
            <a:cxnLst>
              <a:cxn ang="0">
                <a:pos x="connsiteX0" y="connsiteY0"/>
              </a:cxn>
              <a:cxn ang="1">
                <a:pos x="connsiteX1" y="connsiteY1"/>
              </a:cxn>
            </a:cxnLst>
            <a:rect l="l" t="t" r="r" b="b"/>
            <a:pathLst>
              <a:path w="9525" h="533400">
                <a:moveTo>
                  <a:pt x="4762" y="0"/>
                </a:moveTo>
                <a:lnTo>
                  <a:pt x="4762" y="533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609600" y="296951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2445639"/>
            <a:ext cx="9525" cy="533400"/>
          </a:xfrm>
          <a:custGeom>
            <a:avLst/>
            <a:gdLst>
              <a:gd name="connsiteX0" fmla="*/ 4762 w 9525"/>
              <a:gd name="connsiteY0" fmla="*/ 0 h 533400"/>
              <a:gd name="connsiteX1" fmla="*/ 4762 w 9525"/>
              <a:gd name="connsiteY1" fmla="*/ 533400 h 533400"/>
            </a:gdLst>
            <a:ahLst/>
            <a:cxnLst>
              <a:cxn ang="0">
                <a:pos x="connsiteX0" y="connsiteY0"/>
              </a:cxn>
              <a:cxn ang="1">
                <a:pos x="connsiteX1" y="connsiteY1"/>
              </a:cxn>
            </a:cxnLst>
            <a:rect l="l" t="t" r="r" b="b"/>
            <a:pathLst>
              <a:path w="9525" h="533400">
                <a:moveTo>
                  <a:pt x="4762" y="0"/>
                </a:moveTo>
                <a:lnTo>
                  <a:pt x="4762" y="533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73100"/>
            <a:ext cx="2120900" cy="16764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25527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2772476" y="2681314"/>
            <a:ext cx="177800" cy="1905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09600" y="3694906"/>
            <a:ext cx="1790700" cy="12700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609600" y="5702300"/>
            <a:ext cx="2654300" cy="4318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609600" y="7149306"/>
            <a:ext cx="3352800" cy="406400"/>
          </a:xfrm>
          <a:prstGeom prst="rect">
            <a:avLst/>
          </a:prstGeom>
          <a:noFill/>
        </p:spPr>
      </p:pic>
      <p:pic>
        <p:nvPicPr>
          <p:cNvPr id="14" name="Picture 3"/>
          <p:cNvPicPr>
            <a:picLocks noChangeAspect="1" noChangeArrowheads="1"/>
          </p:cNvPicPr>
          <p:nvPr/>
        </p:nvPicPr>
        <p:blipFill>
          <a:blip r:embed="rId8" cstate="print"/>
          <a:srcRect/>
          <a:stretch>
            <a:fillRect/>
          </a:stretch>
        </p:blipFill>
        <p:spPr bwMode="auto">
          <a:xfrm>
            <a:off x="609600" y="8267700"/>
            <a:ext cx="2578100" cy="393700"/>
          </a:xfrm>
          <a:prstGeom prst="rect">
            <a:avLst/>
          </a:prstGeom>
          <a:noFill/>
        </p:spPr>
      </p:pic>
      <p:pic>
        <p:nvPicPr>
          <p:cNvPr id="15" name="Picture 3"/>
          <p:cNvPicPr>
            <a:picLocks noChangeAspect="1" noChangeArrowheads="1"/>
          </p:cNvPicPr>
          <p:nvPr/>
        </p:nvPicPr>
        <p:blipFill>
          <a:blip r:embed="rId9" cstate="print"/>
          <a:srcRect/>
          <a:stretch>
            <a:fillRect/>
          </a:stretch>
        </p:blipFill>
        <p:spPr bwMode="auto">
          <a:xfrm>
            <a:off x="2981325" y="7848600"/>
            <a:ext cx="190500" cy="190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136</a:t>
            </a:r>
          </a:p>
        </p:txBody>
      </p:sp>
      <p:sp>
        <p:nvSpPr>
          <p:cNvPr id="22" name="正方形/長方形 21"/>
          <p:cNvSpPr/>
          <p:nvPr/>
        </p:nvSpPr>
        <p:spPr>
          <a:xfrm>
            <a:off x="883351" y="2543062"/>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マップスイッチを削除するには、　　　　　ボタン をクリックします。</a:t>
            </a:r>
          </a:p>
        </p:txBody>
      </p:sp>
      <p:sp>
        <p:nvSpPr>
          <p:cNvPr id="23" name="正方形/長方形 22"/>
          <p:cNvSpPr/>
          <p:nvPr/>
        </p:nvSpPr>
        <p:spPr>
          <a:xfrm>
            <a:off x="552449" y="2921224"/>
            <a:ext cx="6046787"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マップの種類や表示の変更</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以前に作成されたマップの種類や表示を変更することができます。そうするには、マップのコンテキストメニューを開き、「マッププロパティーズ」を選択します。</a:t>
            </a:r>
          </a:p>
        </p:txBody>
      </p:sp>
      <p:sp>
        <p:nvSpPr>
          <p:cNvPr id="24" name="正方形/長方形 23"/>
          <p:cNvSpPr/>
          <p:nvPr/>
        </p:nvSpPr>
        <p:spPr>
          <a:xfrm>
            <a:off x="525829" y="4978624"/>
            <a:ext cx="6759208"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マップクリエーションウインドウと同じようなマッププロパティーの設定ウィンドウが開きます（新しいマップの作成を参照）。</a:t>
            </a:r>
          </a:p>
          <a:p>
            <a:pPr>
              <a:lnSpc>
                <a:spcPts val="1300"/>
              </a:lnSpc>
            </a:pPr>
            <a:r>
              <a:rPr lang="ja-JP" altLang="en-US" sz="1000" b="1" dirty="0">
                <a:latin typeface="メイリオ" pitchFamily="50" charset="-128"/>
                <a:ea typeface="メイリオ" pitchFamily="50" charset="-128"/>
                <a:cs typeface="メイリオ" pitchFamily="50" charset="-128"/>
              </a:rPr>
              <a:t>マップ名の変更</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マップの名前を変更するには、画面の左下角でタブを左クリックし、新しい名前を指定します。</a:t>
            </a:r>
          </a:p>
        </p:txBody>
      </p:sp>
      <p:sp>
        <p:nvSpPr>
          <p:cNvPr id="25" name="正方形/長方形 24"/>
          <p:cNvSpPr/>
          <p:nvPr/>
        </p:nvSpPr>
        <p:spPr>
          <a:xfrm>
            <a:off x="614361" y="6134100"/>
            <a:ext cx="5908675" cy="1081706"/>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変更を保存して、編集モードを終了するには、[適用]ボタンをクリックします。</a:t>
            </a:r>
          </a:p>
          <a:p>
            <a:pPr>
              <a:lnSpc>
                <a:spcPts val="1300"/>
              </a:lnSpc>
            </a:pPr>
            <a:r>
              <a:rPr lang="ja-JP" altLang="en-US" sz="1000" b="1" dirty="0">
                <a:latin typeface="メイリオ" pitchFamily="50" charset="-128"/>
                <a:ea typeface="メイリオ" pitchFamily="50" charset="-128"/>
                <a:cs typeface="メイリオ" pitchFamily="50" charset="-128"/>
              </a:rPr>
              <a:t>マップリストのソート</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以前に作成したマップのタブの順序を変更することができます。デフォルトでは、マップの付いたタブは作成日順に並べられています。</a:t>
            </a:r>
          </a:p>
          <a:p>
            <a:pPr>
              <a:lnSpc>
                <a:spcPts val="1300"/>
              </a:lnSpc>
            </a:pPr>
            <a:r>
              <a:rPr lang="ja-JP" altLang="en-US" sz="800" dirty="0">
                <a:latin typeface="メイリオ" pitchFamily="50" charset="-128"/>
                <a:ea typeface="メイリオ" pitchFamily="50" charset="-128"/>
                <a:cs typeface="メイリオ" pitchFamily="50" charset="-128"/>
              </a:rPr>
              <a:t>順序を変更するには、必要に応じてタブをドラッグアンドドロップします。</a:t>
            </a:r>
          </a:p>
        </p:txBody>
      </p:sp>
      <p:sp>
        <p:nvSpPr>
          <p:cNvPr id="26" name="正方形/長方形 25"/>
          <p:cNvSpPr/>
          <p:nvPr/>
        </p:nvSpPr>
        <p:spPr>
          <a:xfrm>
            <a:off x="590070" y="7602379"/>
            <a:ext cx="954107"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マップの削除</a:t>
            </a:r>
          </a:p>
        </p:txBody>
      </p:sp>
    </p:spTree>
    <p:extLst>
      <p:ext uri="{BB962C8B-B14F-4D97-AF65-F5344CB8AC3E}">
        <p14:creationId xmlns:p14="http://schemas.microsoft.com/office/powerpoint/2010/main" val="385629772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552825"/>
            <a:ext cx="6340856" cy="447294"/>
          </a:xfrm>
          <a:custGeom>
            <a:avLst/>
            <a:gdLst>
              <a:gd name="connsiteX0" fmla="*/ 0 w 6340856"/>
              <a:gd name="connsiteY0" fmla="*/ 0 h 447294"/>
              <a:gd name="connsiteX1" fmla="*/ 6340856 w 6340856"/>
              <a:gd name="connsiteY1" fmla="*/ 0 h 447294"/>
              <a:gd name="connsiteX2" fmla="*/ 6340856 w 6340856"/>
              <a:gd name="connsiteY2" fmla="*/ 447294 h 447294"/>
              <a:gd name="connsiteX3" fmla="*/ 0 w 6340856"/>
              <a:gd name="connsiteY3" fmla="*/ 447294 h 447294"/>
              <a:gd name="connsiteX4" fmla="*/ 0 w 6340856"/>
              <a:gd name="connsiteY4" fmla="*/ 0 h 44729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294">
                <a:moveTo>
                  <a:pt x="0" y="0"/>
                </a:moveTo>
                <a:lnTo>
                  <a:pt x="6340856" y="0"/>
                </a:lnTo>
                <a:lnTo>
                  <a:pt x="6340856" y="447294"/>
                </a:lnTo>
                <a:lnTo>
                  <a:pt x="0" y="447294"/>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609600" y="35528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609600" y="3552825"/>
            <a:ext cx="9525" cy="447294"/>
          </a:xfrm>
          <a:custGeom>
            <a:avLst/>
            <a:gdLst>
              <a:gd name="connsiteX0" fmla="*/ 4762 w 9525"/>
              <a:gd name="connsiteY0" fmla="*/ 0 h 447294"/>
              <a:gd name="connsiteX1" fmla="*/ 4762 w 9525"/>
              <a:gd name="connsiteY1" fmla="*/ 447294 h 447294"/>
            </a:gdLst>
            <a:ahLst/>
            <a:cxnLst>
              <a:cxn ang="0">
                <a:pos x="connsiteX0" y="connsiteY0"/>
              </a:cxn>
              <a:cxn ang="1">
                <a:pos x="connsiteX1" y="connsiteY1"/>
              </a:cxn>
            </a:cxnLst>
            <a:rect l="l" t="t" r="r" b="b"/>
            <a:pathLst>
              <a:path w="9525" h="447294">
                <a:moveTo>
                  <a:pt x="4762" y="0"/>
                </a:moveTo>
                <a:lnTo>
                  <a:pt x="4762" y="447294"/>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609600" y="399059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3552825"/>
            <a:ext cx="9525" cy="447294"/>
          </a:xfrm>
          <a:custGeom>
            <a:avLst/>
            <a:gdLst>
              <a:gd name="connsiteX0" fmla="*/ 4762 w 9525"/>
              <a:gd name="connsiteY0" fmla="*/ 0 h 447294"/>
              <a:gd name="connsiteX1" fmla="*/ 4762 w 9525"/>
              <a:gd name="connsiteY1" fmla="*/ 447294 h 447294"/>
            </a:gdLst>
            <a:ahLst/>
            <a:cxnLst>
              <a:cxn ang="0">
                <a:pos x="connsiteX0" y="connsiteY0"/>
              </a:cxn>
              <a:cxn ang="1">
                <a:pos x="connsiteX1" y="connsiteY1"/>
              </a:cxn>
            </a:cxnLst>
            <a:rect l="l" t="t" r="r" b="b"/>
            <a:pathLst>
              <a:path w="9525" h="447294">
                <a:moveTo>
                  <a:pt x="4762" y="0"/>
                </a:moveTo>
                <a:lnTo>
                  <a:pt x="4762" y="447294"/>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2235200" cy="1562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55637" y="8317706"/>
            <a:ext cx="4635500" cy="1244600"/>
          </a:xfrm>
          <a:prstGeom prst="rect">
            <a:avLst/>
          </a:prstGeom>
          <a:noFill/>
        </p:spPr>
      </p:pic>
      <p:graphicFrame>
        <p:nvGraphicFramePr>
          <p:cNvPr id="10" name="表格 4"/>
          <p:cNvGraphicFramePr>
            <a:graphicFrameLocks noGrp="1"/>
          </p:cNvGraphicFramePr>
          <p:nvPr>
            <p:extLst>
              <p:ext uri="{D42A27DB-BD31-4B8C-83A1-F6EECF244321}">
                <p14:modId xmlns:p14="http://schemas.microsoft.com/office/powerpoint/2010/main" val="3811639715"/>
              </p:ext>
            </p:extLst>
          </p:nvPr>
        </p:nvGraphicFramePr>
        <p:xfrm>
          <a:off x="990663" y="5443156"/>
          <a:ext cx="4659628" cy="1034795"/>
        </p:xfrm>
        <a:graphic>
          <a:graphicData uri="http://schemas.openxmlformats.org/drawingml/2006/table">
            <a:tbl>
              <a:tblPr/>
              <a:tblGrid>
                <a:gridCol w="673353"/>
                <a:gridCol w="2056510"/>
                <a:gridCol w="1929765"/>
              </a:tblGrid>
              <a:tr h="233298">
                <a:tc>
                  <a:txBody>
                    <a:bodyPr/>
                    <a:lstStyle/>
                    <a:p>
                      <a:pPr algn="l"/>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フレームレート</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人が検出可能な最大速度</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車が検出可能な最大速度</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 fps</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40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12 fps</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10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85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25 fps</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170 km/hr</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16" name="正方形/長方形 15"/>
          <p:cNvSpPr/>
          <p:nvPr/>
        </p:nvSpPr>
        <p:spPr>
          <a:xfrm>
            <a:off x="457200" y="2171700"/>
            <a:ext cx="6665912" cy="58156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アーカイブ内でのフォレンジックサーチの設定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ビデオカメラのアーカイブのフォレンジックサーチの実行を可能にするには、次の条件が満たされなければなりません。。</a:t>
            </a:r>
          </a:p>
        </p:txBody>
      </p:sp>
      <p:sp>
        <p:nvSpPr>
          <p:cNvPr id="17" name="正方形/長方形 16"/>
          <p:cNvSpPr/>
          <p:nvPr/>
        </p:nvSpPr>
        <p:spPr>
          <a:xfrm>
            <a:off x="731837" y="2678906"/>
            <a:ext cx="5775324"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ビデオが要件を満たしています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アーカイブ内に所望のビデオカメラからのビデオストリームの記録があります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オブジェクトのトラジェクトリデータベースにこのビデオストリームからのメタデータ記録があります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ユーザーが適切な権限を持っています</a:t>
            </a:r>
            <a:r>
              <a:rPr lang="en-US" altLang="ja-JP" sz="800" dirty="0" smtClean="0">
                <a:latin typeface="メイリオ" pitchFamily="50" charset="-128"/>
                <a:ea typeface="メイリオ" pitchFamily="50" charset="-128"/>
                <a:cs typeface="メイリオ" pitchFamily="50" charset="-128"/>
              </a:rPr>
              <a:t>。</a:t>
            </a:r>
          </a:p>
        </p:txBody>
      </p:sp>
      <p:sp>
        <p:nvSpPr>
          <p:cNvPr id="18" name="正方形/長方形 17"/>
          <p:cNvSpPr/>
          <p:nvPr/>
        </p:nvSpPr>
        <p:spPr>
          <a:xfrm>
            <a:off x="593612" y="3312687"/>
            <a:ext cx="6966061"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このセクションには、これらの条件を満たすAxxonNextソフトウェア パッケージを設定する方法に関する情報が含まれています。</a:t>
            </a:r>
          </a:p>
        </p:txBody>
      </p:sp>
      <p:sp>
        <p:nvSpPr>
          <p:cNvPr id="19" name="正方形/長方形 18"/>
          <p:cNvSpPr/>
          <p:nvPr/>
        </p:nvSpPr>
        <p:spPr>
          <a:xfrm>
            <a:off x="812800" y="3653361"/>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
        <p:nvSpPr>
          <p:cNvPr id="20" name="正方形/長方形 19"/>
          <p:cNvSpPr/>
          <p:nvPr/>
        </p:nvSpPr>
        <p:spPr>
          <a:xfrm>
            <a:off x="593612" y="4108486"/>
            <a:ext cx="4375204" cy="259045"/>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記録された動画のフォレンジックサーチのためのビデオ適合性（要件）</a:t>
            </a:r>
          </a:p>
        </p:txBody>
      </p:sp>
      <p:sp>
        <p:nvSpPr>
          <p:cNvPr id="21" name="正方形/長方形 20"/>
          <p:cNvSpPr/>
          <p:nvPr/>
        </p:nvSpPr>
        <p:spPr>
          <a:xfrm>
            <a:off x="647223" y="4355306"/>
            <a:ext cx="6104413"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記録された動画のフォレンジックサーチを可能にするには、検出ツール用の動画に適用されるそれらと同じ要件を満たさなければなりません（検出ツールのための動画適合性（要件）を参照）。</a:t>
            </a:r>
          </a:p>
          <a:p>
            <a:pPr>
              <a:lnSpc>
                <a:spcPts val="1300"/>
              </a:lnSpc>
            </a:pPr>
            <a:r>
              <a:rPr lang="ja-JP" altLang="en-US" sz="800" dirty="0">
                <a:latin typeface="メイリオ" pitchFamily="50" charset="-128"/>
                <a:ea typeface="メイリオ" pitchFamily="50" charset="-128"/>
                <a:cs typeface="メイリオ" pitchFamily="50" charset="-128"/>
              </a:rPr>
              <a:t>　</a:t>
            </a:r>
          </a:p>
          <a:p>
            <a:pPr>
              <a:lnSpc>
                <a:spcPts val="1300"/>
              </a:lnSpc>
            </a:pPr>
            <a:r>
              <a:rPr lang="ja-JP" altLang="en-US" sz="800" dirty="0">
                <a:latin typeface="メイリオ" pitchFamily="50" charset="-128"/>
                <a:ea typeface="メイリオ" pitchFamily="50" charset="-128"/>
                <a:cs typeface="メイリオ" pitchFamily="50" charset="-128"/>
              </a:rPr>
              <a:t>また、動画の最小および最大検出物速度は、カメラのフレームレートに関連しています。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検出可能な最大速度は、オブジェクトのサイズに依存します</a:t>
            </a:r>
            <a:r>
              <a:rPr lang="en-US" altLang="ja-JP" sz="800" dirty="0" smtClean="0">
                <a:latin typeface="メイリオ" pitchFamily="50" charset="-128"/>
                <a:ea typeface="メイリオ" pitchFamily="50" charset="-128"/>
                <a:cs typeface="メイリオ" pitchFamily="50" charset="-128"/>
              </a:rPr>
              <a:t>。次の表は、検出可能な最大速度と一般的な目的物（人や車）のフレームレートとの関係を示しています。</a:t>
            </a:r>
          </a:p>
        </p:txBody>
      </p:sp>
      <p:sp>
        <p:nvSpPr>
          <p:cNvPr id="22" name="正方形/長方形 21"/>
          <p:cNvSpPr/>
          <p:nvPr/>
        </p:nvSpPr>
        <p:spPr>
          <a:xfrm>
            <a:off x="516980" y="6505033"/>
            <a:ext cx="6364898"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したがって、たとえば最大10キロ/時間の速度で移動する人々を検出するためには、12 fpsで記録するのに十分です。</a:t>
            </a:r>
          </a:p>
          <a:p>
            <a:pPr>
              <a:lnSpc>
                <a:spcPts val="1300"/>
              </a:lnSpc>
            </a:pPr>
            <a:r>
              <a:rPr lang="en-US" altLang="ja-JP" sz="800" dirty="0" smtClean="0">
                <a:latin typeface="メイリオ" pitchFamily="50" charset="-128"/>
                <a:ea typeface="メイリオ" pitchFamily="50" charset="-128"/>
                <a:cs typeface="メイリオ" pitchFamily="50" charset="-128"/>
              </a:rPr>
              <a:t>2.  最低の目的物速度は、その目的物がフレームあたり少なくとも1画素の速度で移動するようなものであるべきです。</a:t>
            </a:r>
          </a:p>
        </p:txBody>
      </p:sp>
      <p:sp>
        <p:nvSpPr>
          <p:cNvPr id="23" name="正方形/長方形 22"/>
          <p:cNvSpPr/>
          <p:nvPr/>
        </p:nvSpPr>
        <p:spPr>
          <a:xfrm>
            <a:off x="647223" y="6959937"/>
            <a:ext cx="5830035"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ビデオストリームのアーカイブに録画を設定するための可能な方法</a:t>
            </a:r>
          </a:p>
          <a:p>
            <a:pPr>
              <a:lnSpc>
                <a:spcPts val="1300"/>
              </a:lnSpc>
            </a:pPr>
            <a:endParaRPr lang="ja-JP" altLang="en-US" sz="1000" b="1"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次の記録モードのいずれも、カメラのアーカイブな映像フィルムのためにフォレンジックサーチの使用を可能にします（「ビデオカメラからビデオストリームへの設定録画」のセクションを参照）。</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定数録画</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開始済み録画</a:t>
            </a:r>
            <a:endParaRPr lang="en-US" altLang="ja-JP"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予約録画</a:t>
            </a:r>
            <a:endParaRPr lang="en-US" altLang="ja-JP" sz="800" dirty="0">
              <a:latin typeface="メイリオ" pitchFamily="50" charset="-128"/>
              <a:ea typeface="メイリオ" pitchFamily="50" charset="-128"/>
              <a:cs typeface="メイリオ" pitchFamily="50" charset="-128"/>
            </a:endParaRPr>
          </a:p>
        </p:txBody>
      </p:sp>
      <p:sp>
        <p:nvSpPr>
          <p:cNvPr id="24" name="正方形/長方形 23"/>
          <p:cNvSpPr/>
          <p:nvPr/>
        </p:nvSpPr>
        <p:spPr>
          <a:xfrm>
            <a:off x="347703" y="10251665"/>
            <a:ext cx="377026" cy="248145"/>
          </a:xfrm>
          <a:prstGeom prst="rect">
            <a:avLst/>
          </a:prstGeom>
        </p:spPr>
        <p:txBody>
          <a:bodyPr wrap="none">
            <a:spAutoFit/>
          </a:bodyPr>
          <a:lstStyle/>
          <a:p>
            <a:pPr>
              <a:lnSpc>
                <a:spcPts val="1300"/>
              </a:lnSpc>
              <a:tabLst>
                <a:tab pos="152400" algn="l"/>
                <a:tab pos="165100" algn="l"/>
                <a:tab pos="355600" algn="l"/>
              </a:tabLst>
            </a:pPr>
            <a:r>
              <a:rPr lang="en-US" altLang="zh-CN" sz="800" dirty="0">
                <a:solidFill>
                  <a:srgbClr val="000000"/>
                </a:solidFill>
                <a:latin typeface="メイリオ" pitchFamily="50" charset="-128"/>
                <a:ea typeface="メイリオ" pitchFamily="50" charset="-128"/>
                <a:cs typeface="メイリオ" pitchFamily="50" charset="-128"/>
              </a:rPr>
              <a:t>137</a:t>
            </a:r>
          </a:p>
        </p:txBody>
      </p:sp>
    </p:spTree>
    <p:extLst>
      <p:ext uri="{BB962C8B-B14F-4D97-AF65-F5344CB8AC3E}">
        <p14:creationId xmlns:p14="http://schemas.microsoft.com/office/powerpoint/2010/main" val="316716147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89627" y="3680846"/>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589627" y="368084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589627" y="368084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589627" y="424675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20958" y="368084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589627" y="8157596"/>
            <a:ext cx="6340856" cy="447293"/>
          </a:xfrm>
          <a:custGeom>
            <a:avLst/>
            <a:gdLst>
              <a:gd name="connsiteX0" fmla="*/ 0 w 6340856"/>
              <a:gd name="connsiteY0" fmla="*/ 0 h 447293"/>
              <a:gd name="connsiteX1" fmla="*/ 6340856 w 6340856"/>
              <a:gd name="connsiteY1" fmla="*/ 0 h 447293"/>
              <a:gd name="connsiteX2" fmla="*/ 6340856 w 6340856"/>
              <a:gd name="connsiteY2" fmla="*/ 447293 h 447293"/>
              <a:gd name="connsiteX3" fmla="*/ 0 w 6340856"/>
              <a:gd name="connsiteY3" fmla="*/ 447293 h 447293"/>
              <a:gd name="connsiteX4" fmla="*/ 0 w 6340856"/>
              <a:gd name="connsiteY4" fmla="*/ 0 h 44729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293">
                <a:moveTo>
                  <a:pt x="0" y="0"/>
                </a:moveTo>
                <a:lnTo>
                  <a:pt x="6340856" y="0"/>
                </a:lnTo>
                <a:lnTo>
                  <a:pt x="6340856" y="447293"/>
                </a:lnTo>
                <a:lnTo>
                  <a:pt x="0" y="447293"/>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589627" y="81575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589627" y="8157596"/>
            <a:ext cx="9525" cy="447293"/>
          </a:xfrm>
          <a:custGeom>
            <a:avLst/>
            <a:gdLst>
              <a:gd name="connsiteX0" fmla="*/ 4762 w 9525"/>
              <a:gd name="connsiteY0" fmla="*/ 0 h 447293"/>
              <a:gd name="connsiteX1" fmla="*/ 4762 w 9525"/>
              <a:gd name="connsiteY1" fmla="*/ 447293 h 447293"/>
            </a:gdLst>
            <a:ahLst/>
            <a:cxnLst>
              <a:cxn ang="0">
                <a:pos x="connsiteX0" y="connsiteY0"/>
              </a:cxn>
              <a:cxn ang="1">
                <a:pos x="connsiteX1" y="connsiteY1"/>
              </a:cxn>
            </a:cxnLst>
            <a:rect l="l" t="t" r="r" b="b"/>
            <a:pathLst>
              <a:path w="9525" h="447293">
                <a:moveTo>
                  <a:pt x="4762" y="0"/>
                </a:moveTo>
                <a:lnTo>
                  <a:pt x="4762" y="447293"/>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589627" y="859536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20958" y="8157596"/>
            <a:ext cx="9525" cy="447293"/>
          </a:xfrm>
          <a:custGeom>
            <a:avLst/>
            <a:gdLst>
              <a:gd name="connsiteX0" fmla="*/ 4762 w 9525"/>
              <a:gd name="connsiteY0" fmla="*/ 0 h 447293"/>
              <a:gd name="connsiteX1" fmla="*/ 4762 w 9525"/>
              <a:gd name="connsiteY1" fmla="*/ 447293 h 447293"/>
            </a:gdLst>
            <a:ahLst/>
            <a:cxnLst>
              <a:cxn ang="0">
                <a:pos x="connsiteX0" y="connsiteY0"/>
              </a:cxn>
              <a:cxn ang="1">
                <a:pos x="connsiteX1" y="connsiteY1"/>
              </a:cxn>
            </a:cxnLst>
            <a:rect l="l" t="t" r="r" b="b"/>
            <a:pathLst>
              <a:path w="9525" h="447293">
                <a:moveTo>
                  <a:pt x="4762" y="0"/>
                </a:moveTo>
                <a:lnTo>
                  <a:pt x="4762" y="447293"/>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70627" y="1594871"/>
            <a:ext cx="4787900" cy="15113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78527" y="3791971"/>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589627" y="4934971"/>
            <a:ext cx="6350000" cy="2857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138</a:t>
            </a:r>
          </a:p>
        </p:txBody>
      </p:sp>
      <p:sp>
        <p:nvSpPr>
          <p:cNvPr id="18" name="TextBox 1"/>
          <p:cNvSpPr txBox="1"/>
          <p:nvPr/>
        </p:nvSpPr>
        <p:spPr>
          <a:xfrm>
            <a:off x="579695" y="8604889"/>
            <a:ext cx="4130939" cy="1546577"/>
          </a:xfrm>
          <a:prstGeom prst="rect">
            <a:avLst/>
          </a:prstGeom>
          <a:noFill/>
        </p:spPr>
        <p:txBody>
          <a:bodyPr wrap="none" lIns="0" tIns="0" rIns="0" rtlCol="0">
            <a:spAutoFit/>
          </a:bodyPr>
          <a:lstStyle/>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tab pos="114300" algn="l"/>
                <a:tab pos="203200" algn="l"/>
              </a:tabLst>
            </a:pPr>
            <a:r>
              <a:rPr lang="en-US" altLang="zh-CN" sz="1350" b="1" dirty="0" smtClean="0">
                <a:solidFill>
                  <a:srgbClr val="000000"/>
                </a:solidFill>
                <a:latin typeface="メイリオ" pitchFamily="50" charset="-128"/>
                <a:ea typeface="メイリオ" pitchFamily="50" charset="-128"/>
                <a:cs typeface="メイリオ" pitchFamily="50" charset="-128"/>
              </a:rPr>
              <a:t>インターフェイス言語の選択</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tab pos="114300" algn="l"/>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AxxonNextで作業する際、ユーザーはインターフェイス言語を選択することができます。</a:t>
            </a:r>
          </a:p>
          <a:p>
            <a:pPr>
              <a:lnSpc>
                <a:spcPts val="1300"/>
              </a:lnSpc>
              <a:tabLst>
                <a:tab pos="114300" algn="l"/>
                <a:tab pos="203200" algn="l"/>
              </a:tabLst>
            </a:pPr>
            <a:r>
              <a:rPr lang="en-US" altLang="zh-CN" sz="800" dirty="0" err="1" smtClean="0">
                <a:solidFill>
                  <a:srgbClr val="000000"/>
                </a:solidFill>
                <a:latin typeface="メイリオ" pitchFamily="50" charset="-128"/>
                <a:ea typeface="メイリオ" pitchFamily="50" charset="-128"/>
                <a:cs typeface="メイリオ" pitchFamily="50" charset="-128"/>
              </a:rPr>
              <a:t>インターフェイス言語を選択するには、以下の手順を完了します</a:t>
            </a:r>
            <a:r>
              <a:rPr lang="en-US" altLang="zh-CN" sz="800" dirty="0" smtClean="0">
                <a:solidFill>
                  <a:srgbClr val="000000"/>
                </a:solidFill>
                <a:latin typeface="メイリオ" pitchFamily="50" charset="-128"/>
                <a:ea typeface="メイリオ" pitchFamily="50" charset="-128"/>
                <a:cs typeface="メイリオ" pitchFamily="50" charset="-128"/>
              </a:rPr>
              <a:t>。</a:t>
            </a:r>
          </a:p>
          <a:p>
            <a:pPr>
              <a:lnSpc>
                <a:spcPts val="1300"/>
              </a:lnSpc>
              <a:tabLst>
                <a:tab pos="114300" algn="l"/>
                <a:tab pos="203200" algn="l"/>
              </a:tabLst>
            </a:pPr>
            <a:endParaRPr lang="en-US" altLang="zh-CN" sz="800" dirty="0" smtClean="0">
              <a:solidFill>
                <a:srgbClr val="000000"/>
              </a:solidFill>
              <a:latin typeface="メイリオ" pitchFamily="50" charset="-128"/>
              <a:ea typeface="メイリオ" pitchFamily="50" charset="-128"/>
              <a:cs typeface="メイリオ" pitchFamily="50" charset="-128"/>
            </a:endParaRPr>
          </a:p>
          <a:p>
            <a:pPr>
              <a:lnSpc>
                <a:spcPts val="1300"/>
              </a:lnSpc>
              <a:tabLst>
                <a:tab pos="114300" algn="l"/>
                <a:tab pos="203200" algn="l"/>
              </a:tabLst>
            </a:pPr>
            <a:r>
              <a:rPr lang="en-US" altLang="zh-CN" sz="800" dirty="0" smtClean="0">
                <a:latin typeface="メイリオ" pitchFamily="50" charset="-128"/>
                <a:ea typeface="メイリオ" pitchFamily="50" charset="-128"/>
                <a:cs typeface="メイリオ" pitchFamily="50" charset="-128"/>
              </a:rPr>
              <a:t> 1.  「リージョナル設定のオプション設定」（1～2）に移動します。</a:t>
            </a:r>
          </a:p>
        </p:txBody>
      </p:sp>
      <p:sp>
        <p:nvSpPr>
          <p:cNvPr id="19" name="正方形/長方形 18"/>
          <p:cNvSpPr/>
          <p:nvPr/>
        </p:nvSpPr>
        <p:spPr>
          <a:xfrm>
            <a:off x="570761" y="264526"/>
            <a:ext cx="5952276" cy="1092607"/>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ビデオストリームのメタデータ録画の有効化</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ビデオストリームのメタデータの録画を有効にするには、次の手順を実行しなければなりません。</a:t>
            </a:r>
          </a:p>
          <a:p>
            <a:pPr>
              <a:lnSpc>
                <a:spcPts val="1300"/>
              </a:lnSpc>
            </a:pPr>
            <a:r>
              <a:rPr lang="en-US" altLang="ja-JP" sz="800" dirty="0" smtClean="0">
                <a:latin typeface="メイリオ" pitchFamily="50" charset="-128"/>
                <a:ea typeface="メイリオ" pitchFamily="50" charset="-128"/>
                <a:cs typeface="メイリオ" pitchFamily="50" charset="-128"/>
              </a:rPr>
              <a:t>1.  「設定」で検出ツールタブに切り替えます。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シチュエーション解析を有効にします</a:t>
            </a:r>
            <a:r>
              <a:rPr lang="en-US" altLang="ja-JP" sz="800" dirty="0" err="1">
                <a:latin typeface="メイリオ" pitchFamily="50" charset="-128"/>
                <a:ea typeface="メイリオ" pitchFamily="50" charset="-128"/>
                <a:cs typeface="メイリオ" pitchFamily="50" charset="-128"/>
              </a:rPr>
              <a:t>（シチュエーション解析の有効化セクションを参照</a:t>
            </a:r>
            <a:r>
              <a:rPr lang="en-US" altLang="ja-JP" sz="800" dirty="0">
                <a:latin typeface="メイリオ" pitchFamily="50" charset="-128"/>
                <a:ea typeface="メイリオ" pitchFamily="50" charset="-128"/>
                <a:cs typeface="メイリオ" pitchFamily="50" charset="-128"/>
              </a:rPr>
              <a:t>）。</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オブジェクトの軌跡記録リストで</a:t>
            </a:r>
            <a:r>
              <a:rPr lang="en-US" altLang="ja-JP" sz="800" dirty="0" smtClean="0">
                <a:latin typeface="メイリオ" pitchFamily="50" charset="-128"/>
                <a:ea typeface="メイリオ" pitchFamily="50" charset="-128"/>
                <a:cs typeface="メイリオ" pitchFamily="50" charset="-128"/>
              </a:rPr>
              <a:t>[はい]を選択します。</a:t>
            </a:r>
          </a:p>
        </p:txBody>
      </p:sp>
      <p:sp>
        <p:nvSpPr>
          <p:cNvPr id="20" name="正方形/長方形 19"/>
          <p:cNvSpPr/>
          <p:nvPr/>
        </p:nvSpPr>
        <p:spPr>
          <a:xfrm>
            <a:off x="579695" y="3136106"/>
            <a:ext cx="6095741"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ビデオストリームが、アーカイブに記録されると、ビデオストリームのメタデータは、オブジェクトのトラジェクトリデータベースに記録されます。</a:t>
            </a:r>
          </a:p>
        </p:txBody>
      </p:sp>
      <p:sp>
        <p:nvSpPr>
          <p:cNvPr id="21" name="正方形/長方形 20"/>
          <p:cNvSpPr/>
          <p:nvPr/>
        </p:nvSpPr>
        <p:spPr>
          <a:xfrm>
            <a:off x="970627" y="3669506"/>
            <a:ext cx="562861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メタデータの保管の設定についての情報は、「アーカイブ、システムログ、およびメタデータの設定保管」というタイトルが付いたセクションに提供されます。</a:t>
            </a:r>
          </a:p>
        </p:txBody>
      </p:sp>
      <p:sp>
        <p:nvSpPr>
          <p:cNvPr id="22" name="正方形/長方形 21"/>
          <p:cNvSpPr/>
          <p:nvPr/>
        </p:nvSpPr>
        <p:spPr>
          <a:xfrm>
            <a:off x="678527" y="4256282"/>
            <a:ext cx="5546724"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アーカイブ内のフォレンジックサーチに関するユーザー権限の設定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ーカイブ内のフォレンジックサーチを使用するには、監視とアーカイブまたは監視/アーカイブ/武装モード許可を有することで十分です（役割およびユーザーシステムオブジェクトの作成と設定ノセクションを参照）。</a:t>
            </a:r>
          </a:p>
        </p:txBody>
      </p:sp>
      <p:sp>
        <p:nvSpPr>
          <p:cNvPr id="23" name="正方形/長方形 22"/>
          <p:cNvSpPr/>
          <p:nvPr/>
        </p:nvSpPr>
        <p:spPr>
          <a:xfrm>
            <a:off x="621487" y="7884806"/>
            <a:ext cx="2108269"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ユーザーインターフェイスの設定</a:t>
            </a:r>
          </a:p>
        </p:txBody>
      </p:sp>
      <p:sp>
        <p:nvSpPr>
          <p:cNvPr id="24" name="正方形/長方形 23"/>
          <p:cNvSpPr/>
          <p:nvPr/>
        </p:nvSpPr>
        <p:spPr>
          <a:xfrm>
            <a:off x="813846" y="8258131"/>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Tree>
    <p:extLst>
      <p:ext uri="{BB962C8B-B14F-4D97-AF65-F5344CB8AC3E}">
        <p14:creationId xmlns:p14="http://schemas.microsoft.com/office/powerpoint/2010/main" val="397857231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73678" y="4390643"/>
            <a:ext cx="6340856" cy="423926"/>
          </a:xfrm>
          <a:custGeom>
            <a:avLst/>
            <a:gdLst>
              <a:gd name="connsiteX0" fmla="*/ 0 w 6340856"/>
              <a:gd name="connsiteY0" fmla="*/ 0 h 423926"/>
              <a:gd name="connsiteX1" fmla="*/ 6340856 w 6340856"/>
              <a:gd name="connsiteY1" fmla="*/ 0 h 423926"/>
              <a:gd name="connsiteX2" fmla="*/ 6340856 w 6340856"/>
              <a:gd name="connsiteY2" fmla="*/ 423926 h 423926"/>
              <a:gd name="connsiteX3" fmla="*/ 0 w 6340856"/>
              <a:gd name="connsiteY3" fmla="*/ 423926 h 423926"/>
              <a:gd name="connsiteX4" fmla="*/ 0 w 6340856"/>
              <a:gd name="connsiteY4" fmla="*/ 0 h 4239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926">
                <a:moveTo>
                  <a:pt x="0" y="0"/>
                </a:moveTo>
                <a:lnTo>
                  <a:pt x="6340856" y="0"/>
                </a:lnTo>
                <a:lnTo>
                  <a:pt x="6340856" y="423926"/>
                </a:lnTo>
                <a:lnTo>
                  <a:pt x="0" y="42392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573678" y="439064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573678" y="4390643"/>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573678" y="480504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05009" y="4390643"/>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573678" y="8694545"/>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573678" y="869454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573678" y="8694545"/>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573678" y="910881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05009" y="8694545"/>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00530" y="1231106"/>
            <a:ext cx="5969000" cy="22606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954678" y="5688806"/>
            <a:ext cx="5740400" cy="2171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139</a:t>
            </a:r>
          </a:p>
        </p:txBody>
      </p:sp>
      <p:sp>
        <p:nvSpPr>
          <p:cNvPr id="16" name="TextBox 1"/>
          <p:cNvSpPr txBox="1"/>
          <p:nvPr/>
        </p:nvSpPr>
        <p:spPr>
          <a:xfrm>
            <a:off x="579437" y="8927306"/>
            <a:ext cx="6781800" cy="1546577"/>
          </a:xfrm>
          <a:prstGeom prst="rect">
            <a:avLst/>
          </a:prstGeom>
          <a:noFill/>
        </p:spPr>
        <p:txBody>
          <a:bodyPr wrap="square" lIns="0" tIns="0" rIns="0" rtlCol="0">
            <a:spAutoFit/>
          </a:bodyPr>
          <a:lstStyle/>
          <a:p>
            <a:pPr>
              <a:lnSpc>
                <a:spcPts val="1300"/>
              </a:lnSpc>
              <a:tabLst>
                <a:tab pos="114300" algn="l"/>
                <a:tab pos="203200" algn="l"/>
                <a:tab pos="381000" algn="l"/>
              </a:tabLst>
            </a:pPr>
            <a:r>
              <a:rPr lang="en-US" altLang="zh-CN" dirty="0" smtClean="0">
                <a:latin typeface="メイリオ" pitchFamily="50" charset="-128"/>
                <a:ea typeface="メイリオ" pitchFamily="50" charset="-128"/>
                <a:cs typeface="メイリオ" pitchFamily="50" charset="-128"/>
              </a:rPr>
              <a:t> </a:t>
            </a:r>
          </a:p>
          <a:p>
            <a:pPr>
              <a:lnSpc>
                <a:spcPts val="1300"/>
              </a:lnSpc>
              <a:tabLst>
                <a:tab pos="114300" algn="l"/>
                <a:tab pos="203200" algn="l"/>
                <a:tab pos="381000" algn="l"/>
              </a:tabLst>
            </a:pPr>
            <a:r>
              <a:rPr lang="en-US" altLang="zh-CN" dirty="0" smtClean="0">
                <a:latin typeface="メイリオ" pitchFamily="50" charset="-128"/>
                <a:ea typeface="メイリオ" pitchFamily="50" charset="-128"/>
                <a:cs typeface="メイリオ" pitchFamily="50" charset="-128"/>
              </a:rPr>
              <a:t> </a:t>
            </a:r>
          </a:p>
          <a:p>
            <a:pPr>
              <a:lnSpc>
                <a:spcPts val="1300"/>
              </a:lnSpc>
              <a:tabLst>
                <a:tab pos="114300" algn="l"/>
                <a:tab pos="203200" algn="l"/>
                <a:tab pos="381000" algn="l"/>
              </a:tabLst>
            </a:pPr>
            <a:r>
              <a:rPr lang="en-US" altLang="zh-CN" sz="1350" b="1" dirty="0" smtClean="0">
                <a:solidFill>
                  <a:srgbClr val="000000"/>
                </a:solidFill>
                <a:latin typeface="メイリオ" pitchFamily="50" charset="-128"/>
                <a:ea typeface="メイリオ" pitchFamily="50" charset="-128"/>
                <a:cs typeface="メイリオ" pitchFamily="50" charset="-128"/>
              </a:rPr>
              <a:t>スライドショウパラメーターの設定</a:t>
            </a:r>
          </a:p>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114300" algn="l"/>
                <a:tab pos="203200" algn="l"/>
                <a:tab pos="381000" algn="l"/>
              </a:tabLst>
            </a:pPr>
            <a:r>
              <a:rPr lang="en-US" altLang="zh-CN" sz="800" dirty="0" smtClean="0">
                <a:solidFill>
                  <a:srgbClr val="000000"/>
                </a:solidFill>
                <a:latin typeface="メイリオ" pitchFamily="50" charset="-128"/>
                <a:ea typeface="メイリオ" pitchFamily="50" charset="-128"/>
                <a:cs typeface="メイリオ" pitchFamily="50" charset="-128"/>
              </a:rPr>
              <a:t>スライドショウモードは、割り当てられた周波数に従ってレイアウトを周期的に切り替えます。スライドショウが起動します。</a:t>
            </a:r>
          </a:p>
          <a:p>
            <a:pPr>
              <a:lnSpc>
                <a:spcPts val="1300"/>
              </a:lnSpc>
              <a:tabLst>
                <a:tab pos="114300" algn="l"/>
                <a:tab pos="203200" algn="l"/>
                <a:tab pos="381000" algn="l"/>
              </a:tabLst>
            </a:pPr>
            <a:r>
              <a:rPr lang="en-US" altLang="zh-CN" sz="800" dirty="0" smtClean="0">
                <a:solidFill>
                  <a:srgbClr val="000000"/>
                </a:solidFill>
                <a:latin typeface="メイリオ" pitchFamily="50" charset="-128"/>
                <a:ea typeface="メイリオ" pitchFamily="50" charset="-128"/>
                <a:cs typeface="メイリオ" pitchFamily="50" charset="-128"/>
              </a:rPr>
              <a:t>レイアウトリボンのコンテクストメニューを使用して、スライドショウは開始されます。</a:t>
            </a:r>
          </a:p>
          <a:p>
            <a:pPr>
              <a:lnSpc>
                <a:spcPts val="1300"/>
              </a:lnSpc>
              <a:tabLst>
                <a:tab pos="114300" algn="l"/>
                <a:tab pos="203200" algn="l"/>
                <a:tab pos="381000" algn="l"/>
              </a:tabLst>
            </a:pPr>
            <a:r>
              <a:rPr lang="en-US" altLang="zh-CN" sz="800" dirty="0" err="1" smtClean="0">
                <a:solidFill>
                  <a:srgbClr val="000000"/>
                </a:solidFill>
                <a:latin typeface="メイリオ" pitchFamily="50" charset="-128"/>
                <a:ea typeface="メイリオ" pitchFamily="50" charset="-128"/>
                <a:cs typeface="メイリオ" pitchFamily="50" charset="-128"/>
              </a:rPr>
              <a:t>スライドショウの滞留時間を設定するには、以下を実行します</a:t>
            </a:r>
            <a:r>
              <a:rPr lang="en-US" altLang="zh-CN" sz="800" dirty="0" smtClean="0">
                <a:solidFill>
                  <a:srgbClr val="000000"/>
                </a:solidFill>
                <a:latin typeface="メイリオ" pitchFamily="50" charset="-128"/>
                <a:ea typeface="メイリオ" pitchFamily="50" charset="-128"/>
                <a:cs typeface="メイリオ" pitchFamily="50" charset="-128"/>
              </a:rPr>
              <a:t>。</a:t>
            </a:r>
          </a:p>
          <a:p>
            <a:pPr>
              <a:lnSpc>
                <a:spcPts val="1300"/>
              </a:lnSpc>
              <a:tabLst>
                <a:tab pos="114300" algn="l"/>
                <a:tab pos="203200" algn="l"/>
                <a:tab pos="381000" algn="l"/>
              </a:tabLst>
            </a:pPr>
            <a:endParaRPr lang="en-US" altLang="zh-CN" sz="800" dirty="0" smtClean="0">
              <a:solidFill>
                <a:srgbClr val="000000"/>
              </a:solidFill>
              <a:latin typeface="メイリオ" pitchFamily="50" charset="-128"/>
              <a:ea typeface="メイリオ" pitchFamily="50" charset="-128"/>
              <a:cs typeface="メイリオ" pitchFamily="50" charset="-128"/>
            </a:endParaRPr>
          </a:p>
          <a:p>
            <a:pPr>
              <a:lnSpc>
                <a:spcPts val="1300"/>
              </a:lnSpc>
              <a:tabLst>
                <a:tab pos="114300" algn="l"/>
                <a:tab pos="203200" algn="l"/>
                <a:tab pos="381000" algn="l"/>
              </a:tabLst>
            </a:pPr>
            <a:r>
              <a:rPr lang="en-US" altLang="zh-CN" sz="800" dirty="0" smtClean="0">
                <a:latin typeface="メイリオ" pitchFamily="50" charset="-128"/>
                <a:ea typeface="メイリオ" pitchFamily="50" charset="-128"/>
                <a:cs typeface="メイリオ" pitchFamily="50" charset="-128"/>
              </a:rPr>
              <a:t> 1.  「ユーザーインターフェイスのオプション設定」（１－２）に移動します。</a:t>
            </a:r>
          </a:p>
        </p:txBody>
      </p:sp>
      <p:sp>
        <p:nvSpPr>
          <p:cNvPr id="18" name="正方形/長方形 17"/>
          <p:cNvSpPr/>
          <p:nvPr/>
        </p:nvSpPr>
        <p:spPr>
          <a:xfrm>
            <a:off x="762485" y="316706"/>
            <a:ext cx="5963241"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インターフェイス言語の選択</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AxxonNextで作業する際、ユーザーはインターフェイス言語を選択することができます。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インターフェイス言語を選択するには、以下の手順を完了します。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リージョナル設定のオプション設定」（1～2）に移動します。</a:t>
            </a:r>
          </a:p>
        </p:txBody>
      </p:sp>
      <p:sp>
        <p:nvSpPr>
          <p:cNvPr id="19" name="正方形/長方形 18"/>
          <p:cNvSpPr/>
          <p:nvPr/>
        </p:nvSpPr>
        <p:spPr>
          <a:xfrm>
            <a:off x="762483" y="3593306"/>
            <a:ext cx="6084993"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インターフェイス言語ドロップダウンリストからインターフェイス言語を選択します</a:t>
            </a:r>
            <a:r>
              <a:rPr lang="en-US" altLang="ja-JP" sz="800" dirty="0">
                <a:latin typeface="メイリオ" pitchFamily="50" charset="-128"/>
                <a:ea typeface="メイリオ" pitchFamily="50" charset="-128"/>
                <a:cs typeface="メイリオ" pitchFamily="50" charset="-128"/>
              </a:rPr>
              <a:t>(3)。</a:t>
            </a:r>
          </a:p>
          <a:p>
            <a:pPr>
              <a:lnSpc>
                <a:spcPts val="1300"/>
              </a:lnSpc>
            </a:pPr>
            <a:r>
              <a:rPr lang="en-US" altLang="ja-JP" sz="800" dirty="0">
                <a:latin typeface="メイリオ" pitchFamily="50" charset="-128"/>
                <a:ea typeface="メイリオ" pitchFamily="50" charset="-128"/>
                <a:cs typeface="メイリオ" pitchFamily="50" charset="-128"/>
              </a:rPr>
              <a:t>3. </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AxxonNext</a:t>
            </a:r>
            <a:r>
              <a:rPr lang="en-US" altLang="ja-JP" sz="800" dirty="0" err="1">
                <a:latin typeface="メイリオ" pitchFamily="50" charset="-128"/>
                <a:ea typeface="メイリオ" pitchFamily="50" charset="-128"/>
                <a:cs typeface="メイリオ" pitchFamily="50" charset="-128"/>
              </a:rPr>
              <a:t>を再起動してください</a:t>
            </a:r>
            <a:r>
              <a:rPr lang="en-US" altLang="ja-JP" sz="800" dirty="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AxxonNextが一度再起動されると、新たに選択されたインターフェイス言語が適用されます。</a:t>
            </a:r>
          </a:p>
        </p:txBody>
      </p:sp>
      <p:sp>
        <p:nvSpPr>
          <p:cNvPr id="20" name="正方形/長方形 19"/>
          <p:cNvSpPr/>
          <p:nvPr/>
        </p:nvSpPr>
        <p:spPr>
          <a:xfrm>
            <a:off x="727004" y="4479495"/>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
        <p:nvSpPr>
          <p:cNvPr id="21" name="正方形/長方形 20"/>
          <p:cNvSpPr/>
          <p:nvPr/>
        </p:nvSpPr>
        <p:spPr>
          <a:xfrm>
            <a:off x="762485" y="4812506"/>
            <a:ext cx="6625513"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カレンダータイプの選択</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AxxonNextで作業する場合、ユーザーは使用されたカレンダーの種類を選択することができます（グレゴリオまたはペルシャ歴）。</a:t>
            </a:r>
          </a:p>
          <a:p>
            <a:pPr>
              <a:lnSpc>
                <a:spcPts val="1300"/>
              </a:lnSpc>
            </a:pPr>
            <a:r>
              <a:rPr lang="ja-JP" altLang="en-US" sz="800" dirty="0">
                <a:latin typeface="メイリオ" pitchFamily="50" charset="-128"/>
                <a:ea typeface="メイリオ" pitchFamily="50" charset="-128"/>
                <a:cs typeface="メイリオ" pitchFamily="50" charset="-128"/>
              </a:rPr>
              <a:t>インターフェース言語を選択するには、次の手順を実行します。</a:t>
            </a:r>
          </a:p>
          <a:p>
            <a:pPr>
              <a:lnSpc>
                <a:spcPts val="1300"/>
              </a:lnSpc>
            </a:pPr>
            <a:r>
              <a:rPr lang="en-US" altLang="ja-JP" sz="800" dirty="0">
                <a:latin typeface="メイリオ" pitchFamily="50" charset="-128"/>
                <a:ea typeface="メイリオ" pitchFamily="50" charset="-128"/>
                <a:cs typeface="メイリオ" pitchFamily="50" charset="-128"/>
              </a:rPr>
              <a:t>1. </a:t>
            </a:r>
            <a:r>
              <a:rPr lang="en-US" altLang="ja-JP" sz="800" dirty="0" smtClean="0">
                <a:latin typeface="メイリオ" pitchFamily="50" charset="-128"/>
                <a:ea typeface="メイリオ" pitchFamily="50" charset="-128"/>
                <a:cs typeface="メイリオ" pitchFamily="50" charset="-128"/>
              </a:rPr>
              <a:t> [</a:t>
            </a:r>
            <a:r>
              <a:rPr lang="en-US" altLang="ja-JP" sz="800" dirty="0">
                <a:latin typeface="メイリオ" pitchFamily="50" charset="-128"/>
                <a:ea typeface="メイリオ" pitchFamily="50" charset="-128"/>
                <a:cs typeface="メイリオ" pitchFamily="50" charset="-128"/>
              </a:rPr>
              <a:t>設定]のオプション地域の設定(1-2)。</a:t>
            </a:r>
          </a:p>
        </p:txBody>
      </p:sp>
      <p:sp>
        <p:nvSpPr>
          <p:cNvPr id="22" name="正方形/長方形 21"/>
          <p:cNvSpPr/>
          <p:nvPr/>
        </p:nvSpPr>
        <p:spPr>
          <a:xfrm>
            <a:off x="725667" y="7860506"/>
            <a:ext cx="5742908"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カレンダーのドロップダウンリストからAxxonNextで使用されるカレンダーの種類を選択します</a:t>
            </a:r>
            <a:r>
              <a:rPr lang="en-US" altLang="ja-JP" sz="800" dirty="0" smtClean="0">
                <a:latin typeface="メイリオ" pitchFamily="50" charset="-128"/>
                <a:ea typeface="メイリオ" pitchFamily="50" charset="-128"/>
                <a:cs typeface="メイリオ" pitchFamily="50" charset="-128"/>
              </a:rPr>
              <a:t>(3)。日付の長短形態も、それぞれの分野で表示されます(4)。</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、[適用]をクリックします。</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AxxonNextを再起動します</a:t>
            </a:r>
            <a:r>
              <a:rPr lang="en-US" altLang="ja-JP" sz="800" dirty="0" smtClean="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p:txBody>
      </p:sp>
      <p:sp>
        <p:nvSpPr>
          <p:cNvPr id="23" name="正方形/長方形 22"/>
          <p:cNvSpPr/>
          <p:nvPr/>
        </p:nvSpPr>
        <p:spPr>
          <a:xfrm>
            <a:off x="647699" y="8492459"/>
            <a:ext cx="4503737" cy="248145"/>
          </a:xfrm>
          <a:prstGeom prst="rect">
            <a:avLst/>
          </a:prstGeom>
        </p:spPr>
        <p:txBody>
          <a:bodyPr wrap="square">
            <a:spAutoFit/>
          </a:bodyPr>
          <a:lstStyle/>
          <a:p>
            <a:pPr>
              <a:lnSpc>
                <a:spcPts val="1300"/>
              </a:lnSpc>
            </a:pPr>
            <a:r>
              <a:rPr lang="en-US" altLang="ja-JP" sz="800" dirty="0" err="1">
                <a:latin typeface="メイリオ" pitchFamily="50" charset="-128"/>
                <a:ea typeface="メイリオ" pitchFamily="50" charset="-128"/>
                <a:cs typeface="メイリオ" pitchFamily="50" charset="-128"/>
              </a:rPr>
              <a:t>AxxonNextが再起動されると、新たに選択したカレンダーの種類が適用されます。</a:t>
            </a:r>
          </a:p>
        </p:txBody>
      </p:sp>
      <p:sp>
        <p:nvSpPr>
          <p:cNvPr id="24" name="正方形/長方形 23"/>
          <p:cNvSpPr/>
          <p:nvPr/>
        </p:nvSpPr>
        <p:spPr>
          <a:xfrm>
            <a:off x="677562" y="8783333"/>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Tree>
    <p:extLst>
      <p:ext uri="{BB962C8B-B14F-4D97-AF65-F5344CB8AC3E}">
        <p14:creationId xmlns:p14="http://schemas.microsoft.com/office/powerpoint/2010/main" val="3950462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14</a:t>
            </a:r>
          </a:p>
        </p:txBody>
      </p:sp>
      <p:sp>
        <p:nvSpPr>
          <p:cNvPr id="6" name="TextBox 1"/>
          <p:cNvSpPr txBox="1"/>
          <p:nvPr/>
        </p:nvSpPr>
        <p:spPr>
          <a:xfrm>
            <a:off x="609600" y="863600"/>
            <a:ext cx="6827837" cy="8787021"/>
          </a:xfrm>
          <a:prstGeom prst="rect">
            <a:avLst/>
          </a:prstGeom>
          <a:noFill/>
        </p:spPr>
        <p:txBody>
          <a:bodyPr wrap="square" lIns="0" tIns="0" rIns="0" rtlCol="0">
            <a:spAutoFit/>
          </a:bodyPr>
          <a:lstStyle/>
          <a:p>
            <a:pPr>
              <a:tabLst>
                <a:tab pos="203200" algn="l"/>
                <a:tab pos="381000" algn="l"/>
                <a:tab pos="584200" algn="l"/>
                <a:tab pos="596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通知サブシステム</a:t>
            </a: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通知サブシステムには、システム内で発生したイベントに関するユーザーへの通知を提供するすべてのツールが含まれます。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AxxonNextソフトウェアパッケージでは、以下のシステムオブジェクトにより、通知サブシステムの機能が有効になります。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a:t>
            </a: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a:t>
            </a:r>
          </a:p>
          <a:p>
            <a:pPr>
              <a:tabLst>
                <a:tab pos="203200" algn="l"/>
                <a:tab pos="381000" algn="l"/>
                <a:tab pos="584200" algn="l"/>
                <a:tab pos="596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通知サブシステムは、ユーザーインターフェイスを必要としません。</a:t>
            </a: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AxxonNext通知サブシステムによって、検出ツールがトリガーされた時に以下の機能を利用することができます。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オーディオ通知</a:t>
            </a: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SMS通知</a:t>
            </a:r>
          </a:p>
          <a:p>
            <a:pPr marL="228600" indent="-228600">
              <a:buFont typeface="+mj-lt"/>
              <a:buAutoNum type="arabicPeriod"/>
              <a:tabLst>
                <a:tab pos="2032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電子メール通知</a:t>
            </a:r>
          </a:p>
          <a:p>
            <a:pPr>
              <a:tabLst>
                <a:tab pos="203200" algn="l"/>
                <a:tab pos="381000" algn="l"/>
                <a:tab pos="584200" algn="l"/>
                <a:tab pos="596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リレーサブシステム</a:t>
            </a: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サブシステムには、検出ツールがトリガーされた時（ビデオカメラまたはIPサーバーの組込みセンサーを処理するものを含む）、ビデオカメラまたはIPサーバーの組込みリレーポートに接続された実行デバイスをトリガーするためのすべてのツールが含ま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AxxonNextソフトウェアパッケージでは、リレーシステムオブジェクトにより、中継サブシステムの機能が有効になります。</a:t>
            </a: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リレーサブシステムは、ユーザーインターフェイスを必要としません。</a:t>
            </a:r>
          </a:p>
          <a:p>
            <a:pPr>
              <a:tabLst>
                <a:tab pos="2032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AxxonNextのリレーサブシステムでは、検出ツールがトリガーされた場合の、ビデオカメラまたはIPサーバーの車載リレーのトリガーを設定することができます。</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81000" algn="l"/>
                <a:tab pos="584200" algn="l"/>
                <a:tab pos="596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アーカイブサブシステム内のフォレンジックサーチ</a:t>
            </a: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アーカイブサブシステム内のフォレンジックサーチは、ビデオ画像のメタデータを使用して、アーカイブ内のビデオ録画を検索するツールです。</a:t>
            </a: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ビデオ画像のメタデータには、ビデオカメラフィールドでのオブジェクトモーション、被写体の色など(ビデオカメラで実行されるアルゴリズムに応じて)の軌跡に関する情報が含まれます。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アーカイブサブシステム内のフォレンジックサーチ機能は、(ソフトウェアパッケージのインストール時に作成されている)オブジェクトのトラジェクトリデータベースにより有効にな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これらの機能は、ビデオ監視モニタからアクセスすることができます。</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アーカイブサブシステム内のAxxonNextのフォレンジックサーチにより、次の機能を利用することができます。</a:t>
            </a:r>
          </a:p>
          <a:p>
            <a:pPr>
              <a:tabLst>
                <a:tab pos="203200" algn="l"/>
                <a:tab pos="381000" algn="l"/>
                <a:tab pos="584200" algn="l"/>
                <a:tab pos="5969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オブジェクトのトラジェクトリデータベースにビデオ画像のメタデータを記録する際に必要となるビデオカメラの選択</a:t>
            </a:r>
          </a:p>
          <a:p>
            <a:pPr marL="228600" indent="-228600">
              <a:buFont typeface="+mj-lt"/>
              <a:buAutoNum type="arabicPeriod"/>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ビデオカメラフィールドに関連する基準の1つによるワンタイム検索</a:t>
            </a: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特定のエリアのモーション</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仮想ラインの交差</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特定のエリア内のオブジェクトのロイタリング</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特定のエリア内の多数のオブジェクトの同時出現</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あるエリアから別のエリアへのモーション</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startAt="3"/>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以下の条件による検索（オプション）</a:t>
            </a: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オブジェクトの最小サイズ</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オブジェクトの最大サイズ</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オブジェクトの色</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オブジェクトの最低速度</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オブジェクトの最高速度</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F.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オブジェクトのモーションの方向</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G.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エリア内のオブジェクトの最大数</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H.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あるエリアにオブジェクトが留まる時間の長さ</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分散セキュリティシステムの機能</a:t>
            </a:r>
          </a:p>
          <a:p>
            <a:pPr>
              <a:tabLst>
                <a:tab pos="203200" algn="l"/>
                <a:tab pos="381000" algn="l"/>
                <a:tab pos="584200" algn="l"/>
                <a:tab pos="596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AxxonNext上のAxxonドメイン内で分散システムを作成することができます。</a:t>
            </a:r>
          </a:p>
          <a:p>
            <a:pPr>
              <a:tabLst>
                <a:tab pos="203200" algn="l"/>
                <a:tab pos="381000" algn="l"/>
                <a:tab pos="584200" algn="l"/>
                <a:tab pos="596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 pos="584200" algn="l"/>
                <a:tab pos="596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Axxonドメインは、AxxonNextソフトウェアパッケージのサーバー構成がインストールされているコンピュータ群です。</a:t>
            </a: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グループ内のサーバーをリンクさせることにより、その間のインタラクションを設定することができ、それにより分散システムをまとめます。</a:t>
            </a:r>
          </a:p>
          <a:p>
            <a:pPr>
              <a:tabLst>
                <a:tab pos="2032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同じAxxonドメインに属しているサーバーのみがインタラクトすることができます。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476656" y="6801779"/>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476656" y="680177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476656" y="680177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476656" y="724564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807987" y="680177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65556" y="6915064"/>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857656" y="1516845"/>
            <a:ext cx="5740400" cy="4610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140</a:t>
            </a:r>
          </a:p>
        </p:txBody>
      </p:sp>
      <p:sp>
        <p:nvSpPr>
          <p:cNvPr id="11" name="正方形/長方形 10"/>
          <p:cNvSpPr/>
          <p:nvPr/>
        </p:nvSpPr>
        <p:spPr>
          <a:xfrm>
            <a:off x="804899" y="392906"/>
            <a:ext cx="5870538" cy="1092607"/>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スライドショウパラメーターの設定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スライドショウモードは、割り当てられた周波数に従ってレイアウトを周期的に切り替えます。</a:t>
            </a:r>
          </a:p>
          <a:p>
            <a:pPr>
              <a:lnSpc>
                <a:spcPts val="1300"/>
              </a:lnSpc>
            </a:pPr>
            <a:r>
              <a:rPr lang="ja-JP" altLang="en-US" sz="800" dirty="0">
                <a:latin typeface="メイリオ" pitchFamily="50" charset="-128"/>
                <a:ea typeface="メイリオ" pitchFamily="50" charset="-128"/>
                <a:cs typeface="メイリオ" pitchFamily="50" charset="-128"/>
              </a:rPr>
              <a:t>レイアウトリボンのコンテクストメニューを使用して、スライドショウは開始されます。</a:t>
            </a:r>
          </a:p>
          <a:p>
            <a:pPr>
              <a:lnSpc>
                <a:spcPts val="1300"/>
              </a:lnSpc>
            </a:pPr>
            <a:r>
              <a:rPr lang="ja-JP" altLang="en-US" sz="800" dirty="0">
                <a:latin typeface="メイリオ" pitchFamily="50" charset="-128"/>
                <a:ea typeface="メイリオ" pitchFamily="50" charset="-128"/>
                <a:cs typeface="メイリオ" pitchFamily="50" charset="-128"/>
              </a:rPr>
              <a:t>スライドショウの滞留時間を設定するには、以下を実行します。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ユーザーインターフェイスのオプション設定」（1-2）に移動します。</a:t>
            </a:r>
          </a:p>
        </p:txBody>
      </p:sp>
      <p:sp>
        <p:nvSpPr>
          <p:cNvPr id="12" name="正方形/長方形 11"/>
          <p:cNvSpPr/>
          <p:nvPr/>
        </p:nvSpPr>
        <p:spPr>
          <a:xfrm>
            <a:off x="804899" y="6237795"/>
            <a:ext cx="5184738"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対応するフィールドにおいて、スライドショーの滞留時間を秒単位で設定します</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、[適用]をクリックします。</a:t>
            </a:r>
          </a:p>
        </p:txBody>
      </p:sp>
      <p:sp>
        <p:nvSpPr>
          <p:cNvPr id="13" name="正方形/長方形 12"/>
          <p:cNvSpPr/>
          <p:nvPr/>
        </p:nvSpPr>
        <p:spPr>
          <a:xfrm>
            <a:off x="489688" y="6595860"/>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これでスライドショーの滞留時間が設定されました。</a:t>
            </a:r>
          </a:p>
        </p:txBody>
      </p:sp>
      <p:sp>
        <p:nvSpPr>
          <p:cNvPr id="14" name="正方形/長方形 13"/>
          <p:cNvSpPr/>
          <p:nvPr/>
        </p:nvSpPr>
        <p:spPr>
          <a:xfrm>
            <a:off x="804898" y="6846030"/>
            <a:ext cx="601261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レイアウト設定権限を有するユーザーだけに、レイアウトモードの切り替えが許可されます。</a:t>
            </a:r>
          </a:p>
        </p:txBody>
      </p:sp>
    </p:spTree>
    <p:extLst>
      <p:ext uri="{BB962C8B-B14F-4D97-AF65-F5344CB8AC3E}">
        <p14:creationId xmlns:p14="http://schemas.microsoft.com/office/powerpoint/2010/main" val="344777698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793750" y="1231106"/>
            <a:ext cx="5740400" cy="4610100"/>
          </a:xfrm>
          <a:prstGeom prst="rect">
            <a:avLst/>
          </a:prstGeom>
          <a:noFill/>
        </p:spPr>
      </p:pic>
      <p:sp>
        <p:nvSpPr>
          <p:cNvPr id="17" name="正方形/長方形 16"/>
          <p:cNvSpPr/>
          <p:nvPr/>
        </p:nvSpPr>
        <p:spPr>
          <a:xfrm>
            <a:off x="648871" y="363379"/>
            <a:ext cx="146706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ツールチップの非表示</a:t>
            </a:r>
          </a:p>
        </p:txBody>
      </p:sp>
      <p:sp>
        <p:nvSpPr>
          <p:cNvPr id="18" name="正方形/長方形 17"/>
          <p:cNvSpPr/>
          <p:nvPr/>
        </p:nvSpPr>
        <p:spPr>
          <a:xfrm>
            <a:off x="787400" y="642321"/>
            <a:ext cx="6345237"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AxxonNextでは、カーソールがコントロール要素上を移動する時、ツールチップが表示されます。ツールチップはデフォルトで有効になっています。ツールチップをオフにするには、次の手順を実行します。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20" name="正方形/長方形 19"/>
          <p:cNvSpPr/>
          <p:nvPr/>
        </p:nvSpPr>
        <p:spPr>
          <a:xfrm>
            <a:off x="822325" y="5923194"/>
            <a:ext cx="3778250" cy="425758"/>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「Show </a:t>
            </a:r>
            <a:r>
              <a:rPr lang="en-US" altLang="ja-JP" sz="800" dirty="0">
                <a:latin typeface="メイリオ" pitchFamily="50" charset="-128"/>
                <a:ea typeface="メイリオ" pitchFamily="50" charset="-128"/>
                <a:cs typeface="メイリオ" pitchFamily="50" charset="-128"/>
              </a:rPr>
              <a:t>hints」のツールボックスを消去します(3)。</a:t>
            </a:r>
          </a:p>
          <a:p>
            <a:pPr>
              <a:lnSpc>
                <a:spcPts val="1300"/>
              </a:lnSpc>
            </a:pPr>
            <a:r>
              <a:rPr lang="en-US" altLang="ja-JP" sz="800" dirty="0">
                <a:latin typeface="メイリオ" pitchFamily="50" charset="-128"/>
                <a:ea typeface="メイリオ" pitchFamily="50" charset="-128"/>
                <a:cs typeface="メイリオ" pitchFamily="50" charset="-128"/>
              </a:rPr>
              <a:t>3. </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p:txBody>
      </p:sp>
      <p:sp>
        <p:nvSpPr>
          <p:cNvPr id="21" name="正方形/長方形 20"/>
          <p:cNvSpPr/>
          <p:nvPr/>
        </p:nvSpPr>
        <p:spPr>
          <a:xfrm>
            <a:off x="698500" y="6261748"/>
            <a:ext cx="62690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ツールチップは、現在無効になっています。ツールチップは、単に「Show hints」のチェックボックスを選択することにより、再度有効にすることができます。</a:t>
            </a:r>
          </a:p>
        </p:txBody>
      </p:sp>
      <p:sp>
        <p:nvSpPr>
          <p:cNvPr id="25" name="TextBox 1"/>
          <p:cNvSpPr txBox="1"/>
          <p:nvPr/>
        </p:nvSpPr>
        <p:spPr>
          <a:xfrm>
            <a:off x="235884" y="10222706"/>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141</a:t>
            </a:r>
          </a:p>
        </p:txBody>
      </p:sp>
    </p:spTree>
    <p:extLst>
      <p:ext uri="{BB962C8B-B14F-4D97-AF65-F5344CB8AC3E}">
        <p14:creationId xmlns:p14="http://schemas.microsoft.com/office/powerpoint/2010/main" val="975393731"/>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757427" y="2678906"/>
            <a:ext cx="5740400" cy="4610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142</a:t>
            </a:r>
          </a:p>
        </p:txBody>
      </p:sp>
      <p:sp>
        <p:nvSpPr>
          <p:cNvPr id="6" name="Freeform 3"/>
          <p:cNvSpPr/>
          <p:nvPr/>
        </p:nvSpPr>
        <p:spPr>
          <a:xfrm>
            <a:off x="371357" y="926306"/>
            <a:ext cx="6340856" cy="697230"/>
          </a:xfrm>
          <a:custGeom>
            <a:avLst/>
            <a:gdLst>
              <a:gd name="connsiteX0" fmla="*/ 0 w 6340856"/>
              <a:gd name="connsiteY0" fmla="*/ 0 h 697230"/>
              <a:gd name="connsiteX1" fmla="*/ 6340856 w 6340856"/>
              <a:gd name="connsiteY1" fmla="*/ 0 h 697230"/>
              <a:gd name="connsiteX2" fmla="*/ 6340856 w 6340856"/>
              <a:gd name="connsiteY2" fmla="*/ 697230 h 697230"/>
              <a:gd name="connsiteX3" fmla="*/ 0 w 6340856"/>
              <a:gd name="connsiteY3" fmla="*/ 697230 h 697230"/>
              <a:gd name="connsiteX4" fmla="*/ 0 w 6340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30">
                <a:moveTo>
                  <a:pt x="0" y="0"/>
                </a:moveTo>
                <a:lnTo>
                  <a:pt x="6340856" y="0"/>
                </a:lnTo>
                <a:lnTo>
                  <a:pt x="6340856" y="697230"/>
                </a:lnTo>
                <a:lnTo>
                  <a:pt x="0" y="69723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371357" y="9263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371357" y="92630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371357" y="161401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6702688" y="92630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1" name="Picture 3"/>
          <p:cNvPicPr>
            <a:picLocks noChangeAspect="1" noChangeArrowheads="1"/>
          </p:cNvPicPr>
          <p:nvPr/>
        </p:nvPicPr>
        <p:blipFill>
          <a:blip r:embed="rId3" cstate="print"/>
          <a:srcRect/>
          <a:stretch>
            <a:fillRect/>
          </a:stretch>
        </p:blipFill>
        <p:spPr bwMode="auto">
          <a:xfrm>
            <a:off x="460257" y="1034384"/>
            <a:ext cx="177800" cy="177800"/>
          </a:xfrm>
          <a:prstGeom prst="rect">
            <a:avLst/>
          </a:prstGeom>
          <a:noFill/>
        </p:spPr>
      </p:pic>
      <p:sp>
        <p:nvSpPr>
          <p:cNvPr id="16" name="正方形/長方形 15"/>
          <p:cNvSpPr/>
          <p:nvPr/>
        </p:nvSpPr>
        <p:spPr>
          <a:xfrm>
            <a:off x="673461" y="1047568"/>
            <a:ext cx="5622446"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重要</a:t>
            </a:r>
          </a:p>
          <a:p>
            <a:pPr>
              <a:lnSpc>
                <a:spcPts val="1300"/>
              </a:lnSpc>
            </a:pPr>
            <a:r>
              <a:rPr lang="ja-JP" altLang="en-US" sz="800" dirty="0">
                <a:latin typeface="メイリオ" pitchFamily="50" charset="-128"/>
                <a:ea typeface="メイリオ" pitchFamily="50" charset="-128"/>
                <a:cs typeface="メイリオ" pitchFamily="50" charset="-128"/>
              </a:rPr>
              <a:t>右上の</a:t>
            </a:r>
            <a:r>
              <a:rPr lang="ja-JP" altLang="en-US" sz="800" dirty="0" smtClean="0">
                <a:latin typeface="メイリオ" pitchFamily="50" charset="-128"/>
                <a:ea typeface="メイリオ" pitchFamily="50" charset="-128"/>
                <a:cs typeface="メイリオ" pitchFamily="50" charset="-128"/>
              </a:rPr>
              <a:t>ボタン      が</a:t>
            </a:r>
            <a:r>
              <a:rPr lang="ja-JP" altLang="en-US" sz="800" dirty="0">
                <a:latin typeface="メイリオ" pitchFamily="50" charset="-128"/>
                <a:ea typeface="メイリオ" pitchFamily="50" charset="-128"/>
                <a:cs typeface="メイリオ" pitchFamily="50" charset="-128"/>
              </a:rPr>
              <a:t>活性化されていない場合は自動非表示は実行されません</a:t>
            </a:r>
            <a:r>
              <a:rPr lang="ja-JP" altLang="en-US" sz="800" dirty="0" smtClean="0">
                <a:latin typeface="メイリオ" pitchFamily="50" charset="-128"/>
                <a:ea typeface="メイリオ" pitchFamily="50" charset="-128"/>
                <a:cs typeface="メイリオ" pitchFamily="50" charset="-128"/>
              </a:rPr>
              <a:t>。    ボタン</a:t>
            </a:r>
            <a:r>
              <a:rPr lang="ja-JP" altLang="en-US" sz="800" dirty="0">
                <a:latin typeface="メイリオ" pitchFamily="50" charset="-128"/>
                <a:ea typeface="メイリオ" pitchFamily="50" charset="-128"/>
                <a:cs typeface="メイリオ" pitchFamily="50" charset="-128"/>
              </a:rPr>
              <a:t>を押すと、次のようになります。</a:t>
            </a:r>
          </a:p>
        </p:txBody>
      </p:sp>
      <p:pic>
        <p:nvPicPr>
          <p:cNvPr id="12" name="Picture 3"/>
          <p:cNvPicPr>
            <a:picLocks noChangeAspect="1" noChangeArrowheads="1"/>
          </p:cNvPicPr>
          <p:nvPr/>
        </p:nvPicPr>
        <p:blipFill>
          <a:blip r:embed="rId4" cstate="print"/>
          <a:srcRect/>
          <a:stretch>
            <a:fillRect/>
          </a:stretch>
        </p:blipFill>
        <p:spPr bwMode="auto">
          <a:xfrm>
            <a:off x="1400175" y="1276350"/>
            <a:ext cx="165100" cy="165100"/>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4295775" y="1266825"/>
            <a:ext cx="165100" cy="177800"/>
          </a:xfrm>
          <a:prstGeom prst="rect">
            <a:avLst/>
          </a:prstGeom>
          <a:noFill/>
        </p:spPr>
      </p:pic>
      <p:sp>
        <p:nvSpPr>
          <p:cNvPr id="17" name="正方形/長方形 16"/>
          <p:cNvSpPr/>
          <p:nvPr/>
        </p:nvSpPr>
        <p:spPr>
          <a:xfrm>
            <a:off x="201634" y="316706"/>
            <a:ext cx="6732588" cy="58156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パネルのための自動非表示の設定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キーボードやマウスからの入力がない場合、自動隠蔽は、レイアウトおよびアラームタブにおける、トップパネルの非表示を伴います。</a:t>
            </a:r>
          </a:p>
        </p:txBody>
      </p:sp>
      <p:sp>
        <p:nvSpPr>
          <p:cNvPr id="5" name="正方形/長方形 4"/>
          <p:cNvSpPr/>
          <p:nvPr/>
        </p:nvSpPr>
        <p:spPr>
          <a:xfrm>
            <a:off x="371357" y="1764506"/>
            <a:ext cx="6355070" cy="925894"/>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キーボードやマウスからの入力が開始すると、トップパネルが収縮形態で表示され、マウスがその上を回転させられると、それは拡張形態で表示されます。</a:t>
            </a:r>
          </a:p>
          <a:p>
            <a:pPr>
              <a:lnSpc>
                <a:spcPts val="1300"/>
              </a:lnSpc>
            </a:pPr>
            <a:r>
              <a:rPr lang="ja-JP" altLang="en-US" sz="800" dirty="0">
                <a:latin typeface="メイリオ" pitchFamily="50" charset="-128"/>
                <a:ea typeface="メイリオ" pitchFamily="50" charset="-128"/>
                <a:cs typeface="メイリオ" pitchFamily="50" charset="-128"/>
              </a:rPr>
              <a:t>自動非表示はデフォルトで有効化されています。</a:t>
            </a:r>
          </a:p>
          <a:p>
            <a:pPr>
              <a:lnSpc>
                <a:spcPts val="1300"/>
              </a:lnSpc>
            </a:pPr>
            <a:r>
              <a:rPr lang="ja-JP" altLang="en-US" sz="800" dirty="0">
                <a:latin typeface="メイリオ" pitchFamily="50" charset="-128"/>
                <a:ea typeface="メイリオ" pitchFamily="50" charset="-128"/>
                <a:cs typeface="メイリオ" pitchFamily="50" charset="-128"/>
              </a:rPr>
              <a:t>パネルの自動非表示をオフにするには、次の手順を実行します。</a:t>
            </a:r>
          </a:p>
          <a:p>
            <a:pPr>
              <a:lnSpc>
                <a:spcPts val="1300"/>
              </a:lnSpc>
            </a:pPr>
            <a:r>
              <a:rPr lang="ja-JP" altLang="en-US" sz="800" dirty="0" smtClean="0">
                <a:latin typeface="メイリオ" pitchFamily="50" charset="-128"/>
                <a:ea typeface="メイリオ" pitchFamily="50" charset="-128"/>
                <a:cs typeface="メイリオ" pitchFamily="50" charset="-128"/>
              </a:rPr>
              <a:t>　　　</a:t>
            </a:r>
            <a:r>
              <a:rPr lang="en-US" altLang="ja-JP" sz="800" dirty="0" smtClean="0">
                <a:latin typeface="メイリオ" pitchFamily="50" charset="-128"/>
                <a:ea typeface="メイリオ" pitchFamily="50" charset="-128"/>
                <a:cs typeface="メイリオ" pitchFamily="50" charset="-128"/>
              </a:rPr>
              <a:t>1.  </a:t>
            </a:r>
            <a:r>
              <a:rPr lang="ja-JP" altLang="en-US" sz="800" dirty="0" smtClean="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18" name="正方形/長方形 17"/>
          <p:cNvSpPr/>
          <p:nvPr/>
        </p:nvSpPr>
        <p:spPr>
          <a:xfrm>
            <a:off x="757427" y="7310693"/>
            <a:ext cx="5232210"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自動的にリボンを非表示にするためのチェックボックスを消去します（3）。</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p:txBody>
      </p:sp>
      <p:sp>
        <p:nvSpPr>
          <p:cNvPr id="19" name="正方形/長方形 18"/>
          <p:cNvSpPr/>
          <p:nvPr/>
        </p:nvSpPr>
        <p:spPr>
          <a:xfrm>
            <a:off x="673461" y="7649247"/>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これでパネルの自動非表示は無効になります。</a:t>
            </a:r>
          </a:p>
        </p:txBody>
      </p:sp>
    </p:spTree>
    <p:extLst>
      <p:ext uri="{BB962C8B-B14F-4D97-AF65-F5344CB8AC3E}">
        <p14:creationId xmlns:p14="http://schemas.microsoft.com/office/powerpoint/2010/main" val="392145358"/>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75266" y="1231106"/>
            <a:ext cx="5740400" cy="4610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143</a:t>
            </a:r>
          </a:p>
        </p:txBody>
      </p:sp>
      <p:sp>
        <p:nvSpPr>
          <p:cNvPr id="5" name="TextBox 1"/>
          <p:cNvSpPr txBox="1"/>
          <p:nvPr/>
        </p:nvSpPr>
        <p:spPr>
          <a:xfrm>
            <a:off x="627616" y="7086600"/>
            <a:ext cx="3180358" cy="535339"/>
          </a:xfrm>
          <a:prstGeom prst="rect">
            <a:avLst/>
          </a:prstGeom>
          <a:noFill/>
        </p:spPr>
        <p:txBody>
          <a:bodyPr wrap="none" lIns="0" tIns="0" rIns="0" rtlCol="0">
            <a:spAutoFit/>
          </a:bodyPr>
          <a:lstStyle/>
          <a:p>
            <a:pPr>
              <a:lnSpc>
                <a:spcPts val="1300"/>
              </a:lnSpc>
              <a:tabLst>
                <a:tab pos="203200" algn="l"/>
              </a:tabLst>
            </a:pPr>
            <a:r>
              <a:rPr lang="en-US" altLang="zh-CN" sz="1350" b="1" dirty="0" smtClean="0">
                <a:solidFill>
                  <a:srgbClr val="000000"/>
                </a:solidFill>
                <a:latin typeface="メイリオ" pitchFamily="50" charset="-128"/>
                <a:ea typeface="メイリオ" pitchFamily="50" charset="-128"/>
                <a:cs typeface="メイリオ" pitchFamily="50" charset="-128"/>
              </a:rPr>
              <a:t>ビデオ解析表示の設定</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tab pos="203200" algn="l"/>
              </a:tabLst>
            </a:pPr>
            <a:r>
              <a:rPr lang="en-US" altLang="zh-CN" sz="798" dirty="0" smtClean="0">
                <a:solidFill>
                  <a:srgbClr val="000000"/>
                </a:solidFill>
                <a:latin typeface="メイリオ" pitchFamily="50" charset="-128"/>
                <a:ea typeface="メイリオ" pitchFamily="50" charset="-128"/>
                <a:cs typeface="メイリオ" pitchFamily="50" charset="-128"/>
              </a:rPr>
              <a:t>表示タイルにおいて、以下のビデオ解析を表示することができます。</a:t>
            </a:r>
          </a:p>
        </p:txBody>
      </p:sp>
      <p:sp>
        <p:nvSpPr>
          <p:cNvPr id="7" name="TextBox 1"/>
          <p:cNvSpPr txBox="1"/>
          <p:nvPr/>
        </p:nvSpPr>
        <p:spPr>
          <a:xfrm>
            <a:off x="627616" y="8674100"/>
            <a:ext cx="4036361" cy="379591"/>
          </a:xfrm>
          <a:prstGeom prst="rect">
            <a:avLst/>
          </a:prstGeom>
          <a:noFill/>
        </p:spPr>
        <p:txBody>
          <a:bodyPr wrap="none" lIns="0" tIns="0" rIns="0" rtlCol="0">
            <a:spAutoFit/>
          </a:bodyPr>
          <a:lstStyle/>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表示されたビデオストリームのフレームレート</a:t>
            </a:r>
          </a:p>
          <a:p>
            <a:pPr>
              <a:lnSpc>
                <a:spcPts val="1300"/>
              </a:lnSpc>
              <a:tabLst>
                <a:tab pos="203200" algn="l"/>
              </a:tabLst>
            </a:pPr>
            <a:r>
              <a:rPr lang="en-US" altLang="zh-CN" sz="800" dirty="0" smtClean="0">
                <a:latin typeface="メイリオ" pitchFamily="50" charset="-128"/>
                <a:ea typeface="メイリオ" pitchFamily="50" charset="-128"/>
                <a:cs typeface="メイリオ" pitchFamily="50" charset="-128"/>
              </a:rPr>
              <a:t> 1.  「設定」→「オプション」→「ユーザーインターフェイス」（1-2）に移動します。</a:t>
            </a:r>
          </a:p>
        </p:txBody>
      </p:sp>
      <p:sp>
        <p:nvSpPr>
          <p:cNvPr id="8" name="正方形/長方形 7"/>
          <p:cNvSpPr/>
          <p:nvPr/>
        </p:nvSpPr>
        <p:spPr>
          <a:xfrm>
            <a:off x="830815" y="316706"/>
            <a:ext cx="6225621"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設定アニメーション</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滑らかな動きは、スムーズに表示タイルの位置だけでなく、スムーズなタブ間切り替えを変更するために必要とされます。</a:t>
            </a:r>
          </a:p>
          <a:p>
            <a:pPr>
              <a:lnSpc>
                <a:spcPts val="1300"/>
              </a:lnSpc>
            </a:pPr>
            <a:r>
              <a:rPr lang="ja-JP" altLang="en-US" sz="800" dirty="0">
                <a:latin typeface="メイリオ" pitchFamily="50" charset="-128"/>
                <a:ea typeface="メイリオ" pitchFamily="50" charset="-128"/>
                <a:cs typeface="メイリオ" pitchFamily="50" charset="-128"/>
              </a:rPr>
              <a:t>表示タイルのアニメーションはデフォルトで有効になっています。このオプションを無効にするには、次の手順を実行します。</a:t>
            </a:r>
          </a:p>
          <a:p>
            <a:pPr>
              <a:lnSpc>
                <a:spcPts val="1300"/>
              </a:lnSpc>
            </a:pPr>
            <a:r>
              <a:rPr lang="ja-JP" altLang="en-US" sz="800" dirty="0" smtClean="0">
                <a:latin typeface="メイリオ" pitchFamily="50" charset="-128"/>
                <a:ea typeface="メイリオ" pitchFamily="50" charset="-128"/>
                <a:cs typeface="メイリオ" pitchFamily="50" charset="-128"/>
              </a:rPr>
              <a:t>　　　</a:t>
            </a:r>
            <a:r>
              <a:rPr lang="en-US" altLang="ja-JP" sz="800" dirty="0" smtClean="0">
                <a:latin typeface="メイリオ" pitchFamily="50" charset="-128"/>
                <a:ea typeface="メイリオ" pitchFamily="50" charset="-128"/>
                <a:cs typeface="メイリオ" pitchFamily="50" charset="-128"/>
              </a:rPr>
              <a:t>1.  </a:t>
            </a:r>
            <a:r>
              <a:rPr lang="ja-JP" altLang="en-US" sz="800" dirty="0" smtClean="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9" name="正方形/長方形 8"/>
          <p:cNvSpPr/>
          <p:nvPr/>
        </p:nvSpPr>
        <p:spPr>
          <a:xfrm>
            <a:off x="919715" y="5955506"/>
            <a:ext cx="4993721"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a:latin typeface="メイリオ" pitchFamily="50" charset="-128"/>
                <a:ea typeface="メイリオ" pitchFamily="50" charset="-128"/>
                <a:cs typeface="メイリオ" pitchFamily="50" charset="-128"/>
              </a:rPr>
              <a:t>使用アニメーション]チェックボックスをクリアします（3）。</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表示タイルのアニメーションは現在、無効になります。</a:t>
            </a:r>
          </a:p>
        </p:txBody>
      </p:sp>
    </p:spTree>
    <p:extLst>
      <p:ext uri="{BB962C8B-B14F-4D97-AF65-F5344CB8AC3E}">
        <p14:creationId xmlns:p14="http://schemas.microsoft.com/office/powerpoint/2010/main" val="3077365504"/>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009180" y="1747615"/>
            <a:ext cx="5740400" cy="4610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731837" y="6984206"/>
            <a:ext cx="4305300" cy="3238500"/>
          </a:xfrm>
          <a:prstGeom prst="rect">
            <a:avLst/>
          </a:prstGeom>
          <a:noFill/>
        </p:spPr>
      </p:pic>
      <p:sp>
        <p:nvSpPr>
          <p:cNvPr id="6" name="正方形/長方形 5"/>
          <p:cNvSpPr/>
          <p:nvPr/>
        </p:nvSpPr>
        <p:spPr>
          <a:xfrm>
            <a:off x="643820" y="164306"/>
            <a:ext cx="6267920" cy="58156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ビデオ解析表示の設定</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表示タイルにおいて、以下のビデオ解析を表示することができます。</a:t>
            </a:r>
          </a:p>
        </p:txBody>
      </p:sp>
      <p:sp>
        <p:nvSpPr>
          <p:cNvPr id="7" name="正方形/長方形 6"/>
          <p:cNvSpPr/>
          <p:nvPr/>
        </p:nvSpPr>
        <p:spPr>
          <a:xfrm>
            <a:off x="891705" y="697706"/>
            <a:ext cx="5250332"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表示されたビデオストリームのフレームレート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ビデオカメラやアーカイブから受信したビデオストリームのフレームレート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圧縮されたビデオストリームのビットレート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表示されるビデオストリームの解像度</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891705" y="1347378"/>
            <a:ext cx="494553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このオプションを使用するには、次の手順を実行する必要があります。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設定」→「オプション」→「ユーザーインターフェイス」（1-2）に移動します。</a:t>
            </a:r>
          </a:p>
        </p:txBody>
      </p:sp>
      <p:sp>
        <p:nvSpPr>
          <p:cNvPr id="9" name="正方形/長方形 8"/>
          <p:cNvSpPr/>
          <p:nvPr/>
        </p:nvSpPr>
        <p:spPr>
          <a:xfrm>
            <a:off x="241743" y="10222706"/>
            <a:ext cx="338554" cy="241413"/>
          </a:xfrm>
          <a:prstGeom prst="rect">
            <a:avLst/>
          </a:prstGeom>
        </p:spPr>
        <p:txBody>
          <a:bodyPr wrap="none">
            <a:spAutoFit/>
          </a:bodyPr>
          <a:lstStyle/>
          <a:p>
            <a:pPr>
              <a:lnSpc>
                <a:spcPts val="1300"/>
              </a:lnSpc>
              <a:tabLst>
                <a:tab pos="152400" algn="l"/>
                <a:tab pos="165100" algn="l"/>
              </a:tabLst>
            </a:pPr>
            <a:r>
              <a:rPr lang="en-US" altLang="zh-CN" sz="800" dirty="0">
                <a:solidFill>
                  <a:srgbClr val="000000"/>
                </a:solidFill>
                <a:latin typeface="Times New Roman" pitchFamily="18" charset="0"/>
                <a:cs typeface="Times New Roman" pitchFamily="18" charset="0"/>
              </a:rPr>
              <a:t>144</a:t>
            </a:r>
          </a:p>
        </p:txBody>
      </p:sp>
      <p:sp>
        <p:nvSpPr>
          <p:cNvPr id="10" name="正方形/長方形 9"/>
          <p:cNvSpPr/>
          <p:nvPr/>
        </p:nvSpPr>
        <p:spPr>
          <a:xfrm>
            <a:off x="677451" y="6399431"/>
            <a:ext cx="6607585" cy="592470"/>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表示ビデオ統計確認ボックス（3）を選択します。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変更を保存するには</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ビデオ統計は今、すべてのモード（ライブビデオ、アーカイブ、アラーム、およびアーカイブ検索）の表示タイルに表示されます。</a:t>
            </a:r>
          </a:p>
        </p:txBody>
      </p:sp>
    </p:spTree>
    <p:extLst>
      <p:ext uri="{BB962C8B-B14F-4D97-AF65-F5344CB8AC3E}">
        <p14:creationId xmlns:p14="http://schemas.microsoft.com/office/powerpoint/2010/main" val="1434592343"/>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p:cNvSpPr/>
          <p:nvPr/>
        </p:nvSpPr>
        <p:spPr>
          <a:xfrm>
            <a:off x="579215" y="166735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579215" y="1667352"/>
            <a:ext cx="9525" cy="2011679"/>
          </a:xfrm>
          <a:custGeom>
            <a:avLst/>
            <a:gdLst>
              <a:gd name="connsiteX0" fmla="*/ 4762 w 9525"/>
              <a:gd name="connsiteY0" fmla="*/ 0 h 2011679"/>
              <a:gd name="connsiteX1" fmla="*/ 4762 w 9525"/>
              <a:gd name="connsiteY1" fmla="*/ 2011679 h 2011679"/>
            </a:gdLst>
            <a:ahLst/>
            <a:cxnLst>
              <a:cxn ang="0">
                <a:pos x="connsiteX0" y="connsiteY0"/>
              </a:cxn>
              <a:cxn ang="1">
                <a:pos x="connsiteX1" y="connsiteY1"/>
              </a:cxn>
            </a:cxnLst>
            <a:rect l="l" t="t" r="r" b="b"/>
            <a:pathLst>
              <a:path w="9525" h="2011679">
                <a:moveTo>
                  <a:pt x="4762" y="0"/>
                </a:moveTo>
                <a:lnTo>
                  <a:pt x="4762" y="201167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579215" y="3669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10546" y="1667352"/>
            <a:ext cx="9525" cy="2011679"/>
          </a:xfrm>
          <a:custGeom>
            <a:avLst/>
            <a:gdLst>
              <a:gd name="connsiteX0" fmla="*/ 4762 w 9525"/>
              <a:gd name="connsiteY0" fmla="*/ 0 h 2011679"/>
              <a:gd name="connsiteX1" fmla="*/ 4762 w 9525"/>
              <a:gd name="connsiteY1" fmla="*/ 2011679 h 2011679"/>
            </a:gdLst>
            <a:ahLst/>
            <a:cxnLst>
              <a:cxn ang="0">
                <a:pos x="connsiteX0" y="connsiteY0"/>
              </a:cxn>
              <a:cxn ang="1">
                <a:pos x="connsiteX1" y="connsiteY1"/>
              </a:cxn>
            </a:cxnLst>
            <a:rect l="l" t="t" r="r" b="b"/>
            <a:pathLst>
              <a:path w="9525" h="2011679">
                <a:moveTo>
                  <a:pt x="4762" y="0"/>
                </a:moveTo>
                <a:lnTo>
                  <a:pt x="4762" y="201167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79215" y="893414"/>
            <a:ext cx="6350000" cy="6858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55637" y="1688306"/>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960215" y="4322414"/>
            <a:ext cx="5740400" cy="4622800"/>
          </a:xfrm>
          <a:prstGeom prst="rect">
            <a:avLst/>
          </a:prstGeom>
          <a:noFill/>
        </p:spPr>
      </p:pic>
      <p:sp>
        <p:nvSpPr>
          <p:cNvPr id="22" name="正方形/長方形 21"/>
          <p:cNvSpPr/>
          <p:nvPr/>
        </p:nvSpPr>
        <p:spPr>
          <a:xfrm>
            <a:off x="280571" y="9689315"/>
            <a:ext cx="377026" cy="248145"/>
          </a:xfrm>
          <a:prstGeom prst="rect">
            <a:avLst/>
          </a:prstGeom>
        </p:spPr>
        <p:txBody>
          <a:bodyPr wrap="none">
            <a:spAutoFit/>
          </a:bodyPr>
          <a:lstStyle/>
          <a:p>
            <a:pPr>
              <a:lnSpc>
                <a:spcPts val="1300"/>
              </a:lnSpc>
              <a:tabLst>
                <a:tab pos="152400" algn="l"/>
                <a:tab pos="165100" algn="l"/>
                <a:tab pos="355600" algn="l"/>
              </a:tabLst>
            </a:pPr>
            <a:r>
              <a:rPr lang="en-US" altLang="zh-CN" sz="800" dirty="0">
                <a:solidFill>
                  <a:srgbClr val="000000"/>
                </a:solidFill>
                <a:latin typeface="メイリオ" pitchFamily="50" charset="-128"/>
                <a:ea typeface="メイリオ" pitchFamily="50" charset="-128"/>
                <a:cs typeface="メイリオ" pitchFamily="50" charset="-128"/>
              </a:rPr>
              <a:t>145</a:t>
            </a:r>
          </a:p>
        </p:txBody>
      </p:sp>
      <p:sp>
        <p:nvSpPr>
          <p:cNvPr id="25" name="正方形/長方形 24"/>
          <p:cNvSpPr/>
          <p:nvPr/>
        </p:nvSpPr>
        <p:spPr>
          <a:xfrm>
            <a:off x="503237" y="1612106"/>
            <a:ext cx="6553200" cy="2605842"/>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        注意</a:t>
            </a:r>
            <a:endParaRPr lang="ja-JP" altLang="en-US" sz="800" dirty="0">
              <a:latin typeface="メイリオ" pitchFamily="50" charset="-128"/>
              <a:ea typeface="メイリオ" pitchFamily="50" charset="-128"/>
              <a:cs typeface="メイリオ" pitchFamily="50" charset="-128"/>
            </a:endParaRPr>
          </a:p>
          <a:p>
            <a:pPr>
              <a:lnSpc>
                <a:spcPts val="1200"/>
              </a:lnSpc>
            </a:pPr>
            <a:r>
              <a:rPr lang="ja-JP" altLang="en-US" sz="800" dirty="0">
                <a:latin typeface="メイリオ" pitchFamily="50" charset="-128"/>
                <a:ea typeface="メイリオ" pitchFamily="50" charset="-128"/>
                <a:cs typeface="メイリオ" pitchFamily="50" charset="-128"/>
              </a:rPr>
              <a:t>次のエラーメッセージが考えられます。</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IP</a:t>
            </a:r>
            <a:r>
              <a:rPr lang="en-US" altLang="ja-JP" sz="800" dirty="0" err="1">
                <a:latin typeface="メイリオ" pitchFamily="50" charset="-128"/>
                <a:ea typeface="メイリオ" pitchFamily="50" charset="-128"/>
                <a:cs typeface="メイリオ" pitchFamily="50" charset="-128"/>
              </a:rPr>
              <a:t>デバイスへの接続がありません</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ストリームが存在しません</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音声が存在しません</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自動ルール実行時のエラーです</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a:latin typeface="メイリオ" pitchFamily="50" charset="-128"/>
                <a:ea typeface="メイリオ" pitchFamily="50" charset="-128"/>
                <a:cs typeface="メイリオ" pitchFamily="50" charset="-128"/>
              </a:rPr>
              <a:t>（試みが以前に削除されたプリセットに移動するためになされた場合）プリセットに行くことができません。</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無効なデモキーです</a:t>
            </a:r>
            <a:r>
              <a:rPr lang="en-US" altLang="ja-JP" sz="800" dirty="0">
                <a:latin typeface="メイリオ" pitchFamily="50" charset="-128"/>
                <a:ea typeface="メイリオ" pitchFamily="50" charset="-128"/>
                <a:cs typeface="メイリオ" pitchFamily="50" charset="-128"/>
              </a:rPr>
              <a:t>。（ライセンス時間外にクライアントを起動した場合）。</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デモキーが存在しません</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ライセンス制限違反です</a:t>
            </a:r>
            <a:r>
              <a:rPr lang="en-US" altLang="ja-JP" sz="800" dirty="0" err="1">
                <a:latin typeface="メイリオ" pitchFamily="50" charset="-128"/>
                <a:ea typeface="メイリオ" pitchFamily="50" charset="-128"/>
                <a:cs typeface="メイリオ" pitchFamily="50" charset="-128"/>
              </a:rPr>
              <a:t>（設定が、ライセンスファイルで許可されているよりも多くのサーバーやIPデバイスが含まれている場合</a:t>
            </a:r>
            <a:r>
              <a:rPr lang="en-US" altLang="ja-JP" sz="800" dirty="0">
                <a:latin typeface="メイリオ" pitchFamily="50" charset="-128"/>
                <a:ea typeface="メイリオ" pitchFamily="50" charset="-128"/>
                <a:cs typeface="メイリオ" pitchFamily="50" charset="-128"/>
              </a:rPr>
              <a:t>）。</a:t>
            </a:r>
          </a:p>
          <a:p>
            <a:pPr>
              <a:lnSpc>
                <a:spcPts val="1200"/>
              </a:lnSpc>
            </a:pPr>
            <a:r>
              <a:rPr lang="ja-JP" altLang="en-US" sz="800" dirty="0" smtClean="0">
                <a:latin typeface="メイリオ" pitchFamily="50" charset="-128"/>
                <a:ea typeface="メイリオ" pitchFamily="50" charset="-128"/>
                <a:cs typeface="メイリオ" pitchFamily="50" charset="-128"/>
              </a:rPr>
              <a:t>（設定</a:t>
            </a:r>
            <a:r>
              <a:rPr lang="ja-JP" altLang="en-US" sz="800" dirty="0">
                <a:latin typeface="メイリオ" pitchFamily="50" charset="-128"/>
                <a:ea typeface="メイリオ" pitchFamily="50" charset="-128"/>
                <a:cs typeface="メイリオ" pitchFamily="50" charset="-128"/>
              </a:rPr>
              <a:t>がライセンスファイルで許可されているよりも大きいアーカイブが含まれている場合）許可されたアーカイブのサイズを超えています。</a:t>
            </a:r>
          </a:p>
          <a:p>
            <a:pPr>
              <a:lnSpc>
                <a:spcPts val="1200"/>
              </a:lnSpc>
            </a:pPr>
            <a:r>
              <a:rPr lang="ja-JP" altLang="en-US"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パーティションエラーです</a:t>
            </a:r>
            <a:r>
              <a:rPr lang="en-US" altLang="ja-JP" sz="800" dirty="0" err="1">
                <a:latin typeface="メイリオ" pitchFamily="50" charset="-128"/>
                <a:ea typeface="メイリオ" pitchFamily="50" charset="-128"/>
                <a:cs typeface="メイリオ" pitchFamily="50" charset="-128"/>
              </a:rPr>
              <a:t>（アーカイブは利用可能でないリムーバブルディスク上に配置されている場合</a:t>
            </a:r>
            <a:r>
              <a:rPr lang="en-US" altLang="ja-JP" sz="800" dirty="0" smtClean="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エラーメッセージの表示をオフにするには、次の手順を実行する必要があります。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24" name="正方形/長方形 23"/>
          <p:cNvSpPr/>
          <p:nvPr/>
        </p:nvSpPr>
        <p:spPr>
          <a:xfrm>
            <a:off x="678709" y="164306"/>
            <a:ext cx="6149128" cy="7591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エラーメッセージの設定表示</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デフォルトでは、発生したシステムエラーに関するメッセージがAxxonNextソフトウェアパッケージのレイアウトおよびアラームタブにリアルタイムで表示されます。</a:t>
            </a:r>
          </a:p>
        </p:txBody>
      </p:sp>
      <p:sp>
        <p:nvSpPr>
          <p:cNvPr id="26" name="正方形/長方形 25"/>
          <p:cNvSpPr/>
          <p:nvPr/>
        </p:nvSpPr>
        <p:spPr>
          <a:xfrm>
            <a:off x="845915" y="8963544"/>
            <a:ext cx="5943279"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a:latin typeface="メイリオ" pitchFamily="50" charset="-128"/>
                <a:ea typeface="メイリオ" pitchFamily="50" charset="-128"/>
                <a:cs typeface="メイリオ" pitchFamily="50" charset="-128"/>
              </a:rPr>
              <a:t>表示するエラーメッセージ]チェックボックスをオンにします（3）。</a:t>
            </a:r>
          </a:p>
          <a:p>
            <a:pPr>
              <a:lnSpc>
                <a:spcPts val="1300"/>
              </a:lnSpc>
            </a:pPr>
            <a:r>
              <a:rPr lang="en-US" altLang="ja-JP" sz="800" dirty="0">
                <a:latin typeface="メイリオ" pitchFamily="50" charset="-128"/>
                <a:ea typeface="メイリオ" pitchFamily="50" charset="-128"/>
                <a:cs typeface="メイリオ" pitchFamily="50" charset="-128"/>
              </a:rPr>
              <a:t>3. </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これらのアクションを完了すると、エラーメッセージが表示されなくなります。</a:t>
            </a:r>
          </a:p>
        </p:txBody>
      </p:sp>
    </p:spTree>
    <p:extLst>
      <p:ext uri="{BB962C8B-B14F-4D97-AF65-F5344CB8AC3E}">
        <p14:creationId xmlns:p14="http://schemas.microsoft.com/office/powerpoint/2010/main" val="2591186247"/>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704331" y="1283970"/>
            <a:ext cx="5740400" cy="4610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146</a:t>
            </a:r>
          </a:p>
        </p:txBody>
      </p:sp>
      <p:sp>
        <p:nvSpPr>
          <p:cNvPr id="5" name="TextBox 1"/>
          <p:cNvSpPr txBox="1"/>
          <p:nvPr/>
        </p:nvSpPr>
        <p:spPr>
          <a:xfrm>
            <a:off x="503237" y="7212806"/>
            <a:ext cx="6976269" cy="1046440"/>
          </a:xfrm>
          <a:prstGeom prst="rect">
            <a:avLst/>
          </a:prstGeom>
          <a:noFill/>
        </p:spPr>
        <p:txBody>
          <a:bodyPr wrap="none" lIns="0" tIns="0" rIns="0" rtlCol="0">
            <a:spAutoFit/>
          </a:bodyPr>
          <a:lstStyle/>
          <a:p>
            <a:pPr>
              <a:lnSpc>
                <a:spcPts val="1300"/>
              </a:lnSpc>
              <a:tabLst>
                <a:tab pos="203200" algn="l"/>
              </a:tabLst>
            </a:pPr>
            <a:r>
              <a:rPr lang="en-US" altLang="zh-CN" dirty="0" smtClean="0">
                <a:latin typeface="メイリオ" pitchFamily="50" charset="-128"/>
                <a:ea typeface="メイリオ" pitchFamily="50" charset="-128"/>
                <a:cs typeface="メイリオ" pitchFamily="50" charset="-128"/>
              </a:rPr>
              <a:t> </a:t>
            </a:r>
            <a:endParaRPr lang="en-US" altLang="zh-CN" sz="798" dirty="0" smtClean="0">
              <a:solidFill>
                <a:srgbClr val="000000"/>
              </a:solidFill>
              <a:latin typeface="メイリオ" pitchFamily="50" charset="-128"/>
              <a:ea typeface="メイリオ" pitchFamily="50" charset="-128"/>
              <a:cs typeface="メイリオ" pitchFamily="50" charset="-128"/>
            </a:endParaRPr>
          </a:p>
          <a:p>
            <a:pPr>
              <a:lnSpc>
                <a:spcPts val="1300"/>
              </a:lnSpc>
              <a:tabLst>
                <a:tab pos="203200" algn="l"/>
              </a:tabLst>
            </a:pPr>
            <a:r>
              <a:rPr lang="en-US" altLang="zh-CN" sz="1350" b="1" dirty="0" smtClean="0">
                <a:solidFill>
                  <a:srgbClr val="000000"/>
                </a:solidFill>
                <a:latin typeface="メイリオ" pitchFamily="50" charset="-128"/>
                <a:ea typeface="メイリオ" pitchFamily="50" charset="-128"/>
                <a:cs typeface="メイリオ" pitchFamily="50" charset="-128"/>
              </a:rPr>
              <a:t>設定マップオートズーム</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アラームが発生すると、マップが自動的にリサイズすることができ、マップの中央にアラームカメラのアイコンを配置するようにリフォーカスします。</a:t>
            </a: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このオプションを有効にするには</a:t>
            </a:r>
          </a:p>
          <a:p>
            <a:pPr>
              <a:lnSpc>
                <a:spcPts val="1300"/>
              </a:lnSpc>
              <a:tabLst>
                <a:tab pos="203200" algn="l"/>
              </a:tabLst>
            </a:pPr>
            <a:r>
              <a:rPr lang="en-US" altLang="zh-CN" sz="800" dirty="0" smtClean="0">
                <a:latin typeface="メイリオ" pitchFamily="50" charset="-128"/>
                <a:ea typeface="メイリオ" pitchFamily="50" charset="-128"/>
                <a:cs typeface="メイリオ" pitchFamily="50" charset="-128"/>
              </a:rPr>
              <a:t> 1.  「設定」→「オプション」→「ユーザーインターフェイス」（1-2）に移動します。</a:t>
            </a:r>
          </a:p>
        </p:txBody>
      </p:sp>
      <p:sp>
        <p:nvSpPr>
          <p:cNvPr id="7" name="正方形/長方形 6"/>
          <p:cNvSpPr/>
          <p:nvPr/>
        </p:nvSpPr>
        <p:spPr>
          <a:xfrm>
            <a:off x="704331" y="316706"/>
            <a:ext cx="4980505"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アラームイベントのプレビューを設定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ビユータイルにアラームイベントのプレビューを無効にすることができます。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これを行うには、次の手順を実行します。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8" name="正方形/長方形 7"/>
          <p:cNvSpPr/>
          <p:nvPr/>
        </p:nvSpPr>
        <p:spPr>
          <a:xfrm>
            <a:off x="704331" y="6031706"/>
            <a:ext cx="5285306"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PiP視聴チェックボックス無効（3）を選択します。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これらのアクションを完了すると、アラームイベントのプレビューが無効になります。</a:t>
            </a:r>
          </a:p>
        </p:txBody>
      </p:sp>
    </p:spTree>
    <p:extLst>
      <p:ext uri="{BB962C8B-B14F-4D97-AF65-F5344CB8AC3E}">
        <p14:creationId xmlns:p14="http://schemas.microsoft.com/office/powerpoint/2010/main" val="4047702756"/>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599" y="1612106"/>
            <a:ext cx="5969000" cy="4800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147</a:t>
            </a:r>
          </a:p>
        </p:txBody>
      </p:sp>
      <p:sp>
        <p:nvSpPr>
          <p:cNvPr id="5" name="正方形/長方形 4"/>
          <p:cNvSpPr/>
          <p:nvPr/>
        </p:nvSpPr>
        <p:spPr>
          <a:xfrm>
            <a:off x="798604" y="545306"/>
            <a:ext cx="6352991" cy="1092607"/>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マップオートズームの設定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アラームが発生すると、マップが自動的にリサイズすることができ、マップの中央にアラームカメラのアイコンを配置するようにリフォーカス。</a:t>
            </a:r>
          </a:p>
          <a:p>
            <a:pPr>
              <a:lnSpc>
                <a:spcPts val="1300"/>
              </a:lnSpc>
            </a:pPr>
            <a:r>
              <a:rPr lang="ja-JP" altLang="en-US" sz="800" dirty="0">
                <a:latin typeface="メイリオ" pitchFamily="50" charset="-128"/>
                <a:ea typeface="メイリオ" pitchFamily="50" charset="-128"/>
                <a:cs typeface="メイリオ" pitchFamily="50" charset="-128"/>
              </a:rPr>
              <a:t>このオプションを有効にするには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ユーザーインターフェイスのオプション設定」（1-2）に移動します。</a:t>
            </a:r>
          </a:p>
        </p:txBody>
      </p:sp>
      <p:sp>
        <p:nvSpPr>
          <p:cNvPr id="6" name="正方形/長方形 5"/>
          <p:cNvSpPr/>
          <p:nvPr/>
        </p:nvSpPr>
        <p:spPr>
          <a:xfrm>
            <a:off x="990599" y="6565106"/>
            <a:ext cx="5969000"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アラーム</a:t>
            </a:r>
            <a:r>
              <a:rPr lang="en-US" altLang="ja-JP" sz="800" dirty="0">
                <a:latin typeface="メイリオ" pitchFamily="50" charset="-128"/>
                <a:ea typeface="メイリオ" pitchFamily="50" charset="-128"/>
                <a:cs typeface="メイリオ" pitchFamily="50" charset="-128"/>
              </a:rPr>
              <a:t>（3）チェックボックスにマップを有効にするオートズームを選択します。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、[適用]ボタンをクリックします。</a:t>
            </a:r>
          </a:p>
        </p:txBody>
      </p:sp>
      <p:sp>
        <p:nvSpPr>
          <p:cNvPr id="7" name="正方形/長方形 6"/>
          <p:cNvSpPr/>
          <p:nvPr/>
        </p:nvSpPr>
        <p:spPr>
          <a:xfrm>
            <a:off x="884237" y="7098506"/>
            <a:ext cx="6370638"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タイムラインの設定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表示タイルがアーカイブ再生モードに切り替えられたときAxxonNextにおいて、タイムラインは、ビデオ監視モニターの右側に表示されています。昼/夜またはシフトによって、タイムラインの外観は選択されたスタイルに応じて変更することができます。</a:t>
            </a:r>
          </a:p>
        </p:txBody>
      </p:sp>
    </p:spTree>
    <p:extLst>
      <p:ext uri="{BB962C8B-B14F-4D97-AF65-F5344CB8AC3E}">
        <p14:creationId xmlns:p14="http://schemas.microsoft.com/office/powerpoint/2010/main" val="3041623210"/>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08037" y="1612106"/>
            <a:ext cx="5740400" cy="4610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148</a:t>
            </a:r>
          </a:p>
        </p:txBody>
      </p:sp>
      <p:sp>
        <p:nvSpPr>
          <p:cNvPr id="3" name="TextBox 1"/>
          <p:cNvSpPr txBox="1"/>
          <p:nvPr/>
        </p:nvSpPr>
        <p:spPr>
          <a:xfrm>
            <a:off x="503237" y="7479506"/>
            <a:ext cx="6978504" cy="1379865"/>
          </a:xfrm>
          <a:prstGeom prst="rect">
            <a:avLst/>
          </a:prstGeom>
          <a:noFill/>
        </p:spPr>
        <p:txBody>
          <a:bodyPr wrap="square" lIns="0" tIns="0" rIns="0" rtlCol="0">
            <a:spAutoFit/>
          </a:bodyPr>
          <a:lstStyle/>
          <a:p>
            <a:pPr>
              <a:lnSpc>
                <a:spcPts val="1300"/>
              </a:lnSpc>
              <a:tabLst>
                <a:tab pos="203200" algn="l"/>
              </a:tabLst>
            </a:pPr>
            <a:r>
              <a:rPr lang="en-US" altLang="zh-CN" dirty="0" smtClean="0">
                <a:latin typeface="メイリオ" pitchFamily="50" charset="-128"/>
                <a:ea typeface="メイリオ" pitchFamily="50" charset="-128"/>
                <a:cs typeface="メイリオ" pitchFamily="50" charset="-128"/>
              </a:rPr>
              <a:t> </a:t>
            </a:r>
          </a:p>
          <a:p>
            <a:pPr>
              <a:lnSpc>
                <a:spcPts val="1300"/>
              </a:lnSpc>
              <a:tabLst>
                <a:tab pos="203200" algn="l"/>
              </a:tabLst>
            </a:pPr>
            <a:r>
              <a:rPr lang="en-US" altLang="zh-CN" sz="1200" b="1" dirty="0" smtClean="0">
                <a:solidFill>
                  <a:srgbClr val="000000"/>
                </a:solidFill>
                <a:latin typeface="メイリオ" pitchFamily="50" charset="-128"/>
                <a:ea typeface="メイリオ" pitchFamily="50" charset="-128"/>
                <a:cs typeface="メイリオ" pitchFamily="50" charset="-128"/>
              </a:rPr>
              <a:t>シフト稼働スタイル設定</a:t>
            </a:r>
          </a:p>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シフト稼働スタイルを設定する場合、タイムラインは、交互に有色のセグメントで表示させます（一日のシフトの数、1直の開始によって異なります)。</a:t>
            </a: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各セグメントは、それぞれシフト用のID番号を含みます。</a:t>
            </a: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AxxonNextでは、利用者が3種類のシフト(３つの8時間シフト、２つの12時間シフト、または１つの24時間シフト)を選ぶことができます。</a:t>
            </a:r>
          </a:p>
          <a:p>
            <a:pPr>
              <a:lnSpc>
                <a:spcPts val="1300"/>
              </a:lnSpc>
              <a:tabLst>
                <a:tab pos="203200" algn="l"/>
              </a:tabLst>
            </a:pPr>
            <a:r>
              <a:rPr lang="en-US" altLang="zh-CN" sz="800" dirty="0" smtClean="0">
                <a:solidFill>
                  <a:srgbClr val="000000"/>
                </a:solidFill>
                <a:latin typeface="メイリオ" pitchFamily="50" charset="-128"/>
                <a:ea typeface="メイリオ" pitchFamily="50" charset="-128"/>
                <a:cs typeface="メイリオ" pitchFamily="50" charset="-128"/>
              </a:rPr>
              <a:t>シフト稼働スタイルを設定するために、以下を実行してください。</a:t>
            </a:r>
          </a:p>
          <a:p>
            <a:pPr>
              <a:lnSpc>
                <a:spcPts val="1300"/>
              </a:lnSpc>
              <a:tabLst>
                <a:tab pos="203200" algn="l"/>
              </a:tabLst>
            </a:pPr>
            <a:r>
              <a:rPr lang="en-US" altLang="zh-CN" sz="800" dirty="0" smtClean="0">
                <a:latin typeface="メイリオ" pitchFamily="50" charset="-128"/>
                <a:ea typeface="メイリオ" pitchFamily="50" charset="-128"/>
                <a:cs typeface="メイリオ" pitchFamily="50" charset="-128"/>
              </a:rPr>
              <a:t>  1.  「設定」→「オプション」→「ユーザーインターフェイス」（1-2）に移動します。</a:t>
            </a:r>
          </a:p>
        </p:txBody>
      </p:sp>
      <p:sp>
        <p:nvSpPr>
          <p:cNvPr id="5" name="正方形/長方形 4"/>
          <p:cNvSpPr/>
          <p:nvPr/>
        </p:nvSpPr>
        <p:spPr>
          <a:xfrm>
            <a:off x="873566" y="469106"/>
            <a:ext cx="5935663" cy="1092607"/>
          </a:xfrm>
          <a:prstGeom prst="rect">
            <a:avLst/>
          </a:prstGeom>
        </p:spPr>
        <p:txBody>
          <a:bodyPr wrap="square">
            <a:spAutoFit/>
          </a:bodyPr>
          <a:lstStyle/>
          <a:p>
            <a:pPr>
              <a:lnSpc>
                <a:spcPts val="1300"/>
              </a:lnSpc>
            </a:pPr>
            <a:r>
              <a:rPr lang="en-US" altLang="ja-JP" sz="1000" b="1" dirty="0">
                <a:latin typeface="メイリオ" pitchFamily="50" charset="-128"/>
                <a:ea typeface="メイリオ" pitchFamily="50" charset="-128"/>
                <a:cs typeface="メイリオ" pitchFamily="50" charset="-128"/>
              </a:rPr>
              <a:t>Day/nightのスタイルを設定します。</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デイ/ナイトスタイルが選択されている場合、タイムラインは6.00から18:00まで光色のセグメント、18:00から6：00まで暗い色のセグメントに表示されます。</a:t>
            </a:r>
          </a:p>
          <a:p>
            <a:pPr>
              <a:lnSpc>
                <a:spcPts val="1300"/>
              </a:lnSpc>
            </a:pPr>
            <a:r>
              <a:rPr lang="ja-JP" altLang="en-US" sz="800" dirty="0">
                <a:latin typeface="メイリオ" pitchFamily="50" charset="-128"/>
                <a:ea typeface="メイリオ" pitchFamily="50" charset="-128"/>
                <a:cs typeface="メイリオ" pitchFamily="50" charset="-128"/>
              </a:rPr>
              <a:t>タイムラインのデイ/ナイトスタイルを設定するには、次の手順を実行する必要があります。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タイムラインスタイル設定]グループのモードドロップダウンリストから、Day/nightを選択します（3）。</a:t>
            </a:r>
          </a:p>
        </p:txBody>
      </p:sp>
      <p:sp>
        <p:nvSpPr>
          <p:cNvPr id="7" name="正方形/長方形 6"/>
          <p:cNvSpPr/>
          <p:nvPr/>
        </p:nvSpPr>
        <p:spPr>
          <a:xfrm>
            <a:off x="1000566" y="6276216"/>
            <a:ext cx="5486400"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タイムラインは、現在のアーカイブを表示したときの説明図にあるようになります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a:latin typeface="メイリオ" pitchFamily="50" charset="-128"/>
                <a:ea typeface="メイリオ" pitchFamily="50" charset="-128"/>
                <a:cs typeface="メイリオ" pitchFamily="50" charset="-128"/>
              </a:rPr>
              <a:t>3. </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タイムラインは、アーカイブを表示したときの説明図と同様になります。</a:t>
            </a:r>
          </a:p>
        </p:txBody>
      </p:sp>
    </p:spTree>
    <p:extLst>
      <p:ext uri="{BB962C8B-B14F-4D97-AF65-F5344CB8AC3E}">
        <p14:creationId xmlns:p14="http://schemas.microsoft.com/office/powerpoint/2010/main" val="2660219103"/>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59144" y="1930584"/>
            <a:ext cx="1452230" cy="3951982"/>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2332037" y="1916906"/>
            <a:ext cx="4457700" cy="49530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149</a:t>
            </a:r>
          </a:p>
        </p:txBody>
      </p:sp>
      <p:sp>
        <p:nvSpPr>
          <p:cNvPr id="6" name="正方形/長方形 5"/>
          <p:cNvSpPr/>
          <p:nvPr/>
        </p:nvSpPr>
        <p:spPr>
          <a:xfrm>
            <a:off x="651207" y="484342"/>
            <a:ext cx="5781749"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シフトワークスタイル設定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シフト稼働スタイルを設定する場合、タイムラインは、交互に有色のセグメントで表示させます（一日のシフトの数、1直の開始によって異なります)。】各セグメントは、それぞれシフト用のID番号を含みます。AxxonNextでは、利用者が3種類のシフト(３つの8時間シフト、２つの12時間シフト、または１つの24時間シフト)を選ぶことができます。</a:t>
            </a:r>
          </a:p>
          <a:p>
            <a:pPr>
              <a:lnSpc>
                <a:spcPts val="1300"/>
              </a:lnSpc>
            </a:pPr>
            <a:r>
              <a:rPr lang="ja-JP" altLang="en-US" sz="800" dirty="0">
                <a:latin typeface="メイリオ" pitchFamily="50" charset="-128"/>
                <a:ea typeface="メイリオ" pitchFamily="50" charset="-128"/>
                <a:cs typeface="メイリオ" pitchFamily="50" charset="-128"/>
              </a:rPr>
              <a:t>シフト稼働スタイルを設定するために、以下を実行してください。</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設定」→「オプション」→「ユーザーインターフェイス」（1-2）に移動します。</a:t>
            </a:r>
          </a:p>
        </p:txBody>
      </p:sp>
      <p:sp>
        <p:nvSpPr>
          <p:cNvPr id="8" name="正方形/長方形 7"/>
          <p:cNvSpPr/>
          <p:nvPr/>
        </p:nvSpPr>
        <p:spPr>
          <a:xfrm>
            <a:off x="2179637" y="7174112"/>
            <a:ext cx="5039943" cy="925894"/>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時間線のスタイルの設定グループ（3）でモードドロップダウンリストからシフトワークを選択します。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3.  スキームリスト</a:t>
            </a:r>
            <a:r>
              <a:rPr lang="en-US" altLang="ja-JP" sz="800" dirty="0">
                <a:latin typeface="メイリオ" pitchFamily="50" charset="-128"/>
                <a:ea typeface="メイリオ" pitchFamily="50" charset="-128"/>
                <a:cs typeface="メイリオ" pitchFamily="50" charset="-128"/>
              </a:rPr>
              <a:t>（4）からシフトの種類を選択します。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4.  シフト</a:t>
            </a:r>
            <a:r>
              <a:rPr lang="en-US" altLang="ja-JP" sz="800" dirty="0">
                <a:latin typeface="メイリオ" pitchFamily="50" charset="-128"/>
                <a:ea typeface="メイリオ" pitchFamily="50" charset="-128"/>
                <a:cs typeface="メイリオ" pitchFamily="50" charset="-128"/>
              </a:rPr>
              <a:t>（5）の開始時間を定義します。</a:t>
            </a: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マルチモニタのコンピュータでインターフェイスの設定</a:t>
            </a:r>
          </a:p>
        </p:txBody>
      </p:sp>
    </p:spTree>
    <p:extLst>
      <p:ext uri="{BB962C8B-B14F-4D97-AF65-F5344CB8AC3E}">
        <p14:creationId xmlns:p14="http://schemas.microsoft.com/office/powerpoint/2010/main" val="2521877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27037" y="342106"/>
            <a:ext cx="6527800" cy="96520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15</a:t>
            </a:r>
          </a:p>
        </p:txBody>
      </p:sp>
      <p:sp>
        <p:nvSpPr>
          <p:cNvPr id="4" name="TextBox 1"/>
          <p:cNvSpPr txBox="1"/>
          <p:nvPr/>
        </p:nvSpPr>
        <p:spPr>
          <a:xfrm>
            <a:off x="609600" y="3873500"/>
            <a:ext cx="5971186" cy="2010807"/>
          </a:xfrm>
          <a:prstGeom prst="rect">
            <a:avLst/>
          </a:prstGeom>
          <a:noFill/>
        </p:spPr>
        <p:txBody>
          <a:bodyPr wrap="none" lIns="0" tIns="0" rIns="0" rtlCol="0">
            <a:spAutoFit/>
          </a:bodyPr>
          <a:lstStyle/>
          <a:p>
            <a:pPr>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AxxonNextソフトウェアパッケージによる分散セキュリティシステムの機能は以下のとおりです。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1クライアントの複数サーバーからのビデオと音声データの表示と手動処理</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1クライアントから複数サーバーに接続されたビデオカメラを制御</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1クライアントの分散システムのすべてのサーバーを設定</a:t>
            </a:r>
          </a:p>
          <a:p>
            <a:pPr marL="228600" indent="-228600">
              <a:buFont typeface="+mj-lt"/>
              <a:buAutoNum type="arabicPeriod"/>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分散システム内で検出ツールがトリガーされた時（音声通知、リレー、SMS、電子メール通知のトリガー）の自動応答の実行</a:t>
            </a: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Axxonドメインの設定の詳細については「Axxonドメインの構成」で説明されています。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559353" y="5884307"/>
            <a:ext cx="5522346" cy="520655"/>
          </a:xfrm>
          <a:prstGeom prst="rect">
            <a:avLst/>
          </a:prstGeom>
          <a:noFill/>
        </p:spPr>
        <p:txBody>
          <a:bodyPr wrap="none" lIns="0" tIns="0" rIns="0" rtlCol="0">
            <a:spAutoFit/>
          </a:bodyPr>
          <a:lstStyle/>
          <a:p>
            <a:pPr>
              <a:lnSpc>
                <a:spcPts val="700"/>
              </a:lnSpc>
              <a:tabLst>
                <a:tab pos="3429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342900" algn="l"/>
                <a:tab pos="381000" algn="l"/>
              </a:tabLst>
            </a:pPr>
            <a:r>
              <a:rPr lang="en-US" altLang="ja-JP" sz="1000" b="1"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AxxonNextソフトウェアパッケージの仕様</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342900" algn="l"/>
                <a:tab pos="381000" algn="l"/>
              </a:tabLst>
            </a:pP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AxxonNextソフトウェアパッケージによるセキュリティシステムの主な特長は以下のとおりです。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731837" y="4736306"/>
            <a:ext cx="6248400" cy="861774"/>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サーバーがNetBiosNameによりアクセス可能でない、またはTCPおよびUDPポートがクローズになっている場合、仮想プライベートネットワーク（VPN)の分散セキュリティセキュリティシステムを構築することができます。OpenVPNの詳細および仮想プライベートネットワークの構成例は、公式ドキュメントに掲載されています。</a:t>
            </a:r>
          </a:p>
        </p:txBody>
      </p:sp>
      <p:sp>
        <p:nvSpPr>
          <p:cNvPr id="10" name="テキスト ボックス 9"/>
          <p:cNvSpPr txBox="1"/>
          <p:nvPr/>
        </p:nvSpPr>
        <p:spPr>
          <a:xfrm>
            <a:off x="1299735" y="6336506"/>
            <a:ext cx="415498" cy="230832"/>
          </a:xfrm>
          <a:prstGeom prst="rect">
            <a:avLst/>
          </a:prstGeom>
          <a:noFill/>
        </p:spPr>
        <p:txBody>
          <a:bodyPr wrap="none" rtlCol="0">
            <a:spAutoFit/>
          </a:bodyPr>
          <a:lstStyle/>
          <a:p>
            <a:r>
              <a:rPr kumimoji="1" lang="ja-JP" altLang="en-US" sz="900" smtClean="0">
                <a:latin typeface="メイリオ" panose="020B0604030504040204" pitchFamily="50" charset="-128"/>
                <a:ea typeface="メイリオ" panose="020B0604030504040204" pitchFamily="50" charset="-128"/>
                <a:cs typeface="メイリオ" panose="020B0604030504040204" pitchFamily="50" charset="-128"/>
              </a:rPr>
              <a:t>特長</a:t>
            </a:r>
            <a:endParaRPr kumimoji="1" lang="ja-JP" altLang="en-US" sz="9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736114" y="6641306"/>
            <a:ext cx="1900723" cy="215444"/>
          </a:xfrm>
          <a:prstGeom prst="rect">
            <a:avLst/>
          </a:prstGeom>
          <a:noFill/>
        </p:spPr>
        <p:txBody>
          <a:bodyPr wrap="square" rtlCol="0">
            <a:spAutoFit/>
          </a:bodyPr>
          <a:lstStyle/>
          <a:p>
            <a:pPr>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分散システム内のサーバー数</a:t>
            </a:r>
          </a:p>
        </p:txBody>
      </p:sp>
      <p:sp>
        <p:nvSpPr>
          <p:cNvPr id="13" name="テキスト ボックス 12"/>
          <p:cNvSpPr txBox="1"/>
          <p:nvPr/>
        </p:nvSpPr>
        <p:spPr>
          <a:xfrm>
            <a:off x="736114" y="6989193"/>
            <a:ext cx="1900723" cy="337913"/>
          </a:xfrm>
          <a:prstGeom prst="rect">
            <a:avLst/>
          </a:prstGeom>
          <a:noFill/>
        </p:spPr>
        <p:txBody>
          <a:bodyPr wrap="square" rtlCol="0">
            <a:spAutoFit/>
          </a:bodyPr>
          <a:lstStyle/>
          <a:p>
            <a:pPr>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サーバーへの同時接続に対応するクライアントの数</a:t>
            </a:r>
          </a:p>
          <a:p>
            <a:pPr>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4" name="テキスト ボックス 13"/>
          <p:cNvSpPr txBox="1"/>
          <p:nvPr/>
        </p:nvSpPr>
        <p:spPr>
          <a:xfrm>
            <a:off x="764871" y="7327106"/>
            <a:ext cx="1900723" cy="337913"/>
          </a:xfrm>
          <a:prstGeom prst="rect">
            <a:avLst/>
          </a:prstGeom>
          <a:noFill/>
        </p:spPr>
        <p:txBody>
          <a:bodyPr wrap="square" rtlCol="0">
            <a:spAutoFit/>
          </a:bodyPr>
          <a:lstStyle/>
          <a:p>
            <a:pPr>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クライアントにビデオ画像を同時送信するサーバーの数</a:t>
            </a:r>
          </a:p>
        </p:txBody>
      </p:sp>
      <p:sp>
        <p:nvSpPr>
          <p:cNvPr id="15" name="テキスト ボックス 14"/>
          <p:cNvSpPr txBox="1"/>
          <p:nvPr/>
        </p:nvSpPr>
        <p:spPr>
          <a:xfrm>
            <a:off x="764870" y="7674993"/>
            <a:ext cx="1900723" cy="337913"/>
          </a:xfrm>
          <a:prstGeom prst="rect">
            <a:avLst/>
          </a:prstGeom>
          <a:noFill/>
        </p:spPr>
        <p:txBody>
          <a:bodyPr wrap="square" rtlCol="0">
            <a:spAutoFit/>
          </a:bodyPr>
          <a:lstStyle/>
          <a:p>
            <a:pPr>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1つのサーバー上の「ライブ映像」処理用のビデオキャプチャのチャネル数</a:t>
            </a:r>
          </a:p>
        </p:txBody>
      </p:sp>
      <p:sp>
        <p:nvSpPr>
          <p:cNvPr id="16" name="テキスト ボックス 15"/>
          <p:cNvSpPr txBox="1"/>
          <p:nvPr/>
        </p:nvSpPr>
        <p:spPr>
          <a:xfrm>
            <a:off x="731837" y="8089106"/>
            <a:ext cx="2023163" cy="215123"/>
          </a:xfrm>
          <a:prstGeom prst="rect">
            <a:avLst/>
          </a:prstGeom>
          <a:noFill/>
        </p:spPr>
        <p:txBody>
          <a:bodyPr wrap="square" rtlCol="0">
            <a:spAutoFit/>
          </a:bodyPr>
          <a:lstStyle/>
          <a:p>
            <a:pPr>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マイクから同時処理される信号の数</a:t>
            </a:r>
          </a:p>
        </p:txBody>
      </p:sp>
      <p:sp>
        <p:nvSpPr>
          <p:cNvPr id="17" name="テキスト ボックス 16"/>
          <p:cNvSpPr txBox="1"/>
          <p:nvPr/>
        </p:nvSpPr>
        <p:spPr>
          <a:xfrm>
            <a:off x="584200" y="8436672"/>
            <a:ext cx="2052637" cy="337913"/>
          </a:xfrm>
          <a:prstGeom prst="rect">
            <a:avLst/>
          </a:prstGeom>
          <a:noFill/>
        </p:spPr>
        <p:txBody>
          <a:bodyPr wrap="square" rtlCol="0">
            <a:spAutoFit/>
          </a:bodyPr>
          <a:lstStyle/>
          <a:p>
            <a:pPr algn="ctr">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（スピーカー、マイクなどへの）オーディオ出力チャネル数</a:t>
            </a:r>
          </a:p>
        </p:txBody>
      </p:sp>
      <p:sp>
        <p:nvSpPr>
          <p:cNvPr id="18" name="テキスト ボックス 17"/>
          <p:cNvSpPr txBox="1"/>
          <p:nvPr/>
        </p:nvSpPr>
        <p:spPr>
          <a:xfrm>
            <a:off x="1012473" y="8774906"/>
            <a:ext cx="1471964" cy="215123"/>
          </a:xfrm>
          <a:prstGeom prst="rect">
            <a:avLst/>
          </a:prstGeom>
          <a:noFill/>
        </p:spPr>
        <p:txBody>
          <a:bodyPr wrap="square" rtlCol="0">
            <a:spAutoFit/>
          </a:bodyPr>
          <a:lstStyle/>
          <a:p>
            <a:pPr>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使用するPTZデバイスの数</a:t>
            </a:r>
          </a:p>
        </p:txBody>
      </p:sp>
      <p:sp>
        <p:nvSpPr>
          <p:cNvPr id="19" name="テキスト ボックス 18"/>
          <p:cNvSpPr txBox="1"/>
          <p:nvPr/>
        </p:nvSpPr>
        <p:spPr>
          <a:xfrm>
            <a:off x="875953" y="9003506"/>
            <a:ext cx="1684684" cy="215123"/>
          </a:xfrm>
          <a:prstGeom prst="rect">
            <a:avLst/>
          </a:prstGeom>
          <a:noFill/>
        </p:spPr>
        <p:txBody>
          <a:bodyPr wrap="square" rtlCol="0">
            <a:spAutoFit/>
          </a:bodyPr>
          <a:lstStyle/>
          <a:p>
            <a:pPr>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アナログビデオカメラ対応</a:t>
            </a: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1028353" y="9245583"/>
            <a:ext cx="1303684" cy="215123"/>
          </a:xfrm>
          <a:prstGeom prst="rect">
            <a:avLst/>
          </a:prstGeom>
          <a:noFill/>
        </p:spPr>
        <p:txBody>
          <a:bodyPr wrap="square" rtlCol="0">
            <a:spAutoFit/>
          </a:bodyPr>
          <a:lstStyle/>
          <a:p>
            <a:pPr>
              <a:tabLst/>
            </a:pPr>
            <a:r>
              <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IPデバイス対応</a:t>
            </a: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908987" y="9613106"/>
            <a:ext cx="1651650" cy="215123"/>
          </a:xfrm>
          <a:prstGeom prst="rect">
            <a:avLst/>
          </a:prstGeom>
          <a:noFill/>
        </p:spPr>
        <p:txBody>
          <a:bodyPr wrap="square" rtlCol="0">
            <a:spAutoFit/>
          </a:bodyPr>
          <a:lstStyle/>
          <a:p>
            <a:pPr>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システム内のアーカイブ数</a:t>
            </a: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p:cNvSpPr txBox="1"/>
          <p:nvPr/>
        </p:nvSpPr>
        <p:spPr>
          <a:xfrm>
            <a:off x="2769139" y="6641306"/>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4274010" y="6336506"/>
            <a:ext cx="415498" cy="230832"/>
          </a:xfrm>
          <a:prstGeom prst="rect">
            <a:avLst/>
          </a:prstGeom>
          <a:noFill/>
        </p:spPr>
        <p:txBody>
          <a:bodyPr wrap="none" rtlCol="0">
            <a:spAutoFit/>
          </a:bodyPr>
          <a:lstStyle/>
          <a:p>
            <a:r>
              <a:rPr kumimoji="1" lang="ja-JP" altLang="en-US" sz="900" smtClean="0">
                <a:latin typeface="メイリオ" panose="020B0604030504040204" pitchFamily="50" charset="-128"/>
                <a:ea typeface="メイリオ" panose="020B0604030504040204" pitchFamily="50" charset="-128"/>
                <a:cs typeface="メイリオ" panose="020B0604030504040204" pitchFamily="50" charset="-128"/>
              </a:rPr>
              <a:t>仕様</a:t>
            </a:r>
            <a:endParaRPr kumimoji="1" lang="ja-JP" altLang="en-US" sz="9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2769139" y="7009150"/>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2769139" y="7328611"/>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26"/>
          <p:cNvSpPr txBox="1"/>
          <p:nvPr/>
        </p:nvSpPr>
        <p:spPr>
          <a:xfrm>
            <a:off x="2769139" y="7736227"/>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2769139" y="8080447"/>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2755000" y="8774585"/>
            <a:ext cx="641844" cy="215444"/>
          </a:xfrm>
          <a:prstGeom prst="rect">
            <a:avLst/>
          </a:prstGeom>
          <a:noFill/>
        </p:spPr>
        <p:txBody>
          <a:bodyPr wrap="square" rtlCol="0">
            <a:spAutoFit/>
          </a:bodyPr>
          <a:lstStyle/>
          <a:p>
            <a:pPr>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2769139" y="9612785"/>
            <a:ext cx="641844"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2769138" y="8448291"/>
            <a:ext cx="1504871" cy="215444"/>
          </a:xfrm>
          <a:prstGeom prst="rect">
            <a:avLst/>
          </a:prstGeom>
          <a:noFill/>
        </p:spPr>
        <p:txBody>
          <a:bodyPr wrap="square" rtlCol="0">
            <a:spAutoFit/>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再生に使用するサウンドカードに依存</a:t>
            </a: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テキスト ボックス 31"/>
          <p:cNvSpPr txBox="1"/>
          <p:nvPr/>
        </p:nvSpPr>
        <p:spPr>
          <a:xfrm>
            <a:off x="2732166" y="9016662"/>
            <a:ext cx="2343071" cy="194925"/>
          </a:xfrm>
          <a:prstGeom prst="rect">
            <a:avLst/>
          </a:prstGeom>
          <a:noFill/>
        </p:spPr>
        <p:txBody>
          <a:bodyPr wrap="square" rtlCol="0">
            <a:spAutoFit/>
          </a:bodyPr>
          <a:lstStyle/>
          <a:p>
            <a:pPr>
              <a:lnSpc>
                <a:spcPts val="800"/>
              </a:lnSpc>
              <a:tabLst/>
            </a:pPr>
            <a:r>
              <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あり（ビデオキャプチャーカードを通して）</a:t>
            </a:r>
          </a:p>
        </p:txBody>
      </p:sp>
      <p:sp>
        <p:nvSpPr>
          <p:cNvPr id="33" name="テキスト ボックス 32"/>
          <p:cNvSpPr txBox="1"/>
          <p:nvPr/>
        </p:nvSpPr>
        <p:spPr>
          <a:xfrm>
            <a:off x="2746703" y="9245583"/>
            <a:ext cx="4171871" cy="338554"/>
          </a:xfrm>
          <a:prstGeom prst="rect">
            <a:avLst/>
          </a:prstGeom>
          <a:noFill/>
        </p:spPr>
        <p:txBody>
          <a:bodyPr wrap="square" rtlCol="0">
            <a:spAutoFit/>
          </a:bodyPr>
          <a:lstStyle/>
          <a:p>
            <a:pPr>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IPカメラおよびIPビデオサーバー：このリストは継続的に増加します。新しいハードウェアへの対応は、Axxon Driver Packアップデートにより追加されます。</a:t>
            </a:r>
          </a:p>
          <a:p>
            <a:pPr>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350837" y="7099779"/>
            <a:ext cx="6350000" cy="774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150</a:t>
            </a:r>
          </a:p>
        </p:txBody>
      </p:sp>
      <p:pic>
        <p:nvPicPr>
          <p:cNvPr id="8" name="Picture 3"/>
          <p:cNvPicPr>
            <a:picLocks noChangeAspect="1" noChangeArrowheads="1"/>
          </p:cNvPicPr>
          <p:nvPr/>
        </p:nvPicPr>
        <p:blipFill>
          <a:blip r:embed="rId3" cstate="print"/>
          <a:srcRect/>
          <a:stretch>
            <a:fillRect/>
          </a:stretch>
        </p:blipFill>
        <p:spPr bwMode="auto">
          <a:xfrm>
            <a:off x="635664" y="1296267"/>
            <a:ext cx="1452230" cy="4470400"/>
          </a:xfrm>
          <a:prstGeom prst="rect">
            <a:avLst/>
          </a:prstGeom>
          <a:noFill/>
        </p:spPr>
      </p:pic>
      <p:sp>
        <p:nvSpPr>
          <p:cNvPr id="7" name="正方形/長方形 6"/>
          <p:cNvSpPr/>
          <p:nvPr/>
        </p:nvSpPr>
        <p:spPr>
          <a:xfrm>
            <a:off x="457199" y="6184106"/>
            <a:ext cx="6243637" cy="9149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マルチモニタのコンピュータでのインターフェイスの設定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では、サーバーまたはクライアントに接続されている追加の物理モニタに表示するためのいくつかの個別の表示タイルを作成することができます。別個のタイルの数は、接続された物理的なモニターの数と同じです。</a:t>
            </a:r>
          </a:p>
          <a:p>
            <a:pPr>
              <a:lnSpc>
                <a:spcPts val="1300"/>
              </a:lnSpc>
            </a:pPr>
            <a:r>
              <a:rPr lang="ja-JP" altLang="en-US" sz="800" dirty="0">
                <a:latin typeface="メイリオ" pitchFamily="50" charset="-128"/>
                <a:ea typeface="メイリオ" pitchFamily="50" charset="-128"/>
                <a:cs typeface="メイリオ" pitchFamily="50" charset="-128"/>
              </a:rPr>
              <a:t>システムが接続された複数のモニターを持っている場合は、モニターの設定パネルは、[レイアウト]タブで利用可能です。</a:t>
            </a:r>
          </a:p>
        </p:txBody>
      </p:sp>
      <p:sp>
        <p:nvSpPr>
          <p:cNvPr id="9" name="正方形/長方形 8"/>
          <p:cNvSpPr/>
          <p:nvPr/>
        </p:nvSpPr>
        <p:spPr>
          <a:xfrm>
            <a:off x="368558" y="8064296"/>
            <a:ext cx="5470524"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追加モニタにタイルを作成し、設定するには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モニターの設定パネルをクリックします</a:t>
            </a:r>
            <a:r>
              <a:rPr lang="en-US" altLang="ja-JP" sz="800" dirty="0">
                <a:latin typeface="メイリオ" pitchFamily="50" charset="-128"/>
                <a:ea typeface="メイリオ" pitchFamily="50" charset="-128"/>
                <a:cs typeface="メイリオ" pitchFamily="50" charset="-128"/>
              </a:rPr>
              <a:t>。接続されたモニターのサムネイルが表示されます。</a:t>
            </a:r>
          </a:p>
        </p:txBody>
      </p:sp>
    </p:spTree>
    <p:extLst>
      <p:ext uri="{BB962C8B-B14F-4D97-AF65-F5344CB8AC3E}">
        <p14:creationId xmlns:p14="http://schemas.microsoft.com/office/powerpoint/2010/main" val="281380292"/>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4025900" cy="1955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1041400" y="3073400"/>
            <a:ext cx="1308100" cy="7493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1041400" y="3924300"/>
            <a:ext cx="1308100" cy="7620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1041400" y="4787900"/>
            <a:ext cx="1308100" cy="7493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1041400" y="5638800"/>
            <a:ext cx="1308100" cy="7366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3856037" y="8698706"/>
            <a:ext cx="139700" cy="152400"/>
          </a:xfrm>
          <a:prstGeom prst="rect">
            <a:avLst/>
          </a:prstGeom>
          <a:noFill/>
        </p:spPr>
      </p:pic>
      <p:graphicFrame>
        <p:nvGraphicFramePr>
          <p:cNvPr id="9" name="表格 4"/>
          <p:cNvGraphicFramePr>
            <a:graphicFrameLocks noGrp="1"/>
          </p:cNvGraphicFramePr>
          <p:nvPr>
            <p:extLst>
              <p:ext uri="{D42A27DB-BD31-4B8C-83A1-F6EECF244321}">
                <p14:modId xmlns:p14="http://schemas.microsoft.com/office/powerpoint/2010/main" val="2679028875"/>
              </p:ext>
            </p:extLst>
          </p:nvPr>
        </p:nvGraphicFramePr>
        <p:xfrm>
          <a:off x="990663" y="2800413"/>
          <a:ext cx="3076574" cy="3632325"/>
        </p:xfrm>
        <a:graphic>
          <a:graphicData uri="http://schemas.openxmlformats.org/drawingml/2006/table">
            <a:tbl>
              <a:tblPr/>
              <a:tblGrid>
                <a:gridCol w="1416303"/>
                <a:gridCol w="1660271"/>
              </a:tblGrid>
              <a:tr h="226694">
                <a:tc>
                  <a:txBody>
                    <a:bodyPr/>
                    <a:lstStyle/>
                    <a:p>
                      <a:pPr algn="ctr"/>
                      <a:r>
                        <a:rPr lang="ja-JP" altLang="en-US" sz="798" b="1" dirty="0" smtClean="0">
                          <a:solidFill>
                            <a:srgbClr val="000000"/>
                          </a:solidFill>
                          <a:latin typeface="メイリオ" pitchFamily="50" charset="-128"/>
                          <a:ea typeface="メイリオ" pitchFamily="50" charset="-128"/>
                          <a:cs typeface="メイリオ" pitchFamily="50" charset="-128"/>
                        </a:rPr>
                        <a:t>サムネイル</a:t>
                      </a:r>
                      <a:endParaRPr lang="zh-CN" altLang="en-US" sz="798" b="1" dirty="0" smtClean="0">
                        <a:solidFill>
                          <a:srgbClr val="000000"/>
                        </a:solidFill>
                        <a:latin typeface="メイリオ" pitchFamily="50" charset="-128"/>
                        <a:ea typeface="メイリオ" pitchFamily="50" charset="-128"/>
                        <a:cs typeface="メイリオ"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l"/>
                      <a:r>
                        <a:rPr lang="ja-JP" altLang="en-US" sz="798" b="1" dirty="0" smtClean="0">
                          <a:solidFill>
                            <a:srgbClr val="000000"/>
                          </a:solidFill>
                          <a:latin typeface="メイリオ" pitchFamily="50" charset="-128"/>
                          <a:ea typeface="メイリオ" pitchFamily="50" charset="-128"/>
                          <a:cs typeface="メイリオ" pitchFamily="50" charset="-128"/>
                        </a:rPr>
                        <a:t>モニターの状態</a:t>
                      </a:r>
                      <a:endParaRPr lang="zh-CN" altLang="en-US" sz="798" b="1"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r>
              <a:tr h="848741">
                <a:tc>
                  <a:txBody>
                    <a:bodyPr/>
                    <a:lstStyle/>
                    <a:p>
                      <a:endParaRPr lang="zh-CN" altLang="en-US" dirty="0">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dirty="0" smtClean="0">
                          <a:solidFill>
                            <a:srgbClr val="000000"/>
                          </a:solidFill>
                          <a:latin typeface="メイリオ" pitchFamily="50" charset="-128"/>
                          <a:ea typeface="メイリオ" pitchFamily="50" charset="-128"/>
                          <a:cs typeface="メイリオ" pitchFamily="50" charset="-128"/>
                        </a:rPr>
                        <a:t>メインモニター</a:t>
                      </a:r>
                      <a:endParaRPr lang="zh-CN" altLang="en-US" sz="798"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859535">
                <a:tc>
                  <a:txBody>
                    <a:bodyPr/>
                    <a:lstStyle/>
                    <a:p>
                      <a:endParaRPr lang="zh-CN" altLang="en-US" dirty="0">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dirty="0" smtClean="0">
                          <a:solidFill>
                            <a:srgbClr val="000000"/>
                          </a:solidFill>
                          <a:latin typeface="メイリオ" pitchFamily="50" charset="-128"/>
                          <a:ea typeface="メイリオ" pitchFamily="50" charset="-128"/>
                          <a:cs typeface="メイリオ" pitchFamily="50" charset="-128"/>
                        </a:rPr>
                        <a:t>未割り当ての追加モニター</a:t>
                      </a:r>
                      <a:endParaRPr lang="zh-CN" altLang="en-US" sz="798"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848741">
                <a:tc>
                  <a:txBody>
                    <a:bodyPr/>
                    <a:lstStyle/>
                    <a:p>
                      <a:endParaRPr lang="zh-CN" altLang="en-US" dirty="0">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dirty="0" smtClean="0">
                          <a:solidFill>
                            <a:srgbClr val="000000"/>
                          </a:solidFill>
                          <a:latin typeface="メイリオ" pitchFamily="50" charset="-128"/>
                          <a:ea typeface="メイリオ" pitchFamily="50" charset="-128"/>
                          <a:cs typeface="メイリオ" pitchFamily="50" charset="-128"/>
                        </a:rPr>
                        <a:t>アクティブでない追加モニター</a:t>
                      </a:r>
                      <a:endParaRPr lang="zh-CN" altLang="en-US" sz="798"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848614">
                <a:tc>
                  <a:txBody>
                    <a:bodyPr/>
                    <a:lstStyle/>
                    <a:p>
                      <a:endParaRPr lang="zh-CN" altLang="en-US" dirty="0">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ja-JP" altLang="en-US" sz="798" dirty="0" smtClean="0">
                          <a:solidFill>
                            <a:srgbClr val="000000"/>
                          </a:solidFill>
                          <a:latin typeface="メイリオ" pitchFamily="50" charset="-128"/>
                          <a:ea typeface="メイリオ" pitchFamily="50" charset="-128"/>
                          <a:cs typeface="メイリオ" pitchFamily="50" charset="-128"/>
                        </a:rPr>
                        <a:t>アクティブ追加モニター</a:t>
                      </a:r>
                      <a:endParaRPr lang="zh-CN" altLang="en-US" sz="798"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151</a:t>
            </a:r>
          </a:p>
        </p:txBody>
      </p:sp>
      <p:sp>
        <p:nvSpPr>
          <p:cNvPr id="17" name="正方形/長方形 16"/>
          <p:cNvSpPr/>
          <p:nvPr/>
        </p:nvSpPr>
        <p:spPr>
          <a:xfrm>
            <a:off x="647700" y="6718756"/>
            <a:ext cx="6751637" cy="1748556"/>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AxxonNext</a:t>
            </a:r>
            <a:r>
              <a:rPr lang="en-US" altLang="ja-JP" sz="800" dirty="0" err="1">
                <a:latin typeface="メイリオ" pitchFamily="50" charset="-128"/>
                <a:ea typeface="メイリオ" pitchFamily="50" charset="-128"/>
                <a:cs typeface="メイリオ" pitchFamily="50" charset="-128"/>
              </a:rPr>
              <a:t>に割り当てられていない追加のモニターをアクティブにするには、そのサムネイルをクリックしてください</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追加モニターのレイアウトを設定します</a:t>
            </a:r>
            <a:r>
              <a:rPr lang="en-US" altLang="ja-JP" sz="800" dirty="0">
                <a:latin typeface="メイリオ" pitchFamily="50" charset="-128"/>
                <a:ea typeface="メイリオ" pitchFamily="50" charset="-128"/>
                <a:cs typeface="メイリオ" pitchFamily="50" charset="-128"/>
              </a:rPr>
              <a:t>。追加モニターがアクティブになり、メインモニタのレイアウトが複製されます。メインモニターを介して追加のモニタのレイアウトを設定することができます（追加のモニターがアクティブであ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変更は</a:t>
            </a:r>
            <a:r>
              <a:rPr lang="en-US" altLang="ja-JP" sz="800" dirty="0" err="1">
                <a:latin typeface="メイリオ" pitchFamily="50" charset="-128"/>
                <a:ea typeface="メイリオ" pitchFamily="50" charset="-128"/>
                <a:cs typeface="メイリオ" pitchFamily="50" charset="-128"/>
              </a:rPr>
              <a:t>、追加のモニタに影響を与えます</a:t>
            </a:r>
            <a:r>
              <a:rPr lang="en-US" altLang="ja-JP" sz="800" dirty="0">
                <a:latin typeface="メイリオ" pitchFamily="50" charset="-128"/>
                <a:ea typeface="メイリオ" pitchFamily="50" charset="-128"/>
                <a:cs typeface="メイリオ" pitchFamily="50" charset="-128"/>
              </a:rPr>
              <a:t>。メインモニタのレイアウトが変更されません。追加モニターが非アクティブになると、レイアウトの編集は、それに影響を与えません。</a:t>
            </a:r>
          </a:p>
          <a:p>
            <a:pPr>
              <a:lnSpc>
                <a:spcPts val="1300"/>
              </a:lnSpc>
            </a:pPr>
            <a:r>
              <a:rPr lang="ja-JP" altLang="en-US" sz="800" dirty="0">
                <a:latin typeface="メイリオ" pitchFamily="50" charset="-128"/>
                <a:ea typeface="メイリオ" pitchFamily="50" charset="-128"/>
                <a:cs typeface="メイリオ" pitchFamily="50" charset="-128"/>
              </a:rPr>
              <a:t>追加モニターの作成と設定が完了しました。</a:t>
            </a:r>
          </a:p>
          <a:p>
            <a:pPr>
              <a:lnSpc>
                <a:spcPts val="1300"/>
              </a:lnSpc>
            </a:pPr>
            <a:r>
              <a:rPr lang="ja-JP" altLang="en-US" sz="800" dirty="0">
                <a:latin typeface="メイリオ" pitchFamily="50" charset="-128"/>
                <a:ea typeface="メイリオ" pitchFamily="50" charset="-128"/>
                <a:cs typeface="メイリオ" pitchFamily="50" charset="-128"/>
              </a:rPr>
              <a:t>次のように追加のモニタ上のレイアウトの後の編集が実行されます。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メインモニタのサムネイルをクリックしてください</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レイアウトの編集</a:t>
            </a:r>
            <a:endParaRPr lang="en-US" altLang="ja-JP"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追加のモニターを非アクティブにします</a:t>
            </a:r>
            <a:r>
              <a:rPr lang="en-US" altLang="ja-JP" sz="800" dirty="0">
                <a:latin typeface="メイリオ" pitchFamily="50" charset="-128"/>
                <a:ea typeface="メイリオ" pitchFamily="50" charset="-128"/>
                <a:cs typeface="メイリオ" pitchFamily="50" charset="-128"/>
              </a:rPr>
              <a:t>。</a:t>
            </a:r>
          </a:p>
        </p:txBody>
      </p:sp>
      <p:sp>
        <p:nvSpPr>
          <p:cNvPr id="15" name="正方形/長方形 14"/>
          <p:cNvSpPr/>
          <p:nvPr/>
        </p:nvSpPr>
        <p:spPr>
          <a:xfrm>
            <a:off x="1013009" y="2588081"/>
            <a:ext cx="5586228"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サムネイルはAxxonNextでモニターの状態に応じて、異なって表示されることがあります。</a:t>
            </a:r>
          </a:p>
        </p:txBody>
      </p:sp>
      <p:sp>
        <p:nvSpPr>
          <p:cNvPr id="18" name="正方形/長方形 17"/>
          <p:cNvSpPr/>
          <p:nvPr/>
        </p:nvSpPr>
        <p:spPr>
          <a:xfrm>
            <a:off x="655637" y="8470106"/>
            <a:ext cx="6408331"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メインモニタと追加のモニタは、互いに独立して最小化されます。</a:t>
            </a:r>
          </a:p>
          <a:p>
            <a:pPr>
              <a:lnSpc>
                <a:spcPts val="1300"/>
              </a:lnSpc>
            </a:pPr>
            <a:r>
              <a:rPr lang="en-US" altLang="ja-JP" sz="800" dirty="0" err="1">
                <a:latin typeface="メイリオ" pitchFamily="50" charset="-128"/>
                <a:ea typeface="メイリオ" pitchFamily="50" charset="-128"/>
                <a:cs typeface="メイリオ" pitchFamily="50" charset="-128"/>
              </a:rPr>
              <a:t>AxxonNextで追加のモニタを閉じるには、そのサムネイルの上で</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ボタン</a:t>
            </a:r>
            <a:r>
              <a:rPr lang="en-US" altLang="ja-JP" sz="800" dirty="0" smtClean="0">
                <a:latin typeface="メイリオ" pitchFamily="50" charset="-128"/>
                <a:ea typeface="メイリオ" pitchFamily="50" charset="-128"/>
                <a:cs typeface="メイリオ" pitchFamily="50" charset="-128"/>
              </a:rPr>
              <a:t> </a:t>
            </a:r>
            <a:r>
              <a:rPr lang="en-US" altLang="ja-JP" sz="800" dirty="0" err="1">
                <a:latin typeface="メイリオ" pitchFamily="50" charset="-128"/>
                <a:ea typeface="メイリオ" pitchFamily="50" charset="-128"/>
                <a:cs typeface="メイリオ" pitchFamily="50" charset="-128"/>
              </a:rPr>
              <a:t>をクリックします</a:t>
            </a:r>
            <a:r>
              <a:rPr lang="en-US" altLang="ja-JP" sz="800" dirty="0">
                <a:latin typeface="メイリオ" pitchFamily="50" charset="-128"/>
                <a:ea typeface="メイリオ" pitchFamily="50" charset="-128"/>
                <a:cs typeface="メイリオ" pitchFamily="50" charset="-128"/>
              </a:rPr>
              <a:t>。</a:t>
            </a:r>
          </a:p>
        </p:txBody>
      </p:sp>
    </p:spTree>
    <p:extLst>
      <p:ext uri="{BB962C8B-B14F-4D97-AF65-F5344CB8AC3E}">
        <p14:creationId xmlns:p14="http://schemas.microsoft.com/office/powerpoint/2010/main" val="3817931706"/>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52450" y="7651464"/>
            <a:ext cx="6340856" cy="447166"/>
          </a:xfrm>
          <a:custGeom>
            <a:avLst/>
            <a:gdLst>
              <a:gd name="connsiteX0" fmla="*/ 0 w 6340856"/>
              <a:gd name="connsiteY0" fmla="*/ 0 h 447166"/>
              <a:gd name="connsiteX1" fmla="*/ 6340856 w 6340856"/>
              <a:gd name="connsiteY1" fmla="*/ 0 h 447166"/>
              <a:gd name="connsiteX2" fmla="*/ 6340856 w 6340856"/>
              <a:gd name="connsiteY2" fmla="*/ 447166 h 447166"/>
              <a:gd name="connsiteX3" fmla="*/ 0 w 6340856"/>
              <a:gd name="connsiteY3" fmla="*/ 447166 h 447166"/>
              <a:gd name="connsiteX4" fmla="*/ 0 w 6340856"/>
              <a:gd name="connsiteY4" fmla="*/ 0 h 44716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6">
                <a:moveTo>
                  <a:pt x="0" y="0"/>
                </a:moveTo>
                <a:lnTo>
                  <a:pt x="6340856" y="0"/>
                </a:lnTo>
                <a:lnTo>
                  <a:pt x="6340856" y="447166"/>
                </a:lnTo>
                <a:lnTo>
                  <a:pt x="0" y="44716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552450" y="765146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552450" y="7651464"/>
            <a:ext cx="9525" cy="447166"/>
          </a:xfrm>
          <a:custGeom>
            <a:avLst/>
            <a:gdLst>
              <a:gd name="connsiteX0" fmla="*/ 4762 w 9525"/>
              <a:gd name="connsiteY0" fmla="*/ 0 h 447166"/>
              <a:gd name="connsiteX1" fmla="*/ 4762 w 9525"/>
              <a:gd name="connsiteY1" fmla="*/ 447166 h 447166"/>
            </a:gdLst>
            <a:ahLst/>
            <a:cxnLst>
              <a:cxn ang="0">
                <a:pos x="connsiteX0" y="connsiteY0"/>
              </a:cxn>
              <a:cxn ang="1">
                <a:pos x="connsiteX1" y="connsiteY1"/>
              </a:cxn>
            </a:cxnLst>
            <a:rect l="l" t="t" r="r" b="b"/>
            <a:pathLst>
              <a:path w="9525" h="447166">
                <a:moveTo>
                  <a:pt x="4762" y="0"/>
                </a:moveTo>
                <a:lnTo>
                  <a:pt x="4762" y="44716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552450" y="80891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883781" y="7651464"/>
            <a:ext cx="9525" cy="447166"/>
          </a:xfrm>
          <a:custGeom>
            <a:avLst/>
            <a:gdLst>
              <a:gd name="connsiteX0" fmla="*/ 4762 w 9525"/>
              <a:gd name="connsiteY0" fmla="*/ 0 h 447166"/>
              <a:gd name="connsiteX1" fmla="*/ 4762 w 9525"/>
              <a:gd name="connsiteY1" fmla="*/ 447166 h 447166"/>
            </a:gdLst>
            <a:ahLst/>
            <a:cxnLst>
              <a:cxn ang="0">
                <a:pos x="connsiteX0" y="connsiteY0"/>
              </a:cxn>
              <a:cxn ang="1">
                <a:pos x="connsiteX1" y="connsiteY1"/>
              </a:cxn>
            </a:cxnLst>
            <a:rect l="l" t="t" r="r" b="b"/>
            <a:pathLst>
              <a:path w="9525" h="447166">
                <a:moveTo>
                  <a:pt x="4762" y="0"/>
                </a:moveTo>
                <a:lnTo>
                  <a:pt x="4762" y="44716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58222" y="1383506"/>
            <a:ext cx="5969000" cy="4800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152</a:t>
            </a:r>
          </a:p>
        </p:txBody>
      </p:sp>
      <p:sp>
        <p:nvSpPr>
          <p:cNvPr id="12" name="正方形/長方形 11"/>
          <p:cNvSpPr/>
          <p:nvPr/>
        </p:nvSpPr>
        <p:spPr>
          <a:xfrm>
            <a:off x="707588" y="469106"/>
            <a:ext cx="6080124"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クライアントの画面モードの設定（全画面またはウィンドウ）</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デフォルトでは、クライアント（メインモニターとすべての追加のモニタ）は、フルスクリーンモードで表示されます。</a:t>
            </a:r>
          </a:p>
          <a:p>
            <a:pPr>
              <a:lnSpc>
                <a:spcPts val="1300"/>
              </a:lnSpc>
            </a:pPr>
            <a:r>
              <a:rPr lang="ja-JP" altLang="en-US" sz="800" dirty="0">
                <a:latin typeface="メイリオ" pitchFamily="50" charset="-128"/>
                <a:ea typeface="メイリオ" pitchFamily="50" charset="-128"/>
                <a:cs typeface="メイリオ" pitchFamily="50" charset="-128"/>
              </a:rPr>
              <a:t>これは、メインモニター追加モニターの両方のウィンドウモードを使用することが可能です。</a:t>
            </a:r>
          </a:p>
          <a:p>
            <a:pPr>
              <a:lnSpc>
                <a:spcPts val="1300"/>
              </a:lnSpc>
            </a:pPr>
            <a:r>
              <a:rPr lang="en-US" altLang="ja-JP" sz="800" dirty="0" smtClean="0">
                <a:latin typeface="メイリオ" pitchFamily="50" charset="-128"/>
                <a:ea typeface="メイリオ" pitchFamily="50" charset="-128"/>
                <a:cs typeface="メイリオ" pitchFamily="50" charset="-128"/>
              </a:rPr>
              <a:t>1.  「設定」→「オプション」→「ユーザーインターフェイス」（1-2）に移動します。</a:t>
            </a:r>
          </a:p>
        </p:txBody>
      </p:sp>
      <p:sp>
        <p:nvSpPr>
          <p:cNvPr id="13" name="正方形/長方形 12"/>
          <p:cNvSpPr/>
          <p:nvPr/>
        </p:nvSpPr>
        <p:spPr>
          <a:xfrm>
            <a:off x="958222" y="6336506"/>
            <a:ext cx="6324600"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メインモニタにウィンドウモードを使用するには、メインモニタチェックボックス（3）で、フルスクリーン使用をオフにします。</a:t>
            </a:r>
          </a:p>
          <a:p>
            <a:pPr>
              <a:lnSpc>
                <a:spcPts val="1300"/>
              </a:lnSpc>
            </a:pPr>
            <a:r>
              <a:rPr lang="en-US" altLang="ja-JP" sz="800" dirty="0" smtClean="0">
                <a:latin typeface="メイリオ" pitchFamily="50" charset="-128"/>
                <a:ea typeface="メイリオ" pitchFamily="50" charset="-128"/>
                <a:cs typeface="メイリオ" pitchFamily="50" charset="-128"/>
              </a:rPr>
              <a:t>3.  追加のモニタにウィンドウモードを使用するには、追加のモニターチェックボックス（4）でフルスクリーン使用をオフにします。</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変更を有効にするには、クライアントを終了して再起動します。</a:t>
            </a:r>
          </a:p>
        </p:txBody>
      </p:sp>
      <p:sp>
        <p:nvSpPr>
          <p:cNvPr id="14" name="正方形/長方形 13"/>
          <p:cNvSpPr/>
          <p:nvPr/>
        </p:nvSpPr>
        <p:spPr>
          <a:xfrm>
            <a:off x="559501" y="7174706"/>
            <a:ext cx="1959191" cy="259045"/>
          </a:xfrm>
          <a:prstGeom prst="rect">
            <a:avLst/>
          </a:prstGeom>
        </p:spPr>
        <p:txBody>
          <a:bodyPr wrap="none">
            <a:spAutoFit/>
          </a:bodyPr>
          <a:lstStyle/>
          <a:p>
            <a:pPr>
              <a:lnSpc>
                <a:spcPts val="1300"/>
              </a:lnSpc>
            </a:pPr>
            <a:r>
              <a:rPr lang="en-US" altLang="ja-JP" sz="1000" b="1" dirty="0" err="1">
                <a:latin typeface="メイリオ" pitchFamily="50" charset="-128"/>
                <a:ea typeface="メイリオ" pitchFamily="50" charset="-128"/>
                <a:cs typeface="メイリオ" pitchFamily="50" charset="-128"/>
              </a:rPr>
              <a:t>AxxonNextの起動方法の設定</a:t>
            </a:r>
          </a:p>
        </p:txBody>
      </p:sp>
      <p:sp>
        <p:nvSpPr>
          <p:cNvPr id="15" name="正方形/長方形 14"/>
          <p:cNvSpPr/>
          <p:nvPr/>
        </p:nvSpPr>
        <p:spPr>
          <a:xfrm>
            <a:off x="711132" y="7751936"/>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
        <p:nvSpPr>
          <p:cNvPr id="17" name="正方形/長方形 16"/>
          <p:cNvSpPr/>
          <p:nvPr/>
        </p:nvSpPr>
        <p:spPr>
          <a:xfrm>
            <a:off x="629566" y="8241486"/>
            <a:ext cx="6297655" cy="2081980"/>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AxxonNextの標準Windows OSシェルの代替設定</a:t>
            </a:r>
            <a:endParaRPr lang="en-US" altLang="ja-JP" sz="1000" b="1" dirty="0">
              <a:latin typeface="メイリオ" pitchFamily="50" charset="-128"/>
              <a:ea typeface="メイリオ" pitchFamily="50" charset="-128"/>
              <a:cs typeface="メイリオ" pitchFamily="50" charset="-128"/>
            </a:endParaRPr>
          </a:p>
          <a:p>
            <a:pPr>
              <a:lnSpc>
                <a:spcPts val="1300"/>
              </a:lnSpc>
            </a:pPr>
            <a:endParaRPr lang="en-US" altLang="ja-JP"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標準のWindowsシェルの代わりに自動実行にAxxonNextを設定した場合、ウィンドウズをロードした後直ちにAxxonNextはWindowsエクスプローラの代わりに、起動します。</a:t>
            </a:r>
          </a:p>
          <a:p>
            <a:pPr>
              <a:lnSpc>
                <a:spcPts val="1300"/>
              </a:lnSpc>
            </a:pPr>
            <a:r>
              <a:rPr lang="ja-JP" altLang="en-US" sz="800" dirty="0">
                <a:latin typeface="メイリオ" pitchFamily="50" charset="-128"/>
                <a:ea typeface="メイリオ" pitchFamily="50" charset="-128"/>
                <a:cs typeface="メイリオ" pitchFamily="50" charset="-128"/>
              </a:rPr>
              <a:t>　</a:t>
            </a:r>
          </a:p>
          <a:p>
            <a:pPr>
              <a:lnSpc>
                <a:spcPts val="1300"/>
              </a:lnSpc>
            </a:pPr>
            <a:r>
              <a:rPr lang="ja-JP" altLang="en-US" sz="800" dirty="0">
                <a:latin typeface="メイリオ" pitchFamily="50" charset="-128"/>
                <a:ea typeface="メイリオ" pitchFamily="50" charset="-128"/>
                <a:cs typeface="メイリオ" pitchFamily="50" charset="-128"/>
              </a:rPr>
              <a:t>コンピュータ、デジタルビデオ監視システムを実行しているさまざまなアプリケーションの起動、ファイルコピーと削除、さまざまなWindows操作、およびコンピュータの他の非標準的な使用を防止するなど、アクセスを制限する必要がある場合に、標準のWindows OSシェルの代わりに、AxxonNextの自動実行を使用できます。</a:t>
            </a:r>
          </a:p>
          <a:p>
            <a:pPr>
              <a:lnSpc>
                <a:spcPts val="1300"/>
              </a:lnSpc>
            </a:pPr>
            <a:r>
              <a:rPr lang="ja-JP" altLang="en-US" sz="800" dirty="0">
                <a:latin typeface="メイリオ" pitchFamily="50" charset="-128"/>
                <a:ea typeface="メイリオ" pitchFamily="50" charset="-128"/>
                <a:cs typeface="メイリオ" pitchFamily="50" charset="-128"/>
              </a:rPr>
              <a:t>これにより、ユーザーは、コンピュータにインストールされた特定のアプリケーションを起動する、 または、特定のプログラムのダイアログボックスで動作することは不可能になります。</a:t>
            </a:r>
          </a:p>
          <a:p>
            <a:pPr>
              <a:lnSpc>
                <a:spcPts val="1300"/>
              </a:lnSpc>
            </a:pPr>
            <a:r>
              <a:rPr lang="ja-JP" altLang="en-US" sz="800" dirty="0">
                <a:latin typeface="メイリオ" pitchFamily="50" charset="-128"/>
                <a:ea typeface="メイリオ" pitchFamily="50" charset="-128"/>
                <a:cs typeface="メイリオ" pitchFamily="50" charset="-128"/>
              </a:rPr>
              <a:t>代わりに、標準のWindowsシェルのAxxonNextソフトウェアパッケージの自動実行を有効にするには、設定オプションのユーザーインターフェイスで、OSのシェルとして使用]チェックボックスを選択し、[適用]をクリックします。</a:t>
            </a:r>
          </a:p>
        </p:txBody>
      </p:sp>
    </p:spTree>
    <p:extLst>
      <p:ext uri="{BB962C8B-B14F-4D97-AF65-F5344CB8AC3E}">
        <p14:creationId xmlns:p14="http://schemas.microsoft.com/office/powerpoint/2010/main" val="466959931"/>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2634920"/>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609600" y="263492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609600" y="2634920"/>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609600" y="3200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2634920"/>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609600" y="7183373"/>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609600" y="71833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609600" y="7183373"/>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609600" y="774915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40931" y="7183373"/>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47700" y="531293"/>
            <a:ext cx="5740400" cy="17780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55637" y="2653506"/>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990600" y="4178300"/>
            <a:ext cx="5740400" cy="20701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698500" y="72898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153</a:t>
            </a:r>
          </a:p>
        </p:txBody>
      </p:sp>
      <p:sp>
        <p:nvSpPr>
          <p:cNvPr id="21" name="正方形/長方形 20"/>
          <p:cNvSpPr/>
          <p:nvPr/>
        </p:nvSpPr>
        <p:spPr>
          <a:xfrm>
            <a:off x="551968" y="2361781"/>
            <a:ext cx="6072705" cy="248145"/>
          </a:xfrm>
          <a:prstGeom prst="rect">
            <a:avLst/>
          </a:prstGeom>
        </p:spPr>
        <p:txBody>
          <a:bodyPr wrap="square">
            <a:spAutoFit/>
          </a:bodyPr>
          <a:lstStyle/>
          <a:p>
            <a:pPr>
              <a:lnSpc>
                <a:spcPts val="1300"/>
              </a:lnSpc>
            </a:pPr>
            <a:r>
              <a:rPr lang="en-US" altLang="ja-JP" sz="800" dirty="0" err="1">
                <a:latin typeface="メイリオ" pitchFamily="50" charset="-128"/>
                <a:ea typeface="メイリオ" pitchFamily="50" charset="-128"/>
                <a:cs typeface="メイリオ" pitchFamily="50" charset="-128"/>
              </a:rPr>
              <a:t>AxxonNextは、Windowsを起動する次の時刻シェルの代わりに、標準的なWindowsの起動します。</a:t>
            </a:r>
          </a:p>
        </p:txBody>
      </p:sp>
      <p:sp>
        <p:nvSpPr>
          <p:cNvPr id="22" name="正方形/長方形 21"/>
          <p:cNvSpPr/>
          <p:nvPr/>
        </p:nvSpPr>
        <p:spPr>
          <a:xfrm>
            <a:off x="579437" y="2605524"/>
            <a:ext cx="6553200"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      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ユーザーアカウント制御は、Windows OSで有効になっている場合、このオプションは使用できませんし、OSのシェルとして使用]チェックボックスがグレー表示されます。UACが有効になっていた前に、このチェックボックスを選択した場合、それを削除することができます。</a:t>
            </a:r>
          </a:p>
        </p:txBody>
      </p:sp>
      <p:sp>
        <p:nvSpPr>
          <p:cNvPr id="23" name="正方形/長方形 22"/>
          <p:cNvSpPr/>
          <p:nvPr/>
        </p:nvSpPr>
        <p:spPr>
          <a:xfrm>
            <a:off x="787400" y="3287912"/>
            <a:ext cx="5181600" cy="9258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自動ログオンの設定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AxxonNextはクライアントが開始した自動ユーザー認証を可能にします。</a:t>
            </a:r>
          </a:p>
          <a:p>
            <a:pPr>
              <a:lnSpc>
                <a:spcPts val="1300"/>
              </a:lnSpc>
            </a:pPr>
            <a:r>
              <a:rPr lang="ja-JP" altLang="en-US" sz="800" dirty="0">
                <a:latin typeface="メイリオ" pitchFamily="50" charset="-128"/>
                <a:ea typeface="メイリオ" pitchFamily="50" charset="-128"/>
                <a:cs typeface="メイリオ" pitchFamily="50" charset="-128"/>
              </a:rPr>
              <a:t>自動ログオンを設定するには、次の手順を実行します。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設定</a:t>
            </a:r>
            <a:r>
              <a:rPr lang="en-US" altLang="ja-JP"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オプション</a:t>
            </a:r>
            <a:r>
              <a:rPr lang="en-US" altLang="ja-JP" sz="800" dirty="0" smtClean="0">
                <a:latin typeface="メイリオ" pitchFamily="50" charset="-128"/>
                <a:ea typeface="メイリオ" pitchFamily="50" charset="-128"/>
                <a:cs typeface="メイリオ" pitchFamily="50" charset="-128"/>
              </a:rPr>
              <a:t>」→「</a:t>
            </a:r>
            <a:r>
              <a:rPr lang="en-US" altLang="ja-JP" sz="800" dirty="0" err="1" smtClean="0">
                <a:latin typeface="メイリオ" pitchFamily="50" charset="-128"/>
                <a:ea typeface="メイリオ" pitchFamily="50" charset="-128"/>
                <a:cs typeface="メイリオ" pitchFamily="50" charset="-128"/>
              </a:rPr>
              <a:t>ユーザーインターフェイス</a:t>
            </a:r>
            <a:r>
              <a:rPr lang="en-US" altLang="ja-JP" sz="800" dirty="0" smtClean="0">
                <a:latin typeface="メイリオ" pitchFamily="50" charset="-128"/>
                <a:ea typeface="メイリオ" pitchFamily="50" charset="-128"/>
                <a:cs typeface="メイリオ" pitchFamily="50" charset="-128"/>
              </a:rPr>
              <a:t>」（1-2）に移動します。</a:t>
            </a:r>
            <a:endParaRPr lang="en-US" altLang="ja-JP" sz="800" dirty="0">
              <a:latin typeface="メイリオ" pitchFamily="50" charset="-128"/>
              <a:ea typeface="メイリオ" pitchFamily="50" charset="-128"/>
              <a:cs typeface="メイリオ" pitchFamily="50" charset="-128"/>
            </a:endParaRPr>
          </a:p>
        </p:txBody>
      </p:sp>
      <p:sp>
        <p:nvSpPr>
          <p:cNvPr id="24" name="正方形/長方形 23"/>
          <p:cNvSpPr/>
          <p:nvPr/>
        </p:nvSpPr>
        <p:spPr>
          <a:xfrm>
            <a:off x="884237" y="6260306"/>
            <a:ext cx="5410200"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自動ログオンチェックボックス（3）を選択します。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3.  サーバーのリストから、自動認可（4）を照会するサーバーを選択します。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4.  自動承認に使用するユーザー名とパスワードを入力します（5）。</a:t>
            </a:r>
          </a:p>
          <a:p>
            <a:pPr>
              <a:lnSpc>
                <a:spcPts val="1300"/>
              </a:lnSpc>
            </a:pPr>
            <a:r>
              <a:rPr lang="en-US" altLang="ja-JP" sz="800" dirty="0" smtClean="0">
                <a:latin typeface="メイリオ" pitchFamily="50" charset="-128"/>
                <a:ea typeface="メイリオ" pitchFamily="50" charset="-128"/>
                <a:cs typeface="メイリオ" pitchFamily="50" charset="-128"/>
              </a:rPr>
              <a:t>5.  [適用]ボタンをクリックします。</a:t>
            </a:r>
          </a:p>
        </p:txBody>
      </p:sp>
      <p:sp>
        <p:nvSpPr>
          <p:cNvPr id="25" name="正方形/長方形 24"/>
          <p:cNvSpPr/>
          <p:nvPr/>
        </p:nvSpPr>
        <p:spPr>
          <a:xfrm>
            <a:off x="534562" y="6932943"/>
            <a:ext cx="6566750"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自動ログオンの設定は完了です。AxxonNextが再起動されると、自動的に指定したユーザーの下で選択したサーバーに接続します。</a:t>
            </a:r>
          </a:p>
        </p:txBody>
      </p:sp>
      <p:sp>
        <p:nvSpPr>
          <p:cNvPr id="27" name="正方形/長方形 26"/>
          <p:cNvSpPr/>
          <p:nvPr/>
        </p:nvSpPr>
        <p:spPr>
          <a:xfrm>
            <a:off x="842593" y="7301750"/>
            <a:ext cx="6098338"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この場合、AxxonNextは、指定されたユーザーの権利および許可に対応する機能のみが有効になります。</a:t>
            </a:r>
          </a:p>
        </p:txBody>
      </p:sp>
      <p:sp>
        <p:nvSpPr>
          <p:cNvPr id="28" name="正方形/長方形 27"/>
          <p:cNvSpPr/>
          <p:nvPr/>
        </p:nvSpPr>
        <p:spPr>
          <a:xfrm>
            <a:off x="677197" y="8774906"/>
            <a:ext cx="6195790"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アーカイブのストレージの設定、システムログ、およびメタデータ</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システムログは、システムエラーエントリを含むイベント、上のシステム情報を含むログです。</a:t>
            </a:r>
          </a:p>
          <a:p>
            <a:pPr>
              <a:lnSpc>
                <a:spcPts val="1300"/>
              </a:lnSpc>
            </a:pPr>
            <a:r>
              <a:rPr lang="ja-JP" altLang="en-US" sz="800" dirty="0">
                <a:latin typeface="メイリオ" pitchFamily="50" charset="-128"/>
                <a:ea typeface="メイリオ" pitchFamily="50" charset="-128"/>
                <a:cs typeface="メイリオ" pitchFamily="50" charset="-128"/>
              </a:rPr>
              <a:t>システムログは、各サーバーのローカルデータベースに格納されます。[設定]の下の[アクセス許可]タブで、ユーザーグループのシステムログへのアクセスを設定することができます（Roleオブジェクトをを参照）。</a:t>
            </a:r>
          </a:p>
          <a:p>
            <a:pPr>
              <a:lnSpc>
                <a:spcPts val="1300"/>
              </a:lnSpc>
            </a:pPr>
            <a:r>
              <a:rPr lang="ja-JP" altLang="en-US" sz="800" dirty="0">
                <a:latin typeface="メイリオ" pitchFamily="50" charset="-128"/>
                <a:ea typeface="メイリオ" pitchFamily="50" charset="-128"/>
                <a:cs typeface="メイリオ" pitchFamily="50" charset="-128"/>
              </a:rPr>
              <a:t>アーカイブの保存、システムログ、およびメタデータを設定するには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設定」→「オプション」→「ユーザーインターフェイス」（1-2）に移動します。</a:t>
            </a:r>
          </a:p>
        </p:txBody>
      </p:sp>
    </p:spTree>
    <p:extLst>
      <p:ext uri="{BB962C8B-B14F-4D97-AF65-F5344CB8AC3E}">
        <p14:creationId xmlns:p14="http://schemas.microsoft.com/office/powerpoint/2010/main" val="3414482358"/>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3875278"/>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990600" y="387527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990600" y="387527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990600" y="444106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40931" y="387527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990600" y="9128759"/>
            <a:ext cx="5959856" cy="575436"/>
          </a:xfrm>
          <a:custGeom>
            <a:avLst/>
            <a:gdLst>
              <a:gd name="connsiteX0" fmla="*/ 0 w 5959856"/>
              <a:gd name="connsiteY0" fmla="*/ 0 h 575436"/>
              <a:gd name="connsiteX1" fmla="*/ 5959856 w 5959856"/>
              <a:gd name="connsiteY1" fmla="*/ 0 h 575436"/>
              <a:gd name="connsiteX2" fmla="*/ 5959856 w 5959856"/>
              <a:gd name="connsiteY2" fmla="*/ 575436 h 575436"/>
              <a:gd name="connsiteX3" fmla="*/ 0 w 5959856"/>
              <a:gd name="connsiteY3" fmla="*/ 575436 h 575436"/>
              <a:gd name="connsiteX4" fmla="*/ 0 w 5959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436">
                <a:moveTo>
                  <a:pt x="0" y="0"/>
                </a:moveTo>
                <a:lnTo>
                  <a:pt x="5959856" y="0"/>
                </a:lnTo>
                <a:lnTo>
                  <a:pt x="5959856" y="575436"/>
                </a:lnTo>
                <a:lnTo>
                  <a:pt x="0" y="575436"/>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990600" y="912875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990600" y="9128759"/>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990600" y="969467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40931" y="9128759"/>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60437" y="469106"/>
            <a:ext cx="4787900" cy="2209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1079500" y="39878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990600" y="6527800"/>
            <a:ext cx="5740400" cy="2082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5913437" y="8781366"/>
            <a:ext cx="279400" cy="2794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1079500" y="92456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154</a:t>
            </a:r>
          </a:p>
        </p:txBody>
      </p:sp>
      <p:sp>
        <p:nvSpPr>
          <p:cNvPr id="23" name="正方形/長方形 22"/>
          <p:cNvSpPr/>
          <p:nvPr/>
        </p:nvSpPr>
        <p:spPr>
          <a:xfrm>
            <a:off x="960437" y="2831306"/>
            <a:ext cx="5789612" cy="925894"/>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[期間]フィールドで、サーバーのデータベース内のシステムログを保存するために日の金額を入力し、オブジェクトのトラジェクトリデータベース（3）にメタデータを格納します。</a:t>
            </a:r>
          </a:p>
          <a:p>
            <a:pPr>
              <a:lnSpc>
                <a:spcPts val="1300"/>
              </a:lnSpc>
            </a:pPr>
            <a:r>
              <a:rPr lang="en-US" altLang="ja-JP" sz="800" dirty="0" smtClean="0">
                <a:latin typeface="メイリオ" pitchFamily="50" charset="-128"/>
                <a:ea typeface="メイリオ" pitchFamily="50" charset="-128"/>
                <a:cs typeface="メイリオ" pitchFamily="50" charset="-128"/>
              </a:rPr>
              <a:t>3.  適切なフィールドに</a:t>
            </a:r>
            <a:r>
              <a:rPr lang="en-US" altLang="ja-JP" sz="800" dirty="0">
                <a:latin typeface="メイリオ" pitchFamily="50" charset="-128"/>
                <a:ea typeface="メイリオ" pitchFamily="50" charset="-128"/>
                <a:cs typeface="メイリオ" pitchFamily="50" charset="-128"/>
              </a:rPr>
              <a:t>、古くなったイベントは、システムログ（4）からパージされるまでの時間の量を入力してください。</a:t>
            </a:r>
          </a:p>
          <a:p>
            <a:pPr>
              <a:lnSpc>
                <a:spcPts val="1300"/>
              </a:lnSpc>
            </a:pPr>
            <a:r>
              <a:rPr lang="ja-JP" altLang="en-US" sz="800" dirty="0">
                <a:latin typeface="メイリオ" pitchFamily="50" charset="-128"/>
                <a:ea typeface="メイリオ" pitchFamily="50" charset="-128"/>
                <a:cs typeface="メイリオ" pitchFamily="50" charset="-128"/>
              </a:rPr>
              <a:t>古くなったイベントは、STEP2で示したものよりも大きい期間のシステムログに格納されているイベントです。</a:t>
            </a:r>
          </a:p>
        </p:txBody>
      </p:sp>
      <p:sp>
        <p:nvSpPr>
          <p:cNvPr id="24" name="正方形/長方形 23"/>
          <p:cNvSpPr/>
          <p:nvPr/>
        </p:nvSpPr>
        <p:spPr>
          <a:xfrm>
            <a:off x="1257299" y="3821906"/>
            <a:ext cx="5683631"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smtClean="0">
                <a:latin typeface="メイリオ" pitchFamily="50" charset="-128"/>
                <a:ea typeface="メイリオ" pitchFamily="50" charset="-128"/>
                <a:cs typeface="メイリオ" pitchFamily="50" charset="-128"/>
              </a:rPr>
              <a:t>AxxonNextは12時間後ごとに、オブジェクトのトラジェクトリデータベースは指定された記憶時間以上保存されているビデオ記録をパージされ、開始されます。</a:t>
            </a:r>
          </a:p>
        </p:txBody>
      </p:sp>
      <p:sp>
        <p:nvSpPr>
          <p:cNvPr id="25" name="正方形/長方形 24"/>
          <p:cNvSpPr/>
          <p:nvPr/>
        </p:nvSpPr>
        <p:spPr>
          <a:xfrm>
            <a:off x="655637" y="4431506"/>
            <a:ext cx="6553199" cy="925894"/>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アーカイブ容量を制限する場合は、対応するチェックボックスをオンにして、日でアーカイブ容量を指定します（5）。制限が設定されている場合は、指定した時間枠内でのみ映像がアーカイブで利用できるようになります。指定されたアーカイブの容量を超えた録画だけが非表示になります。これらは削除されません。</a:t>
            </a:r>
          </a:p>
          <a:p>
            <a:pPr>
              <a:lnSpc>
                <a:spcPts val="1300"/>
              </a:lnSpc>
            </a:pPr>
            <a:r>
              <a:rPr lang="en-US" altLang="ja-JP" sz="800" dirty="0" smtClean="0">
                <a:latin typeface="メイリオ" pitchFamily="50" charset="-128"/>
                <a:ea typeface="メイリオ" pitchFamily="50" charset="-128"/>
                <a:cs typeface="メイリオ" pitchFamily="50" charset="-128"/>
              </a:rPr>
              <a:t>5.  [適用]ボタンをクリックします。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システムログの設定は完了です。</a:t>
            </a:r>
          </a:p>
        </p:txBody>
      </p:sp>
      <p:sp>
        <p:nvSpPr>
          <p:cNvPr id="27" name="正方形/長方形 26"/>
          <p:cNvSpPr/>
          <p:nvPr/>
        </p:nvSpPr>
        <p:spPr>
          <a:xfrm>
            <a:off x="655637" y="5288063"/>
            <a:ext cx="6904038" cy="12593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エクスポートの</a:t>
            </a:r>
            <a:r>
              <a:rPr lang="ja-JP" altLang="en-US" sz="1000" b="1" dirty="0" smtClean="0">
                <a:latin typeface="メイリオ" pitchFamily="50" charset="-128"/>
                <a:ea typeface="メイリオ" pitchFamily="50" charset="-128"/>
                <a:cs typeface="メイリオ" pitchFamily="50" charset="-128"/>
              </a:rPr>
              <a:t>設定</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ビデオ録画やフレームの輸出の構成は、エクスポートしたファイルを保存し、スナップショットの自動エクスポートを活性化するためのフォルダを選択することで構成されています。</a:t>
            </a:r>
          </a:p>
          <a:p>
            <a:pPr>
              <a:lnSpc>
                <a:spcPts val="1300"/>
              </a:lnSpc>
            </a:pPr>
            <a:r>
              <a:rPr lang="ja-JP" altLang="en-US" sz="800" dirty="0">
                <a:latin typeface="メイリオ" pitchFamily="50" charset="-128"/>
                <a:ea typeface="メイリオ" pitchFamily="50" charset="-128"/>
                <a:cs typeface="メイリオ" pitchFamily="50" charset="-128"/>
              </a:rPr>
              <a:t>デフォルトでは、ファイルはCに輸出されています：C:￥Documents and Settings￥User￥My Documents￥AxxonSoft￥Export on Windows XP　　Windows 7およびWindows Vistaでは、デフォルトのフォルダは次のとおりです。￥Users￥User￥Documents￥AxxonSoft￥Export</a:t>
            </a:r>
          </a:p>
          <a:p>
            <a:pPr>
              <a:lnSpc>
                <a:spcPts val="1300"/>
              </a:lnSpc>
            </a:pPr>
            <a:r>
              <a:rPr lang="ja-JP" altLang="en-US" sz="800" dirty="0">
                <a:latin typeface="メイリオ" pitchFamily="50" charset="-128"/>
                <a:ea typeface="メイリオ" pitchFamily="50" charset="-128"/>
                <a:cs typeface="メイリオ" pitchFamily="50" charset="-128"/>
              </a:rPr>
              <a:t>書き出し設定を変更するには、次の手順を実行する必要があります。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[システム設定オプションのエクスポート]（1-2）。</a:t>
            </a:r>
          </a:p>
        </p:txBody>
      </p:sp>
      <p:sp>
        <p:nvSpPr>
          <p:cNvPr id="28" name="正方形/長方形 27"/>
          <p:cNvSpPr/>
          <p:nvPr/>
        </p:nvSpPr>
        <p:spPr>
          <a:xfrm>
            <a:off x="812801" y="8622506"/>
            <a:ext cx="6746874"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スナップショットのエクスポートのパス（3）とビデオのエクスポートフィールドのパス（4）とでは、フォルダへのフルパスを入力します。</a:t>
            </a:r>
          </a:p>
        </p:txBody>
      </p:sp>
      <p:sp>
        <p:nvSpPr>
          <p:cNvPr id="29" name="正方形/長方形 28"/>
          <p:cNvSpPr/>
          <p:nvPr/>
        </p:nvSpPr>
        <p:spPr>
          <a:xfrm>
            <a:off x="808037" y="8851106"/>
            <a:ext cx="5668961"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エクスポートされたファイルがどこにあるかを保存します。</a:t>
            </a:r>
          </a:p>
        </p:txBody>
      </p:sp>
      <p:sp>
        <p:nvSpPr>
          <p:cNvPr id="30" name="正方形/長方形 29"/>
          <p:cNvSpPr/>
          <p:nvPr/>
        </p:nvSpPr>
        <p:spPr>
          <a:xfrm>
            <a:off x="1261140" y="9107737"/>
            <a:ext cx="567979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en-US" altLang="ja-JP" sz="800" dirty="0">
                <a:latin typeface="メイリオ" pitchFamily="50" charset="-128"/>
                <a:ea typeface="メイリオ" pitchFamily="50" charset="-128"/>
                <a:cs typeface="メイリオ" pitchFamily="50" charset="-128"/>
              </a:rPr>
              <a:t>1台のコンピュータ上にエクスポートされたファイルのフォルダのパスを変更する場合、これらのパスはAxxonドメイン内のすべてのコンピュータ上で、すべてのクライアントに変更されます</a:t>
            </a:r>
          </a:p>
        </p:txBody>
      </p:sp>
      <p:sp>
        <p:nvSpPr>
          <p:cNvPr id="31" name="正方形/長方形 30"/>
          <p:cNvSpPr/>
          <p:nvPr/>
        </p:nvSpPr>
        <p:spPr>
          <a:xfrm>
            <a:off x="857507" y="9717088"/>
            <a:ext cx="6275129"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リアルタイムでビデオを「凍結」しているときにスナップショットを自動的にエクスポートする必要がある場合は、対応するチェックボックスを選択します（5）。</a:t>
            </a:r>
          </a:p>
          <a:p>
            <a:pPr>
              <a:lnSpc>
                <a:spcPts val="1300"/>
              </a:lnSpc>
            </a:pPr>
            <a:r>
              <a:rPr lang="en-US" altLang="ja-JP" sz="800" dirty="0" smtClean="0">
                <a:latin typeface="メイリオ" pitchFamily="50" charset="-128"/>
                <a:ea typeface="メイリオ" pitchFamily="50" charset="-128"/>
                <a:cs typeface="メイリオ" pitchFamily="50" charset="-128"/>
              </a:rPr>
              <a:t>4.  [適用]ボタンをクリックします。</a:t>
            </a:r>
          </a:p>
        </p:txBody>
      </p:sp>
      <p:sp>
        <p:nvSpPr>
          <p:cNvPr id="1024" name="正方形/長方形 1023"/>
          <p:cNvSpPr/>
          <p:nvPr/>
        </p:nvSpPr>
        <p:spPr>
          <a:xfrm>
            <a:off x="862787" y="10173206"/>
            <a:ext cx="6696888"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書き出し設定の変更はこれで完了です。</a:t>
            </a:r>
          </a:p>
          <a:p>
            <a:pPr>
              <a:lnSpc>
                <a:spcPts val="1300"/>
              </a:lnSpc>
            </a:pPr>
            <a:r>
              <a:rPr lang="ja-JP" altLang="en-US" sz="800" dirty="0">
                <a:latin typeface="メイリオ" pitchFamily="50" charset="-128"/>
                <a:ea typeface="メイリオ" pitchFamily="50" charset="-128"/>
                <a:cs typeface="メイリオ" pitchFamily="50" charset="-128"/>
              </a:rPr>
              <a:t>エクスポートされたビデオ録画は、mkvの形式で保存されます。ビデオフレームは、JPG形式で格納されます。</a:t>
            </a:r>
          </a:p>
        </p:txBody>
      </p:sp>
    </p:spTree>
    <p:extLst>
      <p:ext uri="{BB962C8B-B14F-4D97-AF65-F5344CB8AC3E}">
        <p14:creationId xmlns:p14="http://schemas.microsoft.com/office/powerpoint/2010/main" val="1805338285"/>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000125" y="1656206"/>
            <a:ext cx="5959856" cy="453389"/>
          </a:xfrm>
          <a:custGeom>
            <a:avLst/>
            <a:gdLst>
              <a:gd name="connsiteX0" fmla="*/ 0 w 5959856"/>
              <a:gd name="connsiteY0" fmla="*/ 0 h 453389"/>
              <a:gd name="connsiteX1" fmla="*/ 5959856 w 5959856"/>
              <a:gd name="connsiteY1" fmla="*/ 0 h 453389"/>
              <a:gd name="connsiteX2" fmla="*/ 5959856 w 5959856"/>
              <a:gd name="connsiteY2" fmla="*/ 453389 h 453389"/>
              <a:gd name="connsiteX3" fmla="*/ 0 w 5959856"/>
              <a:gd name="connsiteY3" fmla="*/ 453389 h 453389"/>
              <a:gd name="connsiteX4" fmla="*/ 0 w 5959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89">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5" name="Freeform 3"/>
          <p:cNvSpPr/>
          <p:nvPr/>
        </p:nvSpPr>
        <p:spPr>
          <a:xfrm>
            <a:off x="1000125" y="16562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6" name="Freeform 3"/>
          <p:cNvSpPr/>
          <p:nvPr/>
        </p:nvSpPr>
        <p:spPr>
          <a:xfrm>
            <a:off x="1000125" y="165620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7" name="Freeform 3"/>
          <p:cNvSpPr/>
          <p:nvPr/>
        </p:nvSpPr>
        <p:spPr>
          <a:xfrm>
            <a:off x="1000125" y="210007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8" name="Freeform 3"/>
          <p:cNvSpPr/>
          <p:nvPr/>
        </p:nvSpPr>
        <p:spPr>
          <a:xfrm>
            <a:off x="6950456" y="165620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9" name="Freeform 3"/>
          <p:cNvSpPr/>
          <p:nvPr/>
        </p:nvSpPr>
        <p:spPr>
          <a:xfrm>
            <a:off x="1000125" y="2204846"/>
            <a:ext cx="5959856" cy="453389"/>
          </a:xfrm>
          <a:custGeom>
            <a:avLst/>
            <a:gdLst>
              <a:gd name="connsiteX0" fmla="*/ 0 w 5959856"/>
              <a:gd name="connsiteY0" fmla="*/ 0 h 453389"/>
              <a:gd name="connsiteX1" fmla="*/ 5959856 w 5959856"/>
              <a:gd name="connsiteY1" fmla="*/ 0 h 453389"/>
              <a:gd name="connsiteX2" fmla="*/ 5959856 w 5959856"/>
              <a:gd name="connsiteY2" fmla="*/ 453389 h 453389"/>
              <a:gd name="connsiteX3" fmla="*/ 0 w 5959856"/>
              <a:gd name="connsiteY3" fmla="*/ 453389 h 453389"/>
              <a:gd name="connsiteX4" fmla="*/ 0 w 5959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89">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 name="Freeform 3"/>
          <p:cNvSpPr/>
          <p:nvPr/>
        </p:nvSpPr>
        <p:spPr>
          <a:xfrm>
            <a:off x="1000125" y="220484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1" name="Freeform 3"/>
          <p:cNvSpPr/>
          <p:nvPr/>
        </p:nvSpPr>
        <p:spPr>
          <a:xfrm>
            <a:off x="1000125" y="220484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2" name="Freeform 3"/>
          <p:cNvSpPr/>
          <p:nvPr/>
        </p:nvSpPr>
        <p:spPr>
          <a:xfrm>
            <a:off x="1000125" y="264871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3" name="Freeform 3"/>
          <p:cNvSpPr/>
          <p:nvPr/>
        </p:nvSpPr>
        <p:spPr>
          <a:xfrm>
            <a:off x="6950456" y="220484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4" name="Freeform 3"/>
          <p:cNvSpPr/>
          <p:nvPr/>
        </p:nvSpPr>
        <p:spPr>
          <a:xfrm>
            <a:off x="1000125" y="2753486"/>
            <a:ext cx="5959856" cy="575436"/>
          </a:xfrm>
          <a:custGeom>
            <a:avLst/>
            <a:gdLst>
              <a:gd name="connsiteX0" fmla="*/ 0 w 5959856"/>
              <a:gd name="connsiteY0" fmla="*/ 0 h 575436"/>
              <a:gd name="connsiteX1" fmla="*/ 5959856 w 5959856"/>
              <a:gd name="connsiteY1" fmla="*/ 0 h 575436"/>
              <a:gd name="connsiteX2" fmla="*/ 5959856 w 5959856"/>
              <a:gd name="connsiteY2" fmla="*/ 575436 h 575436"/>
              <a:gd name="connsiteX3" fmla="*/ 0 w 5959856"/>
              <a:gd name="connsiteY3" fmla="*/ 575436 h 575436"/>
              <a:gd name="connsiteX4" fmla="*/ 0 w 5959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436">
                <a:moveTo>
                  <a:pt x="0" y="0"/>
                </a:moveTo>
                <a:lnTo>
                  <a:pt x="5959856" y="0"/>
                </a:lnTo>
                <a:lnTo>
                  <a:pt x="5959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5" name="Freeform 3"/>
          <p:cNvSpPr/>
          <p:nvPr/>
        </p:nvSpPr>
        <p:spPr>
          <a:xfrm>
            <a:off x="1000125" y="275348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6" name="Freeform 3"/>
          <p:cNvSpPr/>
          <p:nvPr/>
        </p:nvSpPr>
        <p:spPr>
          <a:xfrm>
            <a:off x="1000125" y="275348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7" name="Freeform 3"/>
          <p:cNvSpPr/>
          <p:nvPr/>
        </p:nvSpPr>
        <p:spPr>
          <a:xfrm>
            <a:off x="1000125" y="331939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8" name="Freeform 3"/>
          <p:cNvSpPr/>
          <p:nvPr/>
        </p:nvSpPr>
        <p:spPr>
          <a:xfrm>
            <a:off x="6950456" y="275348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9" name="Freeform 3"/>
          <p:cNvSpPr/>
          <p:nvPr/>
        </p:nvSpPr>
        <p:spPr>
          <a:xfrm>
            <a:off x="1000125" y="3789932"/>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0" name="Freeform 3"/>
          <p:cNvSpPr/>
          <p:nvPr/>
        </p:nvSpPr>
        <p:spPr>
          <a:xfrm>
            <a:off x="1000125" y="378993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1" name="Freeform 3"/>
          <p:cNvSpPr/>
          <p:nvPr/>
        </p:nvSpPr>
        <p:spPr>
          <a:xfrm>
            <a:off x="1000125" y="378993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2" name="Freeform 3"/>
          <p:cNvSpPr/>
          <p:nvPr/>
        </p:nvSpPr>
        <p:spPr>
          <a:xfrm>
            <a:off x="1000125" y="423379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3" name="Freeform 3"/>
          <p:cNvSpPr/>
          <p:nvPr/>
        </p:nvSpPr>
        <p:spPr>
          <a:xfrm>
            <a:off x="6950456" y="378993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4" name="Freeform 3"/>
          <p:cNvSpPr/>
          <p:nvPr/>
        </p:nvSpPr>
        <p:spPr>
          <a:xfrm>
            <a:off x="655637" y="8317706"/>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089025" y="1772411"/>
            <a:ext cx="177800" cy="177800"/>
          </a:xfrm>
          <a:prstGeom prst="rect">
            <a:avLst/>
          </a:prstGeom>
          <a:noFill/>
        </p:spPr>
      </p:pic>
      <p:pic>
        <p:nvPicPr>
          <p:cNvPr id="1026" name="Picture 3"/>
          <p:cNvPicPr>
            <a:picLocks noChangeAspect="1" noChangeArrowheads="1"/>
          </p:cNvPicPr>
          <p:nvPr/>
        </p:nvPicPr>
        <p:blipFill>
          <a:blip r:embed="rId3" cstate="print"/>
          <a:srcRect/>
          <a:stretch>
            <a:fillRect/>
          </a:stretch>
        </p:blipFill>
        <p:spPr bwMode="auto">
          <a:xfrm>
            <a:off x="1089025" y="2318511"/>
            <a:ext cx="177800" cy="177800"/>
          </a:xfrm>
          <a:prstGeom prst="rect">
            <a:avLst/>
          </a:prstGeom>
          <a:noFill/>
        </p:spPr>
      </p:pic>
      <p:pic>
        <p:nvPicPr>
          <p:cNvPr id="1028" name="Picture 3"/>
          <p:cNvPicPr>
            <a:picLocks noChangeAspect="1" noChangeArrowheads="1"/>
          </p:cNvPicPr>
          <p:nvPr/>
        </p:nvPicPr>
        <p:blipFill>
          <a:blip r:embed="rId4" cstate="print"/>
          <a:srcRect/>
          <a:stretch>
            <a:fillRect/>
          </a:stretch>
        </p:blipFill>
        <p:spPr bwMode="auto">
          <a:xfrm>
            <a:off x="1089025" y="2864611"/>
            <a:ext cx="177800" cy="177800"/>
          </a:xfrm>
          <a:prstGeom prst="rect">
            <a:avLst/>
          </a:prstGeom>
          <a:noFill/>
        </p:spPr>
      </p:pic>
      <p:pic>
        <p:nvPicPr>
          <p:cNvPr id="1029" name="Picture 3"/>
          <p:cNvPicPr>
            <a:picLocks noChangeAspect="1" noChangeArrowheads="1"/>
          </p:cNvPicPr>
          <p:nvPr/>
        </p:nvPicPr>
        <p:blipFill>
          <a:blip r:embed="rId2" cstate="print"/>
          <a:srcRect/>
          <a:stretch>
            <a:fillRect/>
          </a:stretch>
        </p:blipFill>
        <p:spPr bwMode="auto">
          <a:xfrm>
            <a:off x="1036637" y="3872706"/>
            <a:ext cx="177800" cy="177800"/>
          </a:xfrm>
          <a:prstGeom prst="rect">
            <a:avLst/>
          </a:prstGeom>
          <a:noFill/>
        </p:spPr>
      </p:pic>
      <p:pic>
        <p:nvPicPr>
          <p:cNvPr id="1030" name="Picture 3"/>
          <p:cNvPicPr>
            <a:picLocks noChangeAspect="1" noChangeArrowheads="1"/>
          </p:cNvPicPr>
          <p:nvPr/>
        </p:nvPicPr>
        <p:blipFill>
          <a:blip r:embed="rId5" cstate="print"/>
          <a:srcRect/>
          <a:stretch>
            <a:fillRect/>
          </a:stretch>
        </p:blipFill>
        <p:spPr bwMode="auto">
          <a:xfrm>
            <a:off x="1000125" y="4736306"/>
            <a:ext cx="5969000" cy="2184400"/>
          </a:xfrm>
          <a:prstGeom prst="rect">
            <a:avLst/>
          </a:prstGeom>
          <a:noFill/>
        </p:spPr>
      </p:pic>
      <p:sp>
        <p:nvSpPr>
          <p:cNvPr id="1032" name="正方形/長方形 1031"/>
          <p:cNvSpPr/>
          <p:nvPr/>
        </p:nvSpPr>
        <p:spPr>
          <a:xfrm>
            <a:off x="647318" y="538674"/>
            <a:ext cx="6321807" cy="1092607"/>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アラーム管理モードの設定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アラーム処理のための次のパラメータを設定できます。</a:t>
            </a:r>
          </a:p>
          <a:p>
            <a:pPr>
              <a:lnSpc>
                <a:spcPts val="1300"/>
              </a:lnSpc>
            </a:pPr>
            <a:r>
              <a:rPr lang="ja-JP" altLang="en-US" sz="800" dirty="0" smtClean="0">
                <a:latin typeface="メイリオ" pitchFamily="50" charset="-128"/>
                <a:ea typeface="メイリオ" pitchFamily="50" charset="-128"/>
                <a:cs typeface="メイリオ" pitchFamily="50" charset="-128"/>
              </a:rPr>
              <a:t>　　</a:t>
            </a:r>
            <a:r>
              <a:rPr lang="en-US" altLang="ja-JP" sz="800" dirty="0" smtClean="0">
                <a:latin typeface="メイリオ" pitchFamily="50" charset="-128"/>
                <a:ea typeface="メイリオ" pitchFamily="50" charset="-128"/>
                <a:cs typeface="メイリオ" pitchFamily="50" charset="-128"/>
              </a:rPr>
              <a:t>1.  </a:t>
            </a:r>
            <a:r>
              <a:rPr lang="ja-JP" altLang="en-US" sz="800" dirty="0" smtClean="0">
                <a:latin typeface="メイリオ" pitchFamily="50" charset="-128"/>
                <a:ea typeface="メイリオ" pitchFamily="50" charset="-128"/>
                <a:cs typeface="メイリオ" pitchFamily="50" charset="-128"/>
              </a:rPr>
              <a:t>アラームを無視するための最大許容時間は、新しいアラームは、それが分類されていない状態が割り当てられ、[アラーム]タブから削除される前に、オペレータによって処理するための未承認のままにできる時間の長さです。</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　　　　</a:t>
            </a:r>
          </a:p>
        </p:txBody>
      </p:sp>
      <p:sp>
        <p:nvSpPr>
          <p:cNvPr id="1033" name="正方形/長方形 1032"/>
          <p:cNvSpPr/>
          <p:nvPr/>
        </p:nvSpPr>
        <p:spPr>
          <a:xfrm>
            <a:off x="1234888" y="1692034"/>
            <a:ext cx="498334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アラームの処理を開始するには、アラーム管理モードに切り替える必要があります。</a:t>
            </a:r>
          </a:p>
        </p:txBody>
      </p:sp>
      <p:sp>
        <p:nvSpPr>
          <p:cNvPr id="1034" name="正方形/長方形 1033"/>
          <p:cNvSpPr/>
          <p:nvPr/>
        </p:nvSpPr>
        <p:spPr>
          <a:xfrm>
            <a:off x="1266825" y="2298701"/>
            <a:ext cx="518001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処理のためにそれを受け入れ後アラームを評価するために許される時間は限定されません。</a:t>
            </a:r>
          </a:p>
        </p:txBody>
      </p:sp>
      <p:sp>
        <p:nvSpPr>
          <p:cNvPr id="1035" name="正方形/長方形 1034"/>
          <p:cNvSpPr/>
          <p:nvPr/>
        </p:nvSpPr>
        <p:spPr>
          <a:xfrm>
            <a:off x="1266825" y="2755106"/>
            <a:ext cx="525621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オペレータがアラーム管理モードで、別のビデオカメラからのタイルを活性化させる場合は、アラーム管理モードが終了します。</a:t>
            </a:r>
          </a:p>
        </p:txBody>
      </p:sp>
      <p:sp>
        <p:nvSpPr>
          <p:cNvPr id="1037" name="正方形/長方形 1036"/>
          <p:cNvSpPr/>
          <p:nvPr/>
        </p:nvSpPr>
        <p:spPr>
          <a:xfrm>
            <a:off x="960437" y="3821906"/>
            <a:ext cx="6019800"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      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   たとえば</a:t>
            </a:r>
            <a:r>
              <a:rPr lang="ja-JP" altLang="en-US" sz="800" dirty="0">
                <a:latin typeface="メイリオ" pitchFamily="50" charset="-128"/>
                <a:ea typeface="メイリオ" pitchFamily="50" charset="-128"/>
                <a:cs typeface="メイリオ" pitchFamily="50" charset="-128"/>
              </a:rPr>
              <a:t>、オペレータは、アラームに関連したビデオアーカイブを表示するには、アラームモードを終了することができます。</a:t>
            </a:r>
          </a:p>
        </p:txBody>
      </p:sp>
      <p:sp>
        <p:nvSpPr>
          <p:cNvPr id="1036" name="正方形/長方形 1035"/>
          <p:cNvSpPr/>
          <p:nvPr/>
        </p:nvSpPr>
        <p:spPr>
          <a:xfrm>
            <a:off x="964607" y="3328922"/>
            <a:ext cx="6240647"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アラームの最大許容反応時間は、アラームが新しい状態に戻り、その後の処理のためのアラームを受け入れたオペレータがアラームモードを終了した瞬間から、アラームを無視するための許容時間カウントはが再び始まるまでの時間の長さです。</a:t>
            </a:r>
          </a:p>
        </p:txBody>
      </p:sp>
      <p:sp>
        <p:nvSpPr>
          <p:cNvPr id="1039" name="正方形/長方形 1038"/>
          <p:cNvSpPr/>
          <p:nvPr/>
        </p:nvSpPr>
        <p:spPr>
          <a:xfrm>
            <a:off x="977276" y="4202906"/>
            <a:ext cx="6396630"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アラーム管理モードでアラームを分類するコメントのための要件</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ja-JP" altLang="en-US" sz="800" dirty="0">
                <a:latin typeface="メイリオ" pitchFamily="50" charset="-128"/>
                <a:ea typeface="メイリオ" pitchFamily="50" charset="-128"/>
                <a:cs typeface="メイリオ" pitchFamily="50" charset="-128"/>
              </a:rPr>
              <a:t>システムにアラーム処理を設定するには、次の手順を実行する必要があります。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設定]-[オプション]-[アラーム処理]に移動します（1-2）。</a:t>
            </a:r>
          </a:p>
        </p:txBody>
      </p:sp>
      <p:sp>
        <p:nvSpPr>
          <p:cNvPr id="1040" name="正方形/長方形 1039"/>
          <p:cNvSpPr/>
          <p:nvPr/>
        </p:nvSpPr>
        <p:spPr>
          <a:xfrm>
            <a:off x="655637" y="7069287"/>
            <a:ext cx="6629400" cy="1248419"/>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アラーム保留中の時間グループでは、それは分類されていない状態（3）に割り当てられる前処理のためのアラームを承諾する必要があり、その間の時間を秒単位で入力します。</a:t>
            </a:r>
          </a:p>
          <a:p>
            <a:pPr>
              <a:lnSpc>
                <a:spcPts val="1300"/>
              </a:lnSpc>
            </a:pPr>
            <a:r>
              <a:rPr lang="en-US" altLang="ja-JP" sz="800" dirty="0" smtClean="0">
                <a:latin typeface="メイリオ" pitchFamily="50" charset="-128"/>
                <a:ea typeface="メイリオ" pitchFamily="50" charset="-128"/>
                <a:cs typeface="メイリオ" pitchFamily="50" charset="-128"/>
              </a:rPr>
              <a:t>3.  [オペレーターのアイドル時間]フィールドには、オペレーターが処理のためのアラームを受け入れ、それが警報モード（4）に戻る必要を評価せずにアラームモードを終了する間の秒単位で時刻を入力します。</a:t>
            </a:r>
          </a:p>
          <a:p>
            <a:pPr>
              <a:lnSpc>
                <a:spcPts val="1300"/>
              </a:lnSpc>
            </a:pPr>
            <a:r>
              <a:rPr lang="en-US" altLang="ja-JP" sz="800" dirty="0" smtClean="0">
                <a:latin typeface="メイリオ" pitchFamily="50" charset="-128"/>
                <a:ea typeface="メイリオ" pitchFamily="50" charset="-128"/>
                <a:cs typeface="メイリオ" pitchFamily="50" charset="-128"/>
              </a:rPr>
              <a:t>4.  コメントを必要とする対象のアラームの分類を選択します（5）。</a:t>
            </a:r>
          </a:p>
          <a:p>
            <a:pPr>
              <a:lnSpc>
                <a:spcPts val="1300"/>
              </a:lnSpc>
            </a:pPr>
            <a:r>
              <a:rPr lang="en-US" altLang="ja-JP" sz="800" dirty="0" smtClean="0">
                <a:latin typeface="メイリオ" pitchFamily="50" charset="-128"/>
                <a:ea typeface="メイリオ" pitchFamily="50" charset="-128"/>
                <a:cs typeface="メイリオ" pitchFamily="50" charset="-128"/>
              </a:rPr>
              <a:t>5.  [適用]ボタンをクリックします。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アラーム処理の設定は完了です。</a:t>
            </a:r>
          </a:p>
        </p:txBody>
      </p:sp>
      <p:grpSp>
        <p:nvGrpSpPr>
          <p:cNvPr id="42" name="グループ化 41"/>
          <p:cNvGrpSpPr/>
          <p:nvPr/>
        </p:nvGrpSpPr>
        <p:grpSpPr>
          <a:xfrm>
            <a:off x="655637" y="8317706"/>
            <a:ext cx="6340856" cy="447167"/>
            <a:chOff x="619125" y="8037575"/>
            <a:chExt cx="6340856" cy="447167"/>
          </a:xfrm>
        </p:grpSpPr>
        <p:sp>
          <p:nvSpPr>
            <p:cNvPr id="25" name="Freeform 3"/>
            <p:cNvSpPr/>
            <p:nvPr/>
          </p:nvSpPr>
          <p:spPr>
            <a:xfrm>
              <a:off x="619125" y="80375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6" name="Freeform 3"/>
            <p:cNvSpPr/>
            <p:nvPr/>
          </p:nvSpPr>
          <p:spPr>
            <a:xfrm>
              <a:off x="619125" y="8037575"/>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7" name="Freeform 3"/>
            <p:cNvSpPr/>
            <p:nvPr/>
          </p:nvSpPr>
          <p:spPr>
            <a:xfrm>
              <a:off x="619125" y="84752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28" name="Freeform 3"/>
            <p:cNvSpPr/>
            <p:nvPr/>
          </p:nvSpPr>
          <p:spPr>
            <a:xfrm>
              <a:off x="6950456" y="8037575"/>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a:latin typeface="メイリオ" pitchFamily="50" charset="-128"/>
                <a:ea typeface="メイリオ" pitchFamily="50" charset="-128"/>
                <a:cs typeface="メイリオ" pitchFamily="50" charset="-128"/>
              </a:endParaRPr>
            </a:p>
          </p:txBody>
        </p:sp>
        <p:sp>
          <p:nvSpPr>
            <p:cNvPr id="1041" name="正方形/長方形 1040"/>
            <p:cNvSpPr/>
            <p:nvPr/>
          </p:nvSpPr>
          <p:spPr>
            <a:xfrm>
              <a:off x="731837" y="8138047"/>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grpSp>
      <p:sp>
        <p:nvSpPr>
          <p:cNvPr id="1042" name="正方形/長方形 1041"/>
          <p:cNvSpPr/>
          <p:nvPr/>
        </p:nvSpPr>
        <p:spPr>
          <a:xfrm>
            <a:off x="392879" y="10146506"/>
            <a:ext cx="377026" cy="248145"/>
          </a:xfrm>
          <a:prstGeom prst="rect">
            <a:avLst/>
          </a:prstGeom>
        </p:spPr>
        <p:txBody>
          <a:bodyPr wrap="none">
            <a:spAutoFit/>
          </a:bodyPr>
          <a:lstStyle/>
          <a:p>
            <a:pPr>
              <a:lnSpc>
                <a:spcPts val="1300"/>
              </a:lnSpc>
              <a:tabLst>
                <a:tab pos="152400" algn="l"/>
                <a:tab pos="165100" algn="l"/>
                <a:tab pos="266700" algn="l"/>
                <a:tab pos="355600" algn="l"/>
                <a:tab pos="533400" algn="l"/>
              </a:tabLst>
            </a:pPr>
            <a:r>
              <a:rPr lang="en-US" altLang="zh-CN" sz="800" dirty="0">
                <a:solidFill>
                  <a:srgbClr val="000000"/>
                </a:solidFill>
                <a:latin typeface="メイリオ" pitchFamily="50" charset="-128"/>
                <a:ea typeface="メイリオ" pitchFamily="50" charset="-128"/>
                <a:cs typeface="メイリオ" pitchFamily="50" charset="-128"/>
              </a:rPr>
              <a:t>155</a:t>
            </a:r>
          </a:p>
        </p:txBody>
      </p:sp>
    </p:spTree>
    <p:extLst>
      <p:ext uri="{BB962C8B-B14F-4D97-AF65-F5344CB8AC3E}">
        <p14:creationId xmlns:p14="http://schemas.microsoft.com/office/powerpoint/2010/main" val="3391893328"/>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76425" y="5719190"/>
            <a:ext cx="3464178" cy="226695"/>
          </a:xfrm>
          <a:custGeom>
            <a:avLst/>
            <a:gdLst>
              <a:gd name="connsiteX0" fmla="*/ 0 w 3464178"/>
              <a:gd name="connsiteY0" fmla="*/ 0 h 226695"/>
              <a:gd name="connsiteX1" fmla="*/ 3464178 w 3464178"/>
              <a:gd name="connsiteY1" fmla="*/ 0 h 226695"/>
              <a:gd name="connsiteX2" fmla="*/ 3464178 w 3464178"/>
              <a:gd name="connsiteY2" fmla="*/ 226695 h 226695"/>
              <a:gd name="connsiteX3" fmla="*/ 0 w 3464178"/>
              <a:gd name="connsiteY3" fmla="*/ 226695 h 226695"/>
              <a:gd name="connsiteX4" fmla="*/ 0 w 3464178"/>
              <a:gd name="connsiteY4" fmla="*/ 0 h 2266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464178" h="226695">
                <a:moveTo>
                  <a:pt x="0" y="0"/>
                </a:moveTo>
                <a:lnTo>
                  <a:pt x="3464178" y="0"/>
                </a:lnTo>
                <a:lnTo>
                  <a:pt x="3464178" y="226695"/>
                </a:lnTo>
                <a:lnTo>
                  <a:pt x="0" y="22669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1447925" y="5771641"/>
            <a:ext cx="3321303" cy="121920"/>
          </a:xfrm>
          <a:custGeom>
            <a:avLst/>
            <a:gdLst>
              <a:gd name="connsiteX0" fmla="*/ 0 w 3321303"/>
              <a:gd name="connsiteY0" fmla="*/ 0 h 121920"/>
              <a:gd name="connsiteX1" fmla="*/ 3321303 w 3321303"/>
              <a:gd name="connsiteY1" fmla="*/ 0 h 121920"/>
              <a:gd name="connsiteX2" fmla="*/ 3321303 w 3321303"/>
              <a:gd name="connsiteY2" fmla="*/ 121920 h 121920"/>
              <a:gd name="connsiteX3" fmla="*/ 0 w 3321303"/>
              <a:gd name="connsiteY3" fmla="*/ 121920 h 121920"/>
              <a:gd name="connsiteX4" fmla="*/ 0 w 3321303"/>
              <a:gd name="connsiteY4" fmla="*/ 0 h 12192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321303" h="121920">
                <a:moveTo>
                  <a:pt x="0" y="0"/>
                </a:moveTo>
                <a:lnTo>
                  <a:pt x="3321303" y="0"/>
                </a:lnTo>
                <a:lnTo>
                  <a:pt x="3321303" y="121920"/>
                </a:lnTo>
                <a:lnTo>
                  <a:pt x="0" y="121920"/>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4840603" y="5719190"/>
            <a:ext cx="2114677" cy="226695"/>
          </a:xfrm>
          <a:custGeom>
            <a:avLst/>
            <a:gdLst>
              <a:gd name="connsiteX0" fmla="*/ 0 w 2114677"/>
              <a:gd name="connsiteY0" fmla="*/ 0 h 226695"/>
              <a:gd name="connsiteX1" fmla="*/ 2114677 w 2114677"/>
              <a:gd name="connsiteY1" fmla="*/ 0 h 226695"/>
              <a:gd name="connsiteX2" fmla="*/ 2114677 w 2114677"/>
              <a:gd name="connsiteY2" fmla="*/ 226695 h 226695"/>
              <a:gd name="connsiteX3" fmla="*/ 0 w 2114677"/>
              <a:gd name="connsiteY3" fmla="*/ 226695 h 226695"/>
              <a:gd name="connsiteX4" fmla="*/ 0 w 2114677"/>
              <a:gd name="connsiteY4" fmla="*/ 0 h 2266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114677" h="226695">
                <a:moveTo>
                  <a:pt x="0" y="0"/>
                </a:moveTo>
                <a:lnTo>
                  <a:pt x="2114677" y="0"/>
                </a:lnTo>
                <a:lnTo>
                  <a:pt x="2114677" y="226695"/>
                </a:lnTo>
                <a:lnTo>
                  <a:pt x="0" y="22669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4912104" y="5771641"/>
            <a:ext cx="1971675" cy="121920"/>
          </a:xfrm>
          <a:custGeom>
            <a:avLst/>
            <a:gdLst>
              <a:gd name="connsiteX0" fmla="*/ 0 w 1971675"/>
              <a:gd name="connsiteY0" fmla="*/ 0 h 121920"/>
              <a:gd name="connsiteX1" fmla="*/ 1971675 w 1971675"/>
              <a:gd name="connsiteY1" fmla="*/ 0 h 121920"/>
              <a:gd name="connsiteX2" fmla="*/ 1971675 w 1971675"/>
              <a:gd name="connsiteY2" fmla="*/ 121920 h 121920"/>
              <a:gd name="connsiteX3" fmla="*/ 0 w 1971675"/>
              <a:gd name="connsiteY3" fmla="*/ 121920 h 121920"/>
              <a:gd name="connsiteX4" fmla="*/ 0 w 1971675"/>
              <a:gd name="connsiteY4" fmla="*/ 0 h 12192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971675" h="121920">
                <a:moveTo>
                  <a:pt x="0" y="0"/>
                </a:moveTo>
                <a:lnTo>
                  <a:pt x="1971675" y="0"/>
                </a:lnTo>
                <a:lnTo>
                  <a:pt x="1971675" y="121920"/>
                </a:lnTo>
                <a:lnTo>
                  <a:pt x="0" y="121920"/>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1371725" y="5714491"/>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4835904" y="5714491"/>
            <a:ext cx="9525" cy="236220"/>
          </a:xfrm>
          <a:custGeom>
            <a:avLst/>
            <a:gdLst>
              <a:gd name="connsiteX0" fmla="*/ 4762 w 9525"/>
              <a:gd name="connsiteY0" fmla="*/ 0 h 236220"/>
              <a:gd name="connsiteX1" fmla="*/ 4762 w 9525"/>
              <a:gd name="connsiteY1" fmla="*/ 236220 h 236220"/>
            </a:gdLst>
            <a:ahLst/>
            <a:cxnLst>
              <a:cxn ang="0">
                <a:pos x="connsiteX0" y="connsiteY0"/>
              </a:cxn>
              <a:cxn ang="1">
                <a:pos x="connsiteX1" y="connsiteY1"/>
              </a:cxn>
            </a:cxnLst>
            <a:rect l="l" t="t" r="r" b="b"/>
            <a:pathLst>
              <a:path w="9525" h="236220">
                <a:moveTo>
                  <a:pt x="4762" y="0"/>
                </a:moveTo>
                <a:lnTo>
                  <a:pt x="4762" y="23622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1371725" y="5941186"/>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1371725" y="5714491"/>
            <a:ext cx="9525" cy="236220"/>
          </a:xfrm>
          <a:custGeom>
            <a:avLst/>
            <a:gdLst>
              <a:gd name="connsiteX0" fmla="*/ 4762 w 9525"/>
              <a:gd name="connsiteY0" fmla="*/ 0 h 236220"/>
              <a:gd name="connsiteX1" fmla="*/ 4762 w 9525"/>
              <a:gd name="connsiteY1" fmla="*/ 236220 h 236220"/>
            </a:gdLst>
            <a:ahLst/>
            <a:cxnLst>
              <a:cxn ang="0">
                <a:pos x="connsiteX0" y="connsiteY0"/>
              </a:cxn>
              <a:cxn ang="1">
                <a:pos x="connsiteX1" y="connsiteY1"/>
              </a:cxn>
            </a:cxnLst>
            <a:rect l="l" t="t" r="r" b="b"/>
            <a:pathLst>
              <a:path w="9525" h="236220">
                <a:moveTo>
                  <a:pt x="4762" y="0"/>
                </a:moveTo>
                <a:lnTo>
                  <a:pt x="4762" y="23622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4835904" y="5714491"/>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50455" y="5714491"/>
            <a:ext cx="12700" cy="228600"/>
          </a:xfrm>
          <a:custGeom>
            <a:avLst/>
            <a:gdLst>
              <a:gd name="connsiteX0" fmla="*/ 2413 w 12700"/>
              <a:gd name="connsiteY0" fmla="*/ 0 h 228600"/>
              <a:gd name="connsiteX1" fmla="*/ 2413 w 12700"/>
              <a:gd name="connsiteY1" fmla="*/ 228600 h 228600"/>
            </a:gdLst>
            <a:ahLst/>
            <a:cxnLst>
              <a:cxn ang="0">
                <a:pos x="connsiteX0" y="connsiteY0"/>
              </a:cxn>
              <a:cxn ang="1">
                <a:pos x="connsiteX1" y="connsiteY1"/>
              </a:cxn>
            </a:cxnLst>
            <a:rect l="l" t="t" r="r" b="b"/>
            <a:pathLst>
              <a:path w="12700" h="228600">
                <a:moveTo>
                  <a:pt x="2413" y="0"/>
                </a:moveTo>
                <a:lnTo>
                  <a:pt x="2413"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4835904" y="5941186"/>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4835904" y="5714491"/>
            <a:ext cx="9525" cy="236220"/>
          </a:xfrm>
          <a:custGeom>
            <a:avLst/>
            <a:gdLst>
              <a:gd name="connsiteX0" fmla="*/ 4762 w 9525"/>
              <a:gd name="connsiteY0" fmla="*/ 0 h 236220"/>
              <a:gd name="connsiteX1" fmla="*/ 4762 w 9525"/>
              <a:gd name="connsiteY1" fmla="*/ 236220 h 236220"/>
            </a:gdLst>
            <a:ahLst/>
            <a:cxnLst>
              <a:cxn ang="0">
                <a:pos x="connsiteX0" y="connsiteY0"/>
              </a:cxn>
              <a:cxn ang="1">
                <a:pos x="connsiteX1" y="connsiteY1"/>
              </a:cxn>
            </a:cxnLst>
            <a:rect l="l" t="t" r="r" b="b"/>
            <a:pathLst>
              <a:path w="9525" h="236220">
                <a:moveTo>
                  <a:pt x="4762" y="0"/>
                </a:moveTo>
                <a:lnTo>
                  <a:pt x="4762" y="23622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1371725" y="5941186"/>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4835904" y="5941186"/>
            <a:ext cx="9525" cy="2855976"/>
          </a:xfrm>
          <a:custGeom>
            <a:avLst/>
            <a:gdLst>
              <a:gd name="connsiteX0" fmla="*/ 4762 w 9525"/>
              <a:gd name="connsiteY0" fmla="*/ 0 h 2855976"/>
              <a:gd name="connsiteX1" fmla="*/ 4762 w 9525"/>
              <a:gd name="connsiteY1" fmla="*/ 2855976 h 2855976"/>
            </a:gdLst>
            <a:ahLst/>
            <a:cxnLst>
              <a:cxn ang="0">
                <a:pos x="connsiteX0" y="connsiteY0"/>
              </a:cxn>
              <a:cxn ang="1">
                <a:pos x="connsiteX1" y="connsiteY1"/>
              </a:cxn>
            </a:cxnLst>
            <a:rect l="l" t="t" r="r" b="b"/>
            <a:pathLst>
              <a:path w="9525" h="2855976">
                <a:moveTo>
                  <a:pt x="4762" y="0"/>
                </a:moveTo>
                <a:lnTo>
                  <a:pt x="4762" y="2855976"/>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1371725" y="8787638"/>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1371725" y="5941186"/>
            <a:ext cx="9525" cy="2855976"/>
          </a:xfrm>
          <a:custGeom>
            <a:avLst/>
            <a:gdLst>
              <a:gd name="connsiteX0" fmla="*/ 4762 w 9525"/>
              <a:gd name="connsiteY0" fmla="*/ 0 h 2855976"/>
              <a:gd name="connsiteX1" fmla="*/ 4762 w 9525"/>
              <a:gd name="connsiteY1" fmla="*/ 2855976 h 2855976"/>
            </a:gdLst>
            <a:ahLst/>
            <a:cxnLst>
              <a:cxn ang="0">
                <a:pos x="connsiteX0" y="connsiteY0"/>
              </a:cxn>
              <a:cxn ang="1">
                <a:pos x="connsiteX1" y="connsiteY1"/>
              </a:cxn>
            </a:cxnLst>
            <a:rect l="l" t="t" r="r" b="b"/>
            <a:pathLst>
              <a:path w="9525" h="2855976">
                <a:moveTo>
                  <a:pt x="4762" y="0"/>
                </a:moveTo>
                <a:lnTo>
                  <a:pt x="4762" y="2855976"/>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4835904" y="5941186"/>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6950455" y="5941186"/>
            <a:ext cx="12700" cy="2844800"/>
          </a:xfrm>
          <a:custGeom>
            <a:avLst/>
            <a:gdLst>
              <a:gd name="connsiteX0" fmla="*/ 2413 w 12700"/>
              <a:gd name="connsiteY0" fmla="*/ 0 h 2844800"/>
              <a:gd name="connsiteX1" fmla="*/ 2413 w 12700"/>
              <a:gd name="connsiteY1" fmla="*/ 2844800 h 2844800"/>
            </a:gdLst>
            <a:ahLst/>
            <a:cxnLst>
              <a:cxn ang="0">
                <a:pos x="connsiteX0" y="connsiteY0"/>
              </a:cxn>
              <a:cxn ang="1">
                <a:pos x="connsiteX1" y="connsiteY1"/>
              </a:cxn>
            </a:cxnLst>
            <a:rect l="l" t="t" r="r" b="b"/>
            <a:pathLst>
              <a:path w="12700" h="2844800">
                <a:moveTo>
                  <a:pt x="2413" y="0"/>
                </a:moveTo>
                <a:lnTo>
                  <a:pt x="2413" y="28448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4835904" y="8787638"/>
            <a:ext cx="2119376" cy="12700"/>
          </a:xfrm>
          <a:custGeom>
            <a:avLst/>
            <a:gdLst>
              <a:gd name="connsiteX0" fmla="*/ 0 w 2119376"/>
              <a:gd name="connsiteY0" fmla="*/ 4286 h 12700"/>
              <a:gd name="connsiteX1" fmla="*/ 2119376 w 2119376"/>
              <a:gd name="connsiteY1" fmla="*/ 4286 h 12700"/>
            </a:gdLst>
            <a:ahLst/>
            <a:cxnLst>
              <a:cxn ang="0">
                <a:pos x="connsiteX0" y="connsiteY0"/>
              </a:cxn>
              <a:cxn ang="1">
                <a:pos x="connsiteX1" y="connsiteY1"/>
              </a:cxn>
            </a:cxnLst>
            <a:rect l="l" t="t" r="r" b="b"/>
            <a:pathLst>
              <a:path w="2119376" h="12700">
                <a:moveTo>
                  <a:pt x="0" y="4286"/>
                </a:moveTo>
                <a:lnTo>
                  <a:pt x="2119376"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4835904" y="5941186"/>
            <a:ext cx="9525" cy="2855976"/>
          </a:xfrm>
          <a:custGeom>
            <a:avLst/>
            <a:gdLst>
              <a:gd name="connsiteX0" fmla="*/ 4762 w 9525"/>
              <a:gd name="connsiteY0" fmla="*/ 0 h 2855976"/>
              <a:gd name="connsiteX1" fmla="*/ 4762 w 9525"/>
              <a:gd name="connsiteY1" fmla="*/ 2855976 h 2855976"/>
            </a:gdLst>
            <a:ahLst/>
            <a:cxnLst>
              <a:cxn ang="0">
                <a:pos x="connsiteX0" y="connsiteY0"/>
              </a:cxn>
              <a:cxn ang="1">
                <a:pos x="connsiteX1" y="connsiteY1"/>
              </a:cxn>
            </a:cxnLst>
            <a:rect l="l" t="t" r="r" b="b"/>
            <a:pathLst>
              <a:path w="9525" h="2855976">
                <a:moveTo>
                  <a:pt x="4762" y="0"/>
                </a:moveTo>
                <a:lnTo>
                  <a:pt x="4762" y="2855976"/>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1366900" y="10077450"/>
            <a:ext cx="3473703" cy="12700"/>
          </a:xfrm>
          <a:custGeom>
            <a:avLst/>
            <a:gdLst>
              <a:gd name="connsiteX0" fmla="*/ 0 w 3473703"/>
              <a:gd name="connsiteY0" fmla="*/ 1905 h 12700"/>
              <a:gd name="connsiteX1" fmla="*/ 3473703 w 3473703"/>
              <a:gd name="connsiteY1" fmla="*/ 1905 h 12700"/>
            </a:gdLst>
            <a:ahLst/>
            <a:cxnLst>
              <a:cxn ang="0">
                <a:pos x="connsiteX0" y="connsiteY0"/>
              </a:cxn>
              <a:cxn ang="1">
                <a:pos x="connsiteX1" y="connsiteY1"/>
              </a:cxn>
            </a:cxnLst>
            <a:rect l="l" t="t" r="r" b="b"/>
            <a:pathLst>
              <a:path w="3473703" h="12700">
                <a:moveTo>
                  <a:pt x="0" y="1905"/>
                </a:moveTo>
                <a:lnTo>
                  <a:pt x="3473703"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5" name="Freeform 3"/>
          <p:cNvSpPr/>
          <p:nvPr/>
        </p:nvSpPr>
        <p:spPr>
          <a:xfrm>
            <a:off x="4831079" y="10077450"/>
            <a:ext cx="2119376" cy="12700"/>
          </a:xfrm>
          <a:custGeom>
            <a:avLst/>
            <a:gdLst>
              <a:gd name="connsiteX0" fmla="*/ 0 w 2119376"/>
              <a:gd name="connsiteY0" fmla="*/ 1905 h 12700"/>
              <a:gd name="connsiteX1" fmla="*/ 2119376 w 2119376"/>
              <a:gd name="connsiteY1" fmla="*/ 1905 h 12700"/>
            </a:gdLst>
            <a:ahLst/>
            <a:cxnLst>
              <a:cxn ang="0">
                <a:pos x="connsiteX0" y="connsiteY0"/>
              </a:cxn>
              <a:cxn ang="1">
                <a:pos x="connsiteX1" y="connsiteY1"/>
              </a:cxn>
            </a:cxnLst>
            <a:rect l="l" t="t" r="r" b="b"/>
            <a:pathLst>
              <a:path w="2119376" h="12700">
                <a:moveTo>
                  <a:pt x="0" y="1905"/>
                </a:moveTo>
                <a:lnTo>
                  <a:pt x="211937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5425" y="1840706"/>
            <a:ext cx="4787900" cy="2235200"/>
          </a:xfrm>
          <a:prstGeom prst="rect">
            <a:avLst/>
          </a:prstGeom>
          <a:noFill/>
        </p:spPr>
      </p:pic>
      <p:pic>
        <p:nvPicPr>
          <p:cNvPr id="26" name="Picture 3"/>
          <p:cNvPicPr>
            <a:picLocks noChangeAspect="1" noChangeArrowheads="1"/>
          </p:cNvPicPr>
          <p:nvPr/>
        </p:nvPicPr>
        <p:blipFill>
          <a:blip r:embed="rId3" cstate="print"/>
          <a:srcRect/>
          <a:stretch>
            <a:fillRect/>
          </a:stretch>
        </p:blipFill>
        <p:spPr bwMode="auto">
          <a:xfrm>
            <a:off x="1376425" y="4781550"/>
            <a:ext cx="5257800" cy="850900"/>
          </a:xfrm>
          <a:prstGeom prst="rect">
            <a:avLst/>
          </a:prstGeom>
          <a:noFill/>
        </p:spPr>
      </p:pic>
      <p:pic>
        <p:nvPicPr>
          <p:cNvPr id="27" name="Picture 3"/>
          <p:cNvPicPr>
            <a:picLocks noChangeAspect="1" noChangeArrowheads="1"/>
          </p:cNvPicPr>
          <p:nvPr/>
        </p:nvPicPr>
        <p:blipFill>
          <a:blip r:embed="rId4" cstate="print"/>
          <a:srcRect/>
          <a:stretch>
            <a:fillRect/>
          </a:stretch>
        </p:blipFill>
        <p:spPr bwMode="auto">
          <a:xfrm>
            <a:off x="1427225" y="6000750"/>
            <a:ext cx="3365500" cy="2743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156</a:t>
            </a:r>
          </a:p>
        </p:txBody>
      </p:sp>
      <p:sp>
        <p:nvSpPr>
          <p:cNvPr id="30" name="TextBox 1"/>
          <p:cNvSpPr txBox="1"/>
          <p:nvPr/>
        </p:nvSpPr>
        <p:spPr>
          <a:xfrm>
            <a:off x="1439925" y="5797550"/>
            <a:ext cx="102592" cy="212879"/>
          </a:xfrm>
          <a:prstGeom prst="rect">
            <a:avLst/>
          </a:prstGeom>
          <a:noFill/>
        </p:spPr>
        <p:txBody>
          <a:bodyPr wrap="none" lIns="0" tIns="0" rIns="0" rtlCol="0">
            <a:spAutoFit/>
          </a:bodyPr>
          <a:lstStyle/>
          <a:p>
            <a:pPr>
              <a:lnSpc>
                <a:spcPts val="1300"/>
              </a:lnSpc>
              <a:tabLst/>
            </a:pPr>
            <a:r>
              <a:rPr lang="ja-JP" altLang="en-US" sz="798" b="1" dirty="0" smtClean="0">
                <a:solidFill>
                  <a:srgbClr val="000000"/>
                </a:solidFill>
                <a:latin typeface="メイリオ" pitchFamily="50" charset="-128"/>
                <a:ea typeface="メイリオ" pitchFamily="50" charset="-128"/>
                <a:cs typeface="メイリオ" pitchFamily="50" charset="-128"/>
              </a:rPr>
              <a:t>　</a:t>
            </a:r>
            <a:endParaRPr lang="en-US" altLang="zh-CN" sz="798" b="1" dirty="0" smtClean="0">
              <a:solidFill>
                <a:srgbClr val="000000"/>
              </a:solidFill>
              <a:latin typeface="メイリオ" pitchFamily="50" charset="-128"/>
              <a:ea typeface="メイリオ" pitchFamily="50" charset="-128"/>
              <a:cs typeface="メイリオ" pitchFamily="50" charset="-128"/>
            </a:endParaRPr>
          </a:p>
        </p:txBody>
      </p:sp>
      <p:sp>
        <p:nvSpPr>
          <p:cNvPr id="31" name="TextBox 1"/>
          <p:cNvSpPr txBox="1"/>
          <p:nvPr/>
        </p:nvSpPr>
        <p:spPr>
          <a:xfrm>
            <a:off x="4873939" y="6074549"/>
            <a:ext cx="987450" cy="379591"/>
          </a:xfrm>
          <a:prstGeom prst="rect">
            <a:avLst/>
          </a:prstGeom>
          <a:noFill/>
        </p:spPr>
        <p:txBody>
          <a:bodyPr wrap="none" lIns="0" tIns="0" rIns="0" rtlCol="0">
            <a:spAutoFit/>
          </a:bodyPr>
          <a:lstStyle/>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pPr>
            <a:r>
              <a:rPr lang="en-US" altLang="ja-JP" sz="798" dirty="0" smtClean="0">
                <a:solidFill>
                  <a:srgbClr val="000000"/>
                </a:solidFill>
                <a:latin typeface="メイリオ" pitchFamily="50" charset="-128"/>
                <a:ea typeface="メイリオ" pitchFamily="50" charset="-128"/>
                <a:cs typeface="メイリオ" pitchFamily="50" charset="-128"/>
              </a:rPr>
              <a:t>1時間単位で巻き戻し</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
        <p:nvSpPr>
          <p:cNvPr id="33" name="Freeform 3"/>
          <p:cNvSpPr/>
          <p:nvPr/>
        </p:nvSpPr>
        <p:spPr>
          <a:xfrm>
            <a:off x="448094" y="641572"/>
            <a:ext cx="6340856" cy="447167"/>
          </a:xfrm>
          <a:custGeom>
            <a:avLst/>
            <a:gdLst>
              <a:gd name="connsiteX0" fmla="*/ 0 w 6340856"/>
              <a:gd name="connsiteY0" fmla="*/ 0 h 447167"/>
              <a:gd name="connsiteX1" fmla="*/ 6340856 w 6340856"/>
              <a:gd name="connsiteY1" fmla="*/ 0 h 447167"/>
              <a:gd name="connsiteX2" fmla="*/ 6340856 w 6340856"/>
              <a:gd name="connsiteY2" fmla="*/ 447166 h 447167"/>
              <a:gd name="connsiteX3" fmla="*/ 0 w 6340856"/>
              <a:gd name="connsiteY3" fmla="*/ 447166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6"/>
                </a:lnTo>
                <a:lnTo>
                  <a:pt x="0" y="44716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4" name="Freeform 3"/>
          <p:cNvSpPr/>
          <p:nvPr/>
        </p:nvSpPr>
        <p:spPr>
          <a:xfrm>
            <a:off x="448094" y="6415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5" name="Freeform 3"/>
          <p:cNvSpPr/>
          <p:nvPr/>
        </p:nvSpPr>
        <p:spPr>
          <a:xfrm>
            <a:off x="448094" y="641572"/>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6" name="Freeform 3"/>
          <p:cNvSpPr/>
          <p:nvPr/>
        </p:nvSpPr>
        <p:spPr>
          <a:xfrm>
            <a:off x="448094" y="107921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7" name="Freeform 3"/>
          <p:cNvSpPr/>
          <p:nvPr/>
        </p:nvSpPr>
        <p:spPr>
          <a:xfrm>
            <a:off x="6779425" y="641572"/>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2" name="正方形/長方形 31"/>
          <p:cNvSpPr/>
          <p:nvPr/>
        </p:nvSpPr>
        <p:spPr>
          <a:xfrm>
            <a:off x="628243" y="86516"/>
            <a:ext cx="6183782" cy="592470"/>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スケジュールの設定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スケジュールは、ビデオカメラからのビデオストリームがアーカイブに記録されているすべての時間間隔で構成されています。</a:t>
            </a:r>
          </a:p>
        </p:txBody>
      </p:sp>
      <p:sp>
        <p:nvSpPr>
          <p:cNvPr id="39" name="正方形/長方形 38"/>
          <p:cNvSpPr/>
          <p:nvPr/>
        </p:nvSpPr>
        <p:spPr>
          <a:xfrm>
            <a:off x="586150" y="777863"/>
            <a:ext cx="1467068"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
        <p:nvSpPr>
          <p:cNvPr id="40" name="正方形/長方形 39"/>
          <p:cNvSpPr/>
          <p:nvPr/>
        </p:nvSpPr>
        <p:spPr>
          <a:xfrm>
            <a:off x="817625" y="1078706"/>
            <a:ext cx="3778250" cy="759182"/>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スケジュールの作成</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スケジュールを作成するには、次の手順を実行します。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設定]-[オプション]-[予約録画]に移動します（1-2）。</a:t>
            </a:r>
          </a:p>
        </p:txBody>
      </p:sp>
      <p:sp>
        <p:nvSpPr>
          <p:cNvPr id="41" name="正方形/長方形 40"/>
          <p:cNvSpPr/>
          <p:nvPr/>
        </p:nvSpPr>
        <p:spPr>
          <a:xfrm>
            <a:off x="817625" y="4202906"/>
            <a:ext cx="6473824" cy="592470"/>
          </a:xfrm>
          <a:prstGeom prst="rect">
            <a:avLst/>
          </a:prstGeom>
        </p:spPr>
        <p:txBody>
          <a:bodyPr wrap="square">
            <a:spAutoFit/>
          </a:bodyPr>
          <a:lstStyle/>
          <a:p>
            <a:pPr>
              <a:lnSpc>
                <a:spcPts val="1300"/>
              </a:lnSpc>
            </a:pPr>
            <a:r>
              <a:rPr lang="en-US" altLang="ja-JP" sz="800" dirty="0">
                <a:latin typeface="メイリオ" pitchFamily="50" charset="-128"/>
                <a:ea typeface="メイリオ" pitchFamily="50" charset="-128"/>
                <a:cs typeface="メイリオ" pitchFamily="50" charset="-128"/>
              </a:rPr>
              <a:t>2.</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itchFamily="50" charset="-128"/>
                <a:ea typeface="メイリオ" pitchFamily="50" charset="-128"/>
                <a:cs typeface="メイリオ" pitchFamily="50" charset="-128"/>
              </a:rPr>
              <a:t>スケジュールの一覧の下で</a:t>
            </a:r>
            <a:r>
              <a:rPr lang="en-US" altLang="ja-JP" sz="800" dirty="0" smtClean="0">
                <a:latin typeface="メイリオ" pitchFamily="50" charset="-128"/>
                <a:ea typeface="メイリオ" pitchFamily="50" charset="-128"/>
                <a:cs typeface="メイリオ" pitchFamily="50" charset="-128"/>
              </a:rPr>
              <a:t>、[作成...]フィールドをクリックし、スケジュールの名前を入力します(3)。</a:t>
            </a:r>
          </a:p>
          <a:p>
            <a:pPr>
              <a:lnSpc>
                <a:spcPts val="1300"/>
              </a:lnSpc>
            </a:pP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スケジュールの時間間隔を設定します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           a.  </a:t>
            </a:r>
            <a:r>
              <a:rPr lang="en-US" altLang="ja-JP" sz="800" dirty="0" err="1" smtClean="0">
                <a:latin typeface="メイリオ" pitchFamily="50" charset="-128"/>
                <a:ea typeface="メイリオ" pitchFamily="50" charset="-128"/>
                <a:cs typeface="メイリオ" pitchFamily="50" charset="-128"/>
              </a:rPr>
              <a:t>適切なセルを左ダブルクリックし、アクセス可能なボタンを利用して、From列に間隔の開始時刻を入力します</a:t>
            </a:r>
            <a:r>
              <a:rPr lang="en-US" altLang="ja-JP" sz="800" dirty="0" smtClean="0">
                <a:latin typeface="メイリオ" pitchFamily="50" charset="-128"/>
                <a:ea typeface="メイリオ" pitchFamily="50" charset="-128"/>
                <a:cs typeface="メイリオ" pitchFamily="50" charset="-128"/>
              </a:rPr>
              <a:t>(1)。</a:t>
            </a:r>
          </a:p>
        </p:txBody>
      </p:sp>
      <p:sp>
        <p:nvSpPr>
          <p:cNvPr id="43" name="TextBox 1"/>
          <p:cNvSpPr txBox="1"/>
          <p:nvPr/>
        </p:nvSpPr>
        <p:spPr>
          <a:xfrm>
            <a:off x="5014696" y="5769741"/>
            <a:ext cx="205184" cy="212879"/>
          </a:xfrm>
          <a:prstGeom prst="rect">
            <a:avLst/>
          </a:prstGeom>
          <a:noFill/>
        </p:spPr>
        <p:txBody>
          <a:bodyPr wrap="none" lIns="0" tIns="0" rIns="0" rtlCol="0">
            <a:spAutoFit/>
          </a:bodyPr>
          <a:lstStyle/>
          <a:p>
            <a:pPr>
              <a:lnSpc>
                <a:spcPts val="1300"/>
              </a:lnSpc>
              <a:tabLst/>
            </a:pPr>
            <a:r>
              <a:rPr lang="ja-JP" altLang="en-US" sz="798" dirty="0" smtClean="0">
                <a:solidFill>
                  <a:srgbClr val="000000"/>
                </a:solidFill>
                <a:latin typeface="メイリオ" pitchFamily="50" charset="-128"/>
                <a:ea typeface="メイリオ" pitchFamily="50" charset="-128"/>
                <a:cs typeface="メイリオ" pitchFamily="50" charset="-128"/>
              </a:rPr>
              <a:t>動作</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177982007"/>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66900" y="609663"/>
            <a:ext cx="3473703" cy="12700"/>
          </a:xfrm>
          <a:custGeom>
            <a:avLst/>
            <a:gdLst>
              <a:gd name="connsiteX0" fmla="*/ 0 w 3473703"/>
              <a:gd name="connsiteY0" fmla="*/ 1904 h 12700"/>
              <a:gd name="connsiteX1" fmla="*/ 3473703 w 3473703"/>
              <a:gd name="connsiteY1" fmla="*/ 1904 h 12700"/>
            </a:gdLst>
            <a:ahLst/>
            <a:cxnLst>
              <a:cxn ang="0">
                <a:pos x="connsiteX0" y="connsiteY0"/>
              </a:cxn>
              <a:cxn ang="1">
                <a:pos x="connsiteX1" y="connsiteY1"/>
              </a:cxn>
            </a:cxnLst>
            <a:rect l="l" t="t" r="r" b="b"/>
            <a:pathLst>
              <a:path w="3473703" h="12700">
                <a:moveTo>
                  <a:pt x="0" y="1904"/>
                </a:moveTo>
                <a:lnTo>
                  <a:pt x="3473703"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4831079" y="617601"/>
            <a:ext cx="12700" cy="2425700"/>
          </a:xfrm>
          <a:custGeom>
            <a:avLst/>
            <a:gdLst>
              <a:gd name="connsiteX0" fmla="*/ 4762 w 12700"/>
              <a:gd name="connsiteY0" fmla="*/ 0 h 2425700"/>
              <a:gd name="connsiteX1" fmla="*/ 4762 w 12700"/>
              <a:gd name="connsiteY1" fmla="*/ 2425700 h 2425700"/>
            </a:gdLst>
            <a:ahLst/>
            <a:cxnLst>
              <a:cxn ang="0">
                <a:pos x="connsiteX0" y="connsiteY0"/>
              </a:cxn>
              <a:cxn ang="1">
                <a:pos x="connsiteX1" y="connsiteY1"/>
              </a:cxn>
            </a:cxnLst>
            <a:rect l="l" t="t" r="r" b="b"/>
            <a:pathLst>
              <a:path w="12700" h="2425700">
                <a:moveTo>
                  <a:pt x="4762" y="0"/>
                </a:moveTo>
                <a:lnTo>
                  <a:pt x="4762" y="2425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1366900" y="3043301"/>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1366900" y="617601"/>
            <a:ext cx="12700" cy="2425700"/>
          </a:xfrm>
          <a:custGeom>
            <a:avLst/>
            <a:gdLst>
              <a:gd name="connsiteX0" fmla="*/ 4762 w 12700"/>
              <a:gd name="connsiteY0" fmla="*/ 0 h 2425700"/>
              <a:gd name="connsiteX1" fmla="*/ 4762 w 12700"/>
              <a:gd name="connsiteY1" fmla="*/ 2425700 h 2425700"/>
            </a:gdLst>
            <a:ahLst/>
            <a:cxnLst>
              <a:cxn ang="0">
                <a:pos x="connsiteX0" y="connsiteY0"/>
              </a:cxn>
              <a:cxn ang="1">
                <a:pos x="connsiteX1" y="connsiteY1"/>
              </a:cxn>
            </a:cxnLst>
            <a:rect l="l" t="t" r="r" b="b"/>
            <a:pathLst>
              <a:path w="12700" h="2425700">
                <a:moveTo>
                  <a:pt x="4762" y="0"/>
                </a:moveTo>
                <a:lnTo>
                  <a:pt x="4762" y="2425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4831079" y="609663"/>
            <a:ext cx="2119376" cy="12700"/>
          </a:xfrm>
          <a:custGeom>
            <a:avLst/>
            <a:gdLst>
              <a:gd name="connsiteX0" fmla="*/ 0 w 2119376"/>
              <a:gd name="connsiteY0" fmla="*/ 1904 h 12700"/>
              <a:gd name="connsiteX1" fmla="*/ 2119376 w 2119376"/>
              <a:gd name="connsiteY1" fmla="*/ 1904 h 12700"/>
            </a:gdLst>
            <a:ahLst/>
            <a:cxnLst>
              <a:cxn ang="0">
                <a:pos x="connsiteX0" y="connsiteY0"/>
              </a:cxn>
              <a:cxn ang="1">
                <a:pos x="connsiteX1" y="connsiteY1"/>
              </a:cxn>
            </a:cxnLst>
            <a:rect l="l" t="t" r="r" b="b"/>
            <a:pathLst>
              <a:path w="2119376" h="12700">
                <a:moveTo>
                  <a:pt x="0" y="1904"/>
                </a:moveTo>
                <a:lnTo>
                  <a:pt x="211937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945630" y="617601"/>
            <a:ext cx="12700" cy="2425700"/>
          </a:xfrm>
          <a:custGeom>
            <a:avLst/>
            <a:gdLst>
              <a:gd name="connsiteX0" fmla="*/ 2413 w 12700"/>
              <a:gd name="connsiteY0" fmla="*/ 0 h 2425700"/>
              <a:gd name="connsiteX1" fmla="*/ 2413 w 12700"/>
              <a:gd name="connsiteY1" fmla="*/ 2425700 h 2425700"/>
            </a:gdLst>
            <a:ahLst/>
            <a:cxnLst>
              <a:cxn ang="0">
                <a:pos x="connsiteX0" y="connsiteY0"/>
              </a:cxn>
              <a:cxn ang="1">
                <a:pos x="connsiteX1" y="connsiteY1"/>
              </a:cxn>
            </a:cxnLst>
            <a:rect l="l" t="t" r="r" b="b"/>
            <a:pathLst>
              <a:path w="12700" h="2425700">
                <a:moveTo>
                  <a:pt x="2413" y="0"/>
                </a:moveTo>
                <a:lnTo>
                  <a:pt x="2413" y="2425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4831079" y="3043301"/>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4831079" y="617601"/>
            <a:ext cx="12700" cy="2425700"/>
          </a:xfrm>
          <a:custGeom>
            <a:avLst/>
            <a:gdLst>
              <a:gd name="connsiteX0" fmla="*/ 4762 w 12700"/>
              <a:gd name="connsiteY0" fmla="*/ 0 h 2425700"/>
              <a:gd name="connsiteX1" fmla="*/ 4762 w 12700"/>
              <a:gd name="connsiteY1" fmla="*/ 2425700 h 2425700"/>
            </a:gdLst>
            <a:ahLst/>
            <a:cxnLst>
              <a:cxn ang="0">
                <a:pos x="connsiteX0" y="connsiteY0"/>
              </a:cxn>
              <a:cxn ang="1">
                <a:pos x="connsiteX1" y="connsiteY1"/>
              </a:cxn>
            </a:cxnLst>
            <a:rect l="l" t="t" r="r" b="b"/>
            <a:pathLst>
              <a:path w="12700" h="2425700">
                <a:moveTo>
                  <a:pt x="4762" y="0"/>
                </a:moveTo>
                <a:lnTo>
                  <a:pt x="4762" y="2425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1366900" y="3043301"/>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4831079" y="3043301"/>
            <a:ext cx="9525" cy="2704210"/>
          </a:xfrm>
          <a:custGeom>
            <a:avLst/>
            <a:gdLst>
              <a:gd name="connsiteX0" fmla="*/ 4762 w 9525"/>
              <a:gd name="connsiteY0" fmla="*/ 0 h 2704210"/>
              <a:gd name="connsiteX1" fmla="*/ 4762 w 9525"/>
              <a:gd name="connsiteY1" fmla="*/ 2704210 h 2704210"/>
            </a:gdLst>
            <a:ahLst/>
            <a:cxnLst>
              <a:cxn ang="0">
                <a:pos x="connsiteX0" y="connsiteY0"/>
              </a:cxn>
              <a:cxn ang="1">
                <a:pos x="connsiteX1" y="connsiteY1"/>
              </a:cxn>
            </a:cxnLst>
            <a:rect l="l" t="t" r="r" b="b"/>
            <a:pathLst>
              <a:path w="9525" h="2704210">
                <a:moveTo>
                  <a:pt x="4762" y="0"/>
                </a:moveTo>
                <a:lnTo>
                  <a:pt x="4762" y="270421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1366900" y="5737986"/>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1366900" y="3043301"/>
            <a:ext cx="9525" cy="2704210"/>
          </a:xfrm>
          <a:custGeom>
            <a:avLst/>
            <a:gdLst>
              <a:gd name="connsiteX0" fmla="*/ 4762 w 9525"/>
              <a:gd name="connsiteY0" fmla="*/ 0 h 2704210"/>
              <a:gd name="connsiteX1" fmla="*/ 4762 w 9525"/>
              <a:gd name="connsiteY1" fmla="*/ 2704210 h 2704210"/>
            </a:gdLst>
            <a:ahLst/>
            <a:cxnLst>
              <a:cxn ang="0">
                <a:pos x="connsiteX0" y="connsiteY0"/>
              </a:cxn>
              <a:cxn ang="1">
                <a:pos x="connsiteX1" y="connsiteY1"/>
              </a:cxn>
            </a:cxnLst>
            <a:rect l="l" t="t" r="r" b="b"/>
            <a:pathLst>
              <a:path w="9525" h="2704210">
                <a:moveTo>
                  <a:pt x="4762" y="0"/>
                </a:moveTo>
                <a:lnTo>
                  <a:pt x="4762" y="270421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4831079" y="3043301"/>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6945630" y="3043301"/>
            <a:ext cx="12700" cy="2692400"/>
          </a:xfrm>
          <a:custGeom>
            <a:avLst/>
            <a:gdLst>
              <a:gd name="connsiteX0" fmla="*/ 2413 w 12700"/>
              <a:gd name="connsiteY0" fmla="*/ 0 h 2692400"/>
              <a:gd name="connsiteX1" fmla="*/ 2413 w 12700"/>
              <a:gd name="connsiteY1" fmla="*/ 2692400 h 2692400"/>
            </a:gdLst>
            <a:ahLst/>
            <a:cxnLst>
              <a:cxn ang="0">
                <a:pos x="connsiteX0" y="connsiteY0"/>
              </a:cxn>
              <a:cxn ang="1">
                <a:pos x="connsiteX1" y="connsiteY1"/>
              </a:cxn>
            </a:cxnLst>
            <a:rect l="l" t="t" r="r" b="b"/>
            <a:pathLst>
              <a:path w="12700" h="2692400">
                <a:moveTo>
                  <a:pt x="2413" y="0"/>
                </a:moveTo>
                <a:lnTo>
                  <a:pt x="2413" y="2692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4831079" y="5737986"/>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4831079" y="3043301"/>
            <a:ext cx="9525" cy="2704210"/>
          </a:xfrm>
          <a:custGeom>
            <a:avLst/>
            <a:gdLst>
              <a:gd name="connsiteX0" fmla="*/ 4762 w 9525"/>
              <a:gd name="connsiteY0" fmla="*/ 0 h 2704210"/>
              <a:gd name="connsiteX1" fmla="*/ 4762 w 9525"/>
              <a:gd name="connsiteY1" fmla="*/ 2704210 h 2704210"/>
            </a:gdLst>
            <a:ahLst/>
            <a:cxnLst>
              <a:cxn ang="0">
                <a:pos x="connsiteX0" y="connsiteY0"/>
              </a:cxn>
              <a:cxn ang="1">
                <a:pos x="connsiteX1" y="connsiteY1"/>
              </a:cxn>
            </a:cxnLst>
            <a:rect l="l" t="t" r="r" b="b"/>
            <a:pathLst>
              <a:path w="9525" h="2704210">
                <a:moveTo>
                  <a:pt x="4762" y="0"/>
                </a:moveTo>
                <a:lnTo>
                  <a:pt x="4762" y="270421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1366900" y="5737986"/>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4831079" y="5737986"/>
            <a:ext cx="9525" cy="2575941"/>
          </a:xfrm>
          <a:custGeom>
            <a:avLst/>
            <a:gdLst>
              <a:gd name="connsiteX0" fmla="*/ 4762 w 9525"/>
              <a:gd name="connsiteY0" fmla="*/ 0 h 2575941"/>
              <a:gd name="connsiteX1" fmla="*/ 4762 w 9525"/>
              <a:gd name="connsiteY1" fmla="*/ 2575941 h 2575941"/>
            </a:gdLst>
            <a:ahLst/>
            <a:cxnLst>
              <a:cxn ang="0">
                <a:pos x="connsiteX0" y="connsiteY0"/>
              </a:cxn>
              <a:cxn ang="1">
                <a:pos x="connsiteX1" y="connsiteY1"/>
              </a:cxn>
            </a:cxnLst>
            <a:rect l="l" t="t" r="r" b="b"/>
            <a:pathLst>
              <a:path w="9525" h="2575941">
                <a:moveTo>
                  <a:pt x="4762" y="0"/>
                </a:moveTo>
                <a:lnTo>
                  <a:pt x="4762" y="2575941"/>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1366900" y="8304403"/>
            <a:ext cx="3473703" cy="9525"/>
          </a:xfrm>
          <a:custGeom>
            <a:avLst/>
            <a:gdLst>
              <a:gd name="connsiteX0" fmla="*/ 0 w 3473703"/>
              <a:gd name="connsiteY0" fmla="*/ 4762 h 9525"/>
              <a:gd name="connsiteX1" fmla="*/ 3473703 w 3473703"/>
              <a:gd name="connsiteY1" fmla="*/ 4762 h 9525"/>
            </a:gdLst>
            <a:ahLst/>
            <a:cxnLst>
              <a:cxn ang="0">
                <a:pos x="connsiteX0" y="connsiteY0"/>
              </a:cxn>
              <a:cxn ang="1">
                <a:pos x="connsiteX1" y="connsiteY1"/>
              </a:cxn>
            </a:cxnLst>
            <a:rect l="l" t="t" r="r" b="b"/>
            <a:pathLst>
              <a:path w="3473703" h="9525">
                <a:moveTo>
                  <a:pt x="0" y="4762"/>
                </a:moveTo>
                <a:lnTo>
                  <a:pt x="3473703"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1366900" y="5737986"/>
            <a:ext cx="9525" cy="2575941"/>
          </a:xfrm>
          <a:custGeom>
            <a:avLst/>
            <a:gdLst>
              <a:gd name="connsiteX0" fmla="*/ 4762 w 9525"/>
              <a:gd name="connsiteY0" fmla="*/ 0 h 2575941"/>
              <a:gd name="connsiteX1" fmla="*/ 4762 w 9525"/>
              <a:gd name="connsiteY1" fmla="*/ 2575941 h 2575941"/>
            </a:gdLst>
            <a:ahLst/>
            <a:cxnLst>
              <a:cxn ang="0">
                <a:pos x="connsiteX0" y="connsiteY0"/>
              </a:cxn>
              <a:cxn ang="1">
                <a:pos x="connsiteX1" y="connsiteY1"/>
              </a:cxn>
            </a:cxnLst>
            <a:rect l="l" t="t" r="r" b="b"/>
            <a:pathLst>
              <a:path w="9525" h="2575941">
                <a:moveTo>
                  <a:pt x="4762" y="0"/>
                </a:moveTo>
                <a:lnTo>
                  <a:pt x="4762" y="2575941"/>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4831079" y="5737986"/>
            <a:ext cx="2119376" cy="12700"/>
          </a:xfrm>
          <a:custGeom>
            <a:avLst/>
            <a:gdLst>
              <a:gd name="connsiteX0" fmla="*/ 0 w 2119376"/>
              <a:gd name="connsiteY0" fmla="*/ 4762 h 12700"/>
              <a:gd name="connsiteX1" fmla="*/ 2119376 w 2119376"/>
              <a:gd name="connsiteY1" fmla="*/ 4762 h 12700"/>
            </a:gdLst>
            <a:ahLst/>
            <a:cxnLst>
              <a:cxn ang="0">
                <a:pos x="connsiteX0" y="connsiteY0"/>
              </a:cxn>
              <a:cxn ang="1">
                <a:pos x="connsiteX1" y="connsiteY1"/>
              </a:cxn>
            </a:cxnLst>
            <a:rect l="l" t="t" r="r" b="b"/>
            <a:pathLst>
              <a:path w="2119376" h="12700">
                <a:moveTo>
                  <a:pt x="0" y="4762"/>
                </a:moveTo>
                <a:lnTo>
                  <a:pt x="2119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5" name="Freeform 3"/>
          <p:cNvSpPr/>
          <p:nvPr/>
        </p:nvSpPr>
        <p:spPr>
          <a:xfrm>
            <a:off x="6945630" y="5737986"/>
            <a:ext cx="12700" cy="2565400"/>
          </a:xfrm>
          <a:custGeom>
            <a:avLst/>
            <a:gdLst>
              <a:gd name="connsiteX0" fmla="*/ 2413 w 12700"/>
              <a:gd name="connsiteY0" fmla="*/ 0 h 2565400"/>
              <a:gd name="connsiteX1" fmla="*/ 2413 w 12700"/>
              <a:gd name="connsiteY1" fmla="*/ 2565400 h 2565400"/>
            </a:gdLst>
            <a:ahLst/>
            <a:cxnLst>
              <a:cxn ang="0">
                <a:pos x="connsiteX0" y="connsiteY0"/>
              </a:cxn>
              <a:cxn ang="1">
                <a:pos x="connsiteX1" y="connsiteY1"/>
              </a:cxn>
            </a:cxnLst>
            <a:rect l="l" t="t" r="r" b="b"/>
            <a:pathLst>
              <a:path w="12700" h="2565400">
                <a:moveTo>
                  <a:pt x="2413" y="0"/>
                </a:moveTo>
                <a:lnTo>
                  <a:pt x="2413" y="2565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6" name="Freeform 3"/>
          <p:cNvSpPr/>
          <p:nvPr/>
        </p:nvSpPr>
        <p:spPr>
          <a:xfrm>
            <a:off x="4831079" y="8304403"/>
            <a:ext cx="2119376" cy="12700"/>
          </a:xfrm>
          <a:custGeom>
            <a:avLst/>
            <a:gdLst>
              <a:gd name="connsiteX0" fmla="*/ 0 w 2119376"/>
              <a:gd name="connsiteY0" fmla="*/ 4285 h 12700"/>
              <a:gd name="connsiteX1" fmla="*/ 2119376 w 2119376"/>
              <a:gd name="connsiteY1" fmla="*/ 4285 h 12700"/>
            </a:gdLst>
            <a:ahLst/>
            <a:cxnLst>
              <a:cxn ang="0">
                <a:pos x="connsiteX0" y="connsiteY0"/>
              </a:cxn>
              <a:cxn ang="1">
                <a:pos x="connsiteX1" y="connsiteY1"/>
              </a:cxn>
            </a:cxnLst>
            <a:rect l="l" t="t" r="r" b="b"/>
            <a:pathLst>
              <a:path w="2119376" h="12700">
                <a:moveTo>
                  <a:pt x="0" y="4285"/>
                </a:moveTo>
                <a:lnTo>
                  <a:pt x="2119376"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7" name="Freeform 3"/>
          <p:cNvSpPr/>
          <p:nvPr/>
        </p:nvSpPr>
        <p:spPr>
          <a:xfrm>
            <a:off x="4831079" y="5737986"/>
            <a:ext cx="9525" cy="2575941"/>
          </a:xfrm>
          <a:custGeom>
            <a:avLst/>
            <a:gdLst>
              <a:gd name="connsiteX0" fmla="*/ 4762 w 9525"/>
              <a:gd name="connsiteY0" fmla="*/ 0 h 2575941"/>
              <a:gd name="connsiteX1" fmla="*/ 4762 w 9525"/>
              <a:gd name="connsiteY1" fmla="*/ 2575941 h 2575941"/>
            </a:gdLst>
            <a:ahLst/>
            <a:cxnLst>
              <a:cxn ang="0">
                <a:pos x="connsiteX0" y="connsiteY0"/>
              </a:cxn>
              <a:cxn ang="1">
                <a:pos x="connsiteX1" y="connsiteY1"/>
              </a:cxn>
            </a:cxnLst>
            <a:rect l="l" t="t" r="r" b="b"/>
            <a:pathLst>
              <a:path w="9525" h="2575941">
                <a:moveTo>
                  <a:pt x="4762" y="0"/>
                </a:moveTo>
                <a:lnTo>
                  <a:pt x="4762" y="2575941"/>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8" name="Freeform 3"/>
          <p:cNvSpPr/>
          <p:nvPr/>
        </p:nvSpPr>
        <p:spPr>
          <a:xfrm>
            <a:off x="1371600" y="9109329"/>
            <a:ext cx="5578856" cy="619125"/>
          </a:xfrm>
          <a:custGeom>
            <a:avLst/>
            <a:gdLst>
              <a:gd name="connsiteX0" fmla="*/ 0 w 5578856"/>
              <a:gd name="connsiteY0" fmla="*/ 0 h 619125"/>
              <a:gd name="connsiteX1" fmla="*/ 5578856 w 5578856"/>
              <a:gd name="connsiteY1" fmla="*/ 0 h 619125"/>
              <a:gd name="connsiteX2" fmla="*/ 5578856 w 5578856"/>
              <a:gd name="connsiteY2" fmla="*/ 619125 h 619125"/>
              <a:gd name="connsiteX3" fmla="*/ 0 w 5578856"/>
              <a:gd name="connsiteY3" fmla="*/ 619125 h 619125"/>
              <a:gd name="connsiteX4" fmla="*/ 0 w 5578856"/>
              <a:gd name="connsiteY4" fmla="*/ 0 h 61912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619125">
                <a:moveTo>
                  <a:pt x="0" y="0"/>
                </a:moveTo>
                <a:lnTo>
                  <a:pt x="5578856" y="0"/>
                </a:lnTo>
                <a:lnTo>
                  <a:pt x="5578856" y="619125"/>
                </a:lnTo>
                <a:lnTo>
                  <a:pt x="0" y="619125"/>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9" name="Freeform 3"/>
          <p:cNvSpPr/>
          <p:nvPr/>
        </p:nvSpPr>
        <p:spPr>
          <a:xfrm>
            <a:off x="1371600" y="9109329"/>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0" name="Freeform 3"/>
          <p:cNvSpPr/>
          <p:nvPr/>
        </p:nvSpPr>
        <p:spPr>
          <a:xfrm>
            <a:off x="1371600" y="9109329"/>
            <a:ext cx="9525" cy="619125"/>
          </a:xfrm>
          <a:custGeom>
            <a:avLst/>
            <a:gdLst>
              <a:gd name="connsiteX0" fmla="*/ 4762 w 9525"/>
              <a:gd name="connsiteY0" fmla="*/ 0 h 619125"/>
              <a:gd name="connsiteX1" fmla="*/ 4762 w 9525"/>
              <a:gd name="connsiteY1" fmla="*/ 619125 h 619125"/>
            </a:gdLst>
            <a:ahLst/>
            <a:cxnLst>
              <a:cxn ang="0">
                <a:pos x="connsiteX0" y="connsiteY0"/>
              </a:cxn>
              <a:cxn ang="1">
                <a:pos x="connsiteX1" y="connsiteY1"/>
              </a:cxn>
            </a:cxnLst>
            <a:rect l="l" t="t" r="r" b="b"/>
            <a:pathLst>
              <a:path w="9525" h="619125">
                <a:moveTo>
                  <a:pt x="4762" y="0"/>
                </a:moveTo>
                <a:lnTo>
                  <a:pt x="4762" y="61912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1" name="Freeform 3"/>
          <p:cNvSpPr/>
          <p:nvPr/>
        </p:nvSpPr>
        <p:spPr>
          <a:xfrm>
            <a:off x="1371600" y="9718929"/>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24" name="Freeform 3"/>
          <p:cNvSpPr/>
          <p:nvPr/>
        </p:nvSpPr>
        <p:spPr>
          <a:xfrm>
            <a:off x="6940931" y="9109329"/>
            <a:ext cx="9525" cy="619125"/>
          </a:xfrm>
          <a:custGeom>
            <a:avLst/>
            <a:gdLst>
              <a:gd name="connsiteX0" fmla="*/ 4762 w 9525"/>
              <a:gd name="connsiteY0" fmla="*/ 0 h 619125"/>
              <a:gd name="connsiteX1" fmla="*/ 4762 w 9525"/>
              <a:gd name="connsiteY1" fmla="*/ 619125 h 619125"/>
            </a:gdLst>
            <a:ahLst/>
            <a:cxnLst>
              <a:cxn ang="0">
                <a:pos x="connsiteX0" y="connsiteY0"/>
              </a:cxn>
              <a:cxn ang="1">
                <a:pos x="connsiteX1" y="connsiteY1"/>
              </a:cxn>
            </a:cxnLst>
            <a:rect l="l" t="t" r="r" b="b"/>
            <a:pathLst>
              <a:path w="9525" h="619125">
                <a:moveTo>
                  <a:pt x="4762" y="0"/>
                </a:moveTo>
                <a:lnTo>
                  <a:pt x="4762" y="61912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422400" y="660400"/>
            <a:ext cx="3365500" cy="2336800"/>
          </a:xfrm>
          <a:prstGeom prst="rect">
            <a:avLst/>
          </a:prstGeom>
          <a:noFill/>
        </p:spPr>
      </p:pic>
      <p:pic>
        <p:nvPicPr>
          <p:cNvPr id="1025" name="Picture 3"/>
          <p:cNvPicPr>
            <a:picLocks noChangeAspect="1" noChangeArrowheads="1"/>
          </p:cNvPicPr>
          <p:nvPr/>
        </p:nvPicPr>
        <p:blipFill>
          <a:blip r:embed="rId3" cstate="print"/>
          <a:srcRect/>
          <a:stretch>
            <a:fillRect/>
          </a:stretch>
        </p:blipFill>
        <p:spPr bwMode="auto">
          <a:xfrm>
            <a:off x="1422400" y="3098800"/>
            <a:ext cx="3365500" cy="2590800"/>
          </a:xfrm>
          <a:prstGeom prst="rect">
            <a:avLst/>
          </a:prstGeom>
          <a:noFill/>
        </p:spPr>
      </p:pic>
      <p:pic>
        <p:nvPicPr>
          <p:cNvPr id="1026" name="Picture 3"/>
          <p:cNvPicPr>
            <a:picLocks noChangeAspect="1" noChangeArrowheads="1"/>
          </p:cNvPicPr>
          <p:nvPr/>
        </p:nvPicPr>
        <p:blipFill>
          <a:blip r:embed="rId4" cstate="print"/>
          <a:srcRect/>
          <a:stretch>
            <a:fillRect/>
          </a:stretch>
        </p:blipFill>
        <p:spPr bwMode="auto">
          <a:xfrm>
            <a:off x="1422400" y="5791200"/>
            <a:ext cx="3365500" cy="2463800"/>
          </a:xfrm>
          <a:prstGeom prst="rect">
            <a:avLst/>
          </a:prstGeom>
          <a:noFill/>
        </p:spPr>
      </p:pic>
      <p:pic>
        <p:nvPicPr>
          <p:cNvPr id="1028" name="Picture 3"/>
          <p:cNvPicPr>
            <a:picLocks noChangeAspect="1" noChangeArrowheads="1"/>
          </p:cNvPicPr>
          <p:nvPr/>
        </p:nvPicPr>
        <p:blipFill>
          <a:blip r:embed="rId5" cstate="print"/>
          <a:srcRect/>
          <a:stretch>
            <a:fillRect/>
          </a:stretch>
        </p:blipFill>
        <p:spPr bwMode="auto">
          <a:xfrm>
            <a:off x="1460500" y="9220200"/>
            <a:ext cx="177800" cy="177800"/>
          </a:xfrm>
          <a:prstGeom prst="rect">
            <a:avLst/>
          </a:prstGeom>
          <a:noFill/>
        </p:spPr>
      </p:pic>
      <p:pic>
        <p:nvPicPr>
          <p:cNvPr id="1029" name="Picture 3"/>
          <p:cNvPicPr>
            <a:picLocks noChangeAspect="1" noChangeArrowheads="1"/>
          </p:cNvPicPr>
          <p:nvPr/>
        </p:nvPicPr>
        <p:blipFill>
          <a:blip r:embed="rId6" cstate="print"/>
          <a:srcRect/>
          <a:stretch>
            <a:fillRect/>
          </a:stretch>
        </p:blipFill>
        <p:spPr bwMode="auto">
          <a:xfrm>
            <a:off x="3856037" y="9384506"/>
            <a:ext cx="292100" cy="2667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157</a:t>
            </a:r>
          </a:p>
        </p:txBody>
      </p:sp>
      <p:sp>
        <p:nvSpPr>
          <p:cNvPr id="1030" name="TextBox 1"/>
          <p:cNvSpPr txBox="1"/>
          <p:nvPr/>
        </p:nvSpPr>
        <p:spPr>
          <a:xfrm>
            <a:off x="4889500" y="685800"/>
            <a:ext cx="948978" cy="212879"/>
          </a:xfrm>
          <a:prstGeom prst="rect">
            <a:avLst/>
          </a:prstGeom>
          <a:noFill/>
        </p:spPr>
        <p:txBody>
          <a:bodyPr wrap="none" lIns="0" tIns="0" rIns="0" rtlCol="0">
            <a:spAutoFit/>
          </a:bodyPr>
          <a:lstStyle/>
          <a:p>
            <a:pPr>
              <a:lnSpc>
                <a:spcPts val="1300"/>
              </a:lnSpc>
              <a:tabLst/>
            </a:pPr>
            <a:r>
              <a:rPr lang="en-US" altLang="ja-JP" sz="798" dirty="0" smtClean="0">
                <a:solidFill>
                  <a:srgbClr val="000000"/>
                </a:solidFill>
                <a:latin typeface="メイリオ" pitchFamily="50" charset="-128"/>
                <a:ea typeface="メイリオ" pitchFamily="50" charset="-128"/>
                <a:cs typeface="メイリオ" pitchFamily="50" charset="-128"/>
              </a:rPr>
              <a:t>15分間隔で巻き戻し</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
        <p:nvSpPr>
          <p:cNvPr id="1031" name="TextBox 1"/>
          <p:cNvSpPr txBox="1"/>
          <p:nvPr/>
        </p:nvSpPr>
        <p:spPr>
          <a:xfrm>
            <a:off x="4889500" y="3124200"/>
            <a:ext cx="846386" cy="212879"/>
          </a:xfrm>
          <a:prstGeom prst="rect">
            <a:avLst/>
          </a:prstGeom>
          <a:noFill/>
        </p:spPr>
        <p:txBody>
          <a:bodyPr wrap="none" lIns="0" tIns="0" rIns="0" rtlCol="0">
            <a:spAutoFit/>
          </a:bodyPr>
          <a:lstStyle/>
          <a:p>
            <a:pPr>
              <a:lnSpc>
                <a:spcPts val="1300"/>
              </a:lnSpc>
              <a:tabLst/>
            </a:pPr>
            <a:r>
              <a:rPr lang="en-US" altLang="ja-JP" sz="798" dirty="0" smtClean="0">
                <a:solidFill>
                  <a:srgbClr val="000000"/>
                </a:solidFill>
                <a:latin typeface="メイリオ" pitchFamily="50" charset="-128"/>
                <a:ea typeface="メイリオ" pitchFamily="50" charset="-128"/>
                <a:cs typeface="メイリオ" pitchFamily="50" charset="-128"/>
              </a:rPr>
              <a:t>15分間隔で早送り</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
        <p:nvSpPr>
          <p:cNvPr id="1032" name="TextBox 1"/>
          <p:cNvSpPr txBox="1"/>
          <p:nvPr/>
        </p:nvSpPr>
        <p:spPr>
          <a:xfrm>
            <a:off x="4889500" y="5829300"/>
            <a:ext cx="884858" cy="212879"/>
          </a:xfrm>
          <a:prstGeom prst="rect">
            <a:avLst/>
          </a:prstGeom>
          <a:noFill/>
        </p:spPr>
        <p:txBody>
          <a:bodyPr wrap="none" lIns="0" tIns="0" rIns="0" rtlCol="0">
            <a:spAutoFit/>
          </a:bodyPr>
          <a:lstStyle/>
          <a:p>
            <a:pPr>
              <a:lnSpc>
                <a:spcPts val="1300"/>
              </a:lnSpc>
              <a:tabLst/>
            </a:pPr>
            <a:r>
              <a:rPr lang="en-US" altLang="ja-JP" sz="798" dirty="0" smtClean="0">
                <a:solidFill>
                  <a:srgbClr val="000000"/>
                </a:solidFill>
                <a:latin typeface="メイリオ" pitchFamily="50" charset="-128"/>
                <a:ea typeface="メイリオ" pitchFamily="50" charset="-128"/>
                <a:cs typeface="メイリオ" pitchFamily="50" charset="-128"/>
              </a:rPr>
              <a:t>1時間間隔で早送り</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
        <p:nvSpPr>
          <p:cNvPr id="1038" name="正方形/長方形 1037"/>
          <p:cNvSpPr/>
          <p:nvPr/>
        </p:nvSpPr>
        <p:spPr>
          <a:xfrm>
            <a:off x="1722437" y="9232106"/>
            <a:ext cx="3778250" cy="425758"/>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インターバルを削除するには、対応する</a:t>
            </a:r>
            <a:r>
              <a:rPr lang="ja-JP" altLang="en-US" sz="800" dirty="0" smtClean="0">
                <a:latin typeface="メイリオ" pitchFamily="50" charset="-128"/>
                <a:ea typeface="メイリオ" pitchFamily="50" charset="-128"/>
                <a:cs typeface="メイリオ" pitchFamily="50" charset="-128"/>
              </a:rPr>
              <a:t>行を 　　　クリック</a:t>
            </a:r>
            <a:r>
              <a:rPr lang="ja-JP" altLang="en-US" sz="800" dirty="0">
                <a:latin typeface="メイリオ" pitchFamily="50" charset="-128"/>
                <a:ea typeface="メイリオ" pitchFamily="50" charset="-128"/>
                <a:cs typeface="メイリオ" pitchFamily="50" charset="-128"/>
              </a:rPr>
              <a:t>します。</a:t>
            </a:r>
          </a:p>
        </p:txBody>
      </p:sp>
      <p:sp>
        <p:nvSpPr>
          <p:cNvPr id="1037" name="正方形/長方形 1036"/>
          <p:cNvSpPr/>
          <p:nvPr/>
        </p:nvSpPr>
        <p:spPr>
          <a:xfrm>
            <a:off x="1206167" y="8337711"/>
            <a:ext cx="5592206"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b.  </a:t>
            </a:r>
            <a:r>
              <a:rPr lang="en-US" altLang="ja-JP" sz="800" dirty="0" err="1" smtClean="0">
                <a:latin typeface="メイリオ" pitchFamily="50" charset="-128"/>
                <a:ea typeface="メイリオ" pitchFamily="50" charset="-128"/>
                <a:cs typeface="メイリオ" pitchFamily="50" charset="-128"/>
              </a:rPr>
              <a:t>適切なセルを左ダブルクリックし、アクセス可能なボタンを利用して、To列に間隔の開始時刻を入力します</a:t>
            </a:r>
            <a:r>
              <a:rPr lang="en-US" altLang="ja-JP" sz="800" dirty="0" smtClean="0">
                <a:latin typeface="メイリオ" pitchFamily="50" charset="-128"/>
                <a:ea typeface="メイリオ" pitchFamily="50" charset="-128"/>
                <a:cs typeface="メイリオ" pitchFamily="50" charset="-128"/>
              </a:rPr>
              <a:t>(2)。</a:t>
            </a:r>
          </a:p>
          <a:p>
            <a:pPr>
              <a:lnSpc>
                <a:spcPts val="1300"/>
              </a:lnSpc>
            </a:pPr>
            <a:r>
              <a:rPr lang="en-US" altLang="ja-JP" sz="800" dirty="0" smtClean="0">
                <a:latin typeface="メイリオ" pitchFamily="50" charset="-128"/>
                <a:ea typeface="メイリオ" pitchFamily="50" charset="-128"/>
                <a:cs typeface="メイリオ" pitchFamily="50" charset="-128"/>
              </a:rPr>
              <a:t>c.  適切なチェックボックスを選択することによって、曜日がインターバルに含まれるように選択します（3）。</a:t>
            </a:r>
          </a:p>
          <a:p>
            <a:pPr>
              <a:lnSpc>
                <a:spcPts val="1300"/>
              </a:lnSpc>
            </a:pPr>
            <a:r>
              <a:rPr lang="en-US" altLang="ja-JP" sz="800" dirty="0" smtClean="0">
                <a:latin typeface="メイリオ" pitchFamily="50" charset="-128"/>
                <a:ea typeface="メイリオ" pitchFamily="50" charset="-128"/>
                <a:cs typeface="メイリオ" pitchFamily="50" charset="-128"/>
              </a:rPr>
              <a:t>d.  </a:t>
            </a:r>
            <a:r>
              <a:rPr lang="en-US" altLang="ja-JP" sz="800" dirty="0" err="1" smtClean="0">
                <a:latin typeface="メイリオ" pitchFamily="50" charset="-128"/>
                <a:ea typeface="メイリオ" pitchFamily="50" charset="-128"/>
                <a:cs typeface="メイリオ" pitchFamily="50" charset="-128"/>
              </a:rPr>
              <a:t>間隔の必要な数を作成してスケジュールに含まれます</a:t>
            </a:r>
            <a:r>
              <a:rPr lang="en-US" altLang="ja-JP" sz="800" dirty="0" smtClean="0">
                <a:latin typeface="メイリオ" pitchFamily="50" charset="-128"/>
                <a:ea typeface="メイリオ" pitchFamily="50" charset="-128"/>
                <a:cs typeface="メイリオ" pitchFamily="50" charset="-128"/>
              </a:rPr>
              <a:t>。</a:t>
            </a:r>
          </a:p>
        </p:txBody>
      </p:sp>
      <p:sp>
        <p:nvSpPr>
          <p:cNvPr id="1039" name="正方形/長方形 1038"/>
          <p:cNvSpPr/>
          <p:nvPr/>
        </p:nvSpPr>
        <p:spPr>
          <a:xfrm>
            <a:off x="1225286" y="9841706"/>
            <a:ext cx="3778250" cy="2590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各曜日の時間間隔の視覚的表示がタイムチャートに設けられています。</a:t>
            </a:r>
          </a:p>
        </p:txBody>
      </p:sp>
    </p:spTree>
    <p:extLst>
      <p:ext uri="{BB962C8B-B14F-4D97-AF65-F5344CB8AC3E}">
        <p14:creationId xmlns:p14="http://schemas.microsoft.com/office/powerpoint/2010/main" val="1896750735"/>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371600" y="609600"/>
            <a:ext cx="5588000" cy="37465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1004777" y="6123807"/>
            <a:ext cx="1524000" cy="13970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158</a:t>
            </a:r>
          </a:p>
        </p:txBody>
      </p:sp>
      <p:sp>
        <p:nvSpPr>
          <p:cNvPr id="7" name="正方形/長方形 6"/>
          <p:cNvSpPr/>
          <p:nvPr/>
        </p:nvSpPr>
        <p:spPr>
          <a:xfrm>
            <a:off x="808037" y="4431506"/>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[適用]ボタンをクリックします。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スケジュールの作成は完了です。</a:t>
            </a:r>
          </a:p>
        </p:txBody>
      </p:sp>
      <p:sp>
        <p:nvSpPr>
          <p:cNvPr id="8" name="正方形/長方形 7"/>
          <p:cNvSpPr/>
          <p:nvPr/>
        </p:nvSpPr>
        <p:spPr>
          <a:xfrm>
            <a:off x="647700" y="5345906"/>
            <a:ext cx="6151563" cy="759182"/>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スケジュールの削除</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スケジュールを削除するには、次の手順を実行します。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オプション予約録画の設定」の下の）スケジュールリストに移動します。</a:t>
            </a:r>
          </a:p>
        </p:txBody>
      </p:sp>
      <p:sp>
        <p:nvSpPr>
          <p:cNvPr id="9" name="正方形/長方形 8"/>
          <p:cNvSpPr/>
          <p:nvPr/>
        </p:nvSpPr>
        <p:spPr>
          <a:xfrm>
            <a:off x="808037" y="7631906"/>
            <a:ext cx="3778250" cy="592470"/>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削除するスケジュールの横にクリックします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スケジュールの削除は完了です。</a:t>
            </a:r>
          </a:p>
        </p:txBody>
      </p:sp>
    </p:spTree>
    <p:extLst>
      <p:ext uri="{BB962C8B-B14F-4D97-AF65-F5344CB8AC3E}">
        <p14:creationId xmlns:p14="http://schemas.microsoft.com/office/powerpoint/2010/main" val="2623563351"/>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88507" y="4097594"/>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788507" y="409759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788507" y="409759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788507" y="454146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738838" y="409759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38175" y="6793685"/>
            <a:ext cx="6340856" cy="447166"/>
          </a:xfrm>
          <a:custGeom>
            <a:avLst/>
            <a:gdLst>
              <a:gd name="connsiteX0" fmla="*/ 0 w 6340856"/>
              <a:gd name="connsiteY0" fmla="*/ 0 h 447166"/>
              <a:gd name="connsiteX1" fmla="*/ 6340856 w 6340856"/>
              <a:gd name="connsiteY1" fmla="*/ 0 h 447166"/>
              <a:gd name="connsiteX2" fmla="*/ 6340856 w 6340856"/>
              <a:gd name="connsiteY2" fmla="*/ 447166 h 447166"/>
              <a:gd name="connsiteX3" fmla="*/ 0 w 6340856"/>
              <a:gd name="connsiteY3" fmla="*/ 447166 h 447166"/>
              <a:gd name="connsiteX4" fmla="*/ 0 w 6340856"/>
              <a:gd name="connsiteY4" fmla="*/ 0 h 44716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6">
                <a:moveTo>
                  <a:pt x="0" y="0"/>
                </a:moveTo>
                <a:lnTo>
                  <a:pt x="6340856" y="0"/>
                </a:lnTo>
                <a:lnTo>
                  <a:pt x="6340856" y="447166"/>
                </a:lnTo>
                <a:lnTo>
                  <a:pt x="0" y="44716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38175" y="679368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38175" y="6793685"/>
            <a:ext cx="9525" cy="447166"/>
          </a:xfrm>
          <a:custGeom>
            <a:avLst/>
            <a:gdLst>
              <a:gd name="connsiteX0" fmla="*/ 4762 w 9525"/>
              <a:gd name="connsiteY0" fmla="*/ 0 h 447166"/>
              <a:gd name="connsiteX1" fmla="*/ 4762 w 9525"/>
              <a:gd name="connsiteY1" fmla="*/ 447166 h 447166"/>
            </a:gdLst>
            <a:ahLst/>
            <a:cxnLst>
              <a:cxn ang="0">
                <a:pos x="connsiteX0" y="connsiteY0"/>
              </a:cxn>
              <a:cxn ang="1">
                <a:pos x="connsiteX1" y="connsiteY1"/>
              </a:cxn>
            </a:cxnLst>
            <a:rect l="l" t="t" r="r" b="b"/>
            <a:pathLst>
              <a:path w="9525" h="447166">
                <a:moveTo>
                  <a:pt x="4762" y="0"/>
                </a:moveTo>
                <a:lnTo>
                  <a:pt x="4762" y="44716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38175" y="723132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69506" y="6793685"/>
            <a:ext cx="9525" cy="447166"/>
          </a:xfrm>
          <a:custGeom>
            <a:avLst/>
            <a:gdLst>
              <a:gd name="connsiteX0" fmla="*/ 4762 w 9525"/>
              <a:gd name="connsiteY0" fmla="*/ 0 h 447166"/>
              <a:gd name="connsiteX1" fmla="*/ 4762 w 9525"/>
              <a:gd name="connsiteY1" fmla="*/ 447166 h 447166"/>
            </a:gdLst>
            <a:ahLst/>
            <a:cxnLst>
              <a:cxn ang="0">
                <a:pos x="connsiteX0" y="connsiteY0"/>
              </a:cxn>
              <a:cxn ang="1">
                <a:pos x="connsiteX1" y="connsiteY1"/>
              </a:cxn>
            </a:cxnLst>
            <a:rect l="l" t="t" r="r" b="b"/>
            <a:pathLst>
              <a:path w="9525" h="447166">
                <a:moveTo>
                  <a:pt x="4762" y="0"/>
                </a:moveTo>
                <a:lnTo>
                  <a:pt x="4762" y="44716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1019175" y="862540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1019175" y="86254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1019175" y="86254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1019175" y="906927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69506" y="86254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896973" y="1383506"/>
            <a:ext cx="5969000" cy="21971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877407" y="4212784"/>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108075" y="8740214"/>
            <a:ext cx="177800" cy="177800"/>
          </a:xfrm>
          <a:prstGeom prst="rect">
            <a:avLst/>
          </a:prstGeom>
          <a:noFill/>
        </p:spPr>
      </p:pic>
      <p:sp>
        <p:nvSpPr>
          <p:cNvPr id="2" name="TextBox 1"/>
          <p:cNvSpPr txBox="1"/>
          <p:nvPr/>
        </p:nvSpPr>
        <p:spPr>
          <a:xfrm>
            <a:off x="457200" y="10426700"/>
            <a:ext cx="192360" cy="135935"/>
          </a:xfrm>
          <a:prstGeom prst="rect">
            <a:avLst/>
          </a:prstGeom>
          <a:noFill/>
        </p:spPr>
        <p:txBody>
          <a:bodyPr wrap="none" lIns="0" tIns="0" rIns="0" rtlCol="0">
            <a:no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159</a:t>
            </a:r>
          </a:p>
        </p:txBody>
      </p:sp>
      <p:sp>
        <p:nvSpPr>
          <p:cNvPr id="22" name="正方形/長方形 21"/>
          <p:cNvSpPr/>
          <p:nvPr/>
        </p:nvSpPr>
        <p:spPr>
          <a:xfrm>
            <a:off x="808037" y="240506"/>
            <a:ext cx="3778250" cy="861774"/>
          </a:xfrm>
          <a:prstGeom prst="rect">
            <a:avLst/>
          </a:prstGeom>
        </p:spPr>
        <p:txBody>
          <a:bodyPr>
            <a:noAutofit/>
          </a:bodyPr>
          <a:lstStyle/>
          <a:p>
            <a:pPr>
              <a:lnSpc>
                <a:spcPts val="1300"/>
              </a:lnSpc>
            </a:pPr>
            <a:r>
              <a:rPr lang="ja-JP" altLang="en-US" sz="1000" b="1" dirty="0">
                <a:latin typeface="メイリオ" pitchFamily="50" charset="-128"/>
                <a:ea typeface="メイリオ" pitchFamily="50" charset="-128"/>
                <a:cs typeface="メイリオ" pitchFamily="50" charset="-128"/>
              </a:rPr>
              <a:t>クライアントのオーディオの設定</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カメラスピーカーにクライアントマイクからの音声放送するには、クライアントのオーディオ設定する必要があります。</a:t>
            </a:r>
          </a:p>
          <a:p>
            <a:pPr>
              <a:lnSpc>
                <a:spcPts val="1300"/>
              </a:lnSpc>
            </a:pPr>
            <a:r>
              <a:rPr lang="ja-JP" altLang="en-US" sz="800" dirty="0">
                <a:latin typeface="メイリオ" pitchFamily="50" charset="-128"/>
                <a:ea typeface="メイリオ" pitchFamily="50" charset="-128"/>
                <a:cs typeface="メイリオ" pitchFamily="50" charset="-128"/>
              </a:rPr>
              <a:t>次の操作を行います。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a:latin typeface="メイリオ" pitchFamily="50" charset="-128"/>
                <a:ea typeface="メイリオ" pitchFamily="50" charset="-128"/>
                <a:cs typeface="メイリオ" pitchFamily="50" charset="-128"/>
              </a:rPr>
              <a:t>設定] → [オプション] →オーディオパラメータ（1-2）に移動します。</a:t>
            </a:r>
          </a:p>
        </p:txBody>
      </p:sp>
      <p:sp>
        <p:nvSpPr>
          <p:cNvPr id="23" name="正方形/長方形 22"/>
          <p:cNvSpPr/>
          <p:nvPr/>
        </p:nvSpPr>
        <p:spPr>
          <a:xfrm>
            <a:off x="788507" y="3723406"/>
            <a:ext cx="5817889" cy="338554"/>
          </a:xfrm>
          <a:prstGeom prst="rect">
            <a:avLst/>
          </a:prstGeom>
        </p:spPr>
        <p:txBody>
          <a:bodyPr wrap="square">
            <a:no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[オーディオソース]フィールドに2.カメラスピーカーでの再生のためのオーディオソースとして使用されるシステムデバイスを選択します（3）。</a:t>
            </a:r>
          </a:p>
        </p:txBody>
      </p:sp>
      <p:sp>
        <p:nvSpPr>
          <p:cNvPr id="24" name="正方形/長方形 23"/>
          <p:cNvSpPr/>
          <p:nvPr/>
        </p:nvSpPr>
        <p:spPr>
          <a:xfrm>
            <a:off x="1108996" y="4155012"/>
            <a:ext cx="3778250" cy="338554"/>
          </a:xfrm>
          <a:prstGeom prst="rect">
            <a:avLst/>
          </a:prstGeom>
        </p:spPr>
        <p:txBody>
          <a:bodyPr>
            <a:no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デフォルトのデバイスは、太字でリストに表示されます。</a:t>
            </a:r>
          </a:p>
        </p:txBody>
      </p:sp>
      <p:sp>
        <p:nvSpPr>
          <p:cNvPr id="25" name="正方形/長方形 24"/>
          <p:cNvSpPr/>
          <p:nvPr/>
        </p:nvSpPr>
        <p:spPr>
          <a:xfrm>
            <a:off x="877407" y="4714171"/>
            <a:ext cx="3778250" cy="338554"/>
          </a:xfrm>
          <a:prstGeom prst="rect">
            <a:avLst/>
          </a:prstGeom>
        </p:spPr>
        <p:txBody>
          <a:bodyPr>
            <a:no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クライアントのオーディオの設定は完了です。</a:t>
            </a:r>
          </a:p>
        </p:txBody>
      </p:sp>
      <p:sp>
        <p:nvSpPr>
          <p:cNvPr id="26" name="正方形/長方形 25"/>
          <p:cNvSpPr/>
          <p:nvPr/>
        </p:nvSpPr>
        <p:spPr>
          <a:xfrm>
            <a:off x="647700" y="5269706"/>
            <a:ext cx="3778250" cy="246221"/>
          </a:xfrm>
          <a:prstGeom prst="rect">
            <a:avLst/>
          </a:prstGeom>
        </p:spPr>
        <p:txBody>
          <a:bodyPr>
            <a:noAutofit/>
          </a:bodyPr>
          <a:lstStyle/>
          <a:p>
            <a:pPr>
              <a:lnSpc>
                <a:spcPts val="1300"/>
              </a:lnSpc>
            </a:pPr>
            <a:r>
              <a:rPr lang="ja-JP" altLang="en-US" sz="1000" b="1" dirty="0">
                <a:latin typeface="メイリオ" pitchFamily="50" charset="-128"/>
                <a:ea typeface="メイリオ" pitchFamily="50" charset="-128"/>
                <a:cs typeface="メイリオ" pitchFamily="50" charset="-128"/>
              </a:rPr>
              <a:t>役割とユーザーシステムオブジェクトの作成と設定</a:t>
            </a:r>
          </a:p>
        </p:txBody>
      </p:sp>
      <p:sp>
        <p:nvSpPr>
          <p:cNvPr id="27" name="正方形/長方形 26"/>
          <p:cNvSpPr/>
          <p:nvPr/>
        </p:nvSpPr>
        <p:spPr>
          <a:xfrm>
            <a:off x="672249" y="5650706"/>
            <a:ext cx="6306782" cy="707886"/>
          </a:xfrm>
          <a:prstGeom prst="rect">
            <a:avLst/>
          </a:prstGeom>
        </p:spPr>
        <p:txBody>
          <a:bodyPr wrap="square">
            <a:noAutofit/>
          </a:bodyPr>
          <a:lstStyle/>
          <a:p>
            <a:pPr>
              <a:lnSpc>
                <a:spcPts val="1300"/>
              </a:lnSpc>
            </a:pPr>
            <a:r>
              <a:rPr lang="en-US" altLang="ja-JP" sz="800" dirty="0" err="1">
                <a:latin typeface="メイリオ" pitchFamily="50" charset="-128"/>
                <a:ea typeface="メイリオ" pitchFamily="50" charset="-128"/>
                <a:cs typeface="メイリオ" pitchFamily="50" charset="-128"/>
              </a:rPr>
              <a:t>AxxonNextでは、1ロールのみ（管理者）と1ユーザー（root）は、デフォルトとして登録されています。</a:t>
            </a:r>
          </a:p>
          <a:p>
            <a:pPr>
              <a:lnSpc>
                <a:spcPts val="1300"/>
              </a:lnSpc>
            </a:pPr>
            <a:r>
              <a:rPr lang="en-US" altLang="ja-JP" sz="800" dirty="0">
                <a:latin typeface="メイリオ" pitchFamily="50" charset="-128"/>
                <a:ea typeface="メイリオ" pitchFamily="50" charset="-128"/>
                <a:cs typeface="メイリオ" pitchFamily="50" charset="-128"/>
              </a:rPr>
              <a:t>rootユーザーは、管理者ロールに属し、ビデオ監視システムのすべてのコンポーネントを設定するためのアクセス許可を持っています。</a:t>
            </a:r>
          </a:p>
          <a:p>
            <a:pPr>
              <a:lnSpc>
                <a:spcPts val="1300"/>
              </a:lnSpc>
            </a:pPr>
            <a:r>
              <a:rPr lang="ja-JP" altLang="en-US" sz="800" dirty="0">
                <a:latin typeface="メイリオ" pitchFamily="50" charset="-128"/>
                <a:ea typeface="メイリオ" pitchFamily="50" charset="-128"/>
                <a:cs typeface="メイリオ" pitchFamily="50" charset="-128"/>
              </a:rPr>
              <a:t>個々の権限を持つオペレータを登録するには、これらのアクセス許可と、そのユーザーの新しいユーザーアカウントを使用して新しい役割を作成する必要があります。</a:t>
            </a:r>
          </a:p>
          <a:p>
            <a:pPr>
              <a:lnSpc>
                <a:spcPts val="1300"/>
              </a:lnSpc>
            </a:pPr>
            <a:r>
              <a:rPr lang="ja-JP" altLang="en-US" sz="800" dirty="0">
                <a:latin typeface="メイリオ" pitchFamily="50" charset="-128"/>
                <a:ea typeface="メイリオ" pitchFamily="50" charset="-128"/>
                <a:cs typeface="メイリオ" pitchFamily="50" charset="-128"/>
              </a:rPr>
              <a:t>ロールとユーザーの登録と設定は[設定]の[アクセス許可]タブを介して行われます。</a:t>
            </a:r>
          </a:p>
        </p:txBody>
      </p:sp>
      <p:sp>
        <p:nvSpPr>
          <p:cNvPr id="28" name="正方形/長方形 27"/>
          <p:cNvSpPr/>
          <p:nvPr/>
        </p:nvSpPr>
        <p:spPr>
          <a:xfrm>
            <a:off x="694102" y="6894157"/>
            <a:ext cx="1723549" cy="246221"/>
          </a:xfrm>
          <a:prstGeom prst="rect">
            <a:avLst/>
          </a:prstGeom>
        </p:spPr>
        <p:txBody>
          <a:bodyPr wrap="none">
            <a:noAutofit/>
          </a:bodyPr>
          <a:lstStyle/>
          <a:p>
            <a:pPr>
              <a:lnSpc>
                <a:spcPts val="1300"/>
              </a:lnSpc>
            </a:pPr>
            <a:r>
              <a:rPr lang="ja-JP" altLang="en-US" sz="1000" dirty="0">
                <a:latin typeface="メイリオ" pitchFamily="50" charset="-128"/>
                <a:ea typeface="メイリオ" pitchFamily="50" charset="-128"/>
                <a:cs typeface="メイリオ" pitchFamily="50" charset="-128"/>
              </a:rPr>
              <a:t>関連の動画を再生する</a:t>
            </a:r>
          </a:p>
        </p:txBody>
      </p:sp>
      <p:sp>
        <p:nvSpPr>
          <p:cNvPr id="29" name="正方形/長方形 28"/>
          <p:cNvSpPr/>
          <p:nvPr/>
        </p:nvSpPr>
        <p:spPr>
          <a:xfrm>
            <a:off x="900480" y="7250906"/>
            <a:ext cx="6044476" cy="1107996"/>
          </a:xfrm>
          <a:prstGeom prst="rect">
            <a:avLst/>
          </a:prstGeom>
        </p:spPr>
        <p:txBody>
          <a:bodyPr wrap="square">
            <a:noAutofit/>
          </a:bodyPr>
          <a:lstStyle/>
          <a:p>
            <a:pPr>
              <a:lnSpc>
                <a:spcPts val="1300"/>
              </a:lnSpc>
            </a:pPr>
            <a:r>
              <a:rPr lang="ja-JP" altLang="en-US" sz="1000" b="1" dirty="0">
                <a:latin typeface="メイリオ" pitchFamily="50" charset="-128"/>
                <a:ea typeface="メイリオ" pitchFamily="50" charset="-128"/>
                <a:cs typeface="メイリオ" pitchFamily="50" charset="-128"/>
              </a:rPr>
              <a:t>ロールオブジェクト</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役割は、ユーザー個人の権利と管理、管理および/またはAxxonNextの個々のコンポーネントを監視するための権限のグループを割り当てるためのものです。</a:t>
            </a:r>
          </a:p>
          <a:p>
            <a:pPr>
              <a:lnSpc>
                <a:spcPts val="1300"/>
              </a:lnSpc>
            </a:pPr>
            <a:r>
              <a:rPr lang="ja-JP" altLang="en-US" sz="800" dirty="0">
                <a:latin typeface="メイリオ" pitchFamily="50" charset="-128"/>
                <a:ea typeface="メイリオ" pitchFamily="50" charset="-128"/>
                <a:cs typeface="メイリオ" pitchFamily="50" charset="-128"/>
              </a:rPr>
              <a:t>新しいロールを登録するには、次の手順を実行します。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ユーザーツリ</a:t>
            </a:r>
            <a:r>
              <a:rPr lang="en-US" altLang="ja-JP" sz="800" dirty="0" smtClean="0">
                <a:latin typeface="メイリオ" pitchFamily="50" charset="-128"/>
                <a:ea typeface="メイリオ" pitchFamily="50" charset="-128"/>
                <a:cs typeface="メイリオ" pitchFamily="50" charset="-128"/>
              </a:rPr>
              <a:t>ー(1)でロールを選択します。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マウスを右クリックして、ユーザーツリーのコンテキストメニューを起動します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a:latin typeface="メイリオ" pitchFamily="50" charset="-128"/>
                <a:ea typeface="メイリオ" pitchFamily="50" charset="-128"/>
                <a:cs typeface="メイリオ" pitchFamily="50" charset="-128"/>
              </a:rPr>
              <a:t>役割の追加]を選択します(2)。</a:t>
            </a:r>
          </a:p>
        </p:txBody>
      </p:sp>
      <p:sp>
        <p:nvSpPr>
          <p:cNvPr id="30" name="正方形/長方形 29"/>
          <p:cNvSpPr/>
          <p:nvPr/>
        </p:nvSpPr>
        <p:spPr>
          <a:xfrm>
            <a:off x="1235517" y="8687181"/>
            <a:ext cx="4906519" cy="338554"/>
          </a:xfrm>
          <a:prstGeom prst="rect">
            <a:avLst/>
          </a:prstGeom>
        </p:spPr>
        <p:txBody>
          <a:bodyPr wrap="square">
            <a:no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新しいロールを登録するは、[作成]（3）をクリックすることでも可能です。</a:t>
            </a:r>
          </a:p>
        </p:txBody>
      </p:sp>
    </p:spTree>
    <p:extLst>
      <p:ext uri="{BB962C8B-B14F-4D97-AF65-F5344CB8AC3E}">
        <p14:creationId xmlns:p14="http://schemas.microsoft.com/office/powerpoint/2010/main" val="21421980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96900" y="596900"/>
            <a:ext cx="6375400" cy="94996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16</a:t>
            </a:r>
          </a:p>
        </p:txBody>
      </p:sp>
      <p:sp>
        <p:nvSpPr>
          <p:cNvPr id="3" name="TextBox 1"/>
          <p:cNvSpPr txBox="1"/>
          <p:nvPr/>
        </p:nvSpPr>
        <p:spPr>
          <a:xfrm>
            <a:off x="731837" y="711200"/>
            <a:ext cx="1443037" cy="135935"/>
          </a:xfrm>
          <a:prstGeom prst="rect">
            <a:avLst/>
          </a:prstGeom>
          <a:noFill/>
        </p:spPr>
        <p:txBody>
          <a:bodyPr wrap="squar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ビデオ圧縮アルゴリズム</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TextBox 1"/>
          <p:cNvSpPr txBox="1"/>
          <p:nvPr/>
        </p:nvSpPr>
        <p:spPr>
          <a:xfrm>
            <a:off x="406780" y="2145506"/>
            <a:ext cx="6157135" cy="630942"/>
          </a:xfrm>
          <a:prstGeom prst="rect">
            <a:avLst/>
          </a:prstGeom>
          <a:noFill/>
        </p:spPr>
        <p:txBody>
          <a:bodyPr wrap="none" lIns="0" tIns="0" rIns="0" rtlCol="0">
            <a:spAutoFit/>
          </a:bodyPr>
          <a:lstStyle/>
          <a:p>
            <a:pPr>
              <a:tabLst/>
            </a:pPr>
            <a:r>
              <a:rPr lang="en-US" altLang="ja-JP" sz="1200" b="1"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AxxonNextソフトウェアパッケージの実装要件</a:t>
            </a:r>
            <a:endPar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1000" b="1"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AxxonNextソフトウェアパッケージの制限</a:t>
            </a:r>
            <a:endPar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AxxonNextで作業する場合、ユーザーは、その操作性を確保するために、開発者がシステムに設定した制限を想定しておく必要があります。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731837" y="926306"/>
            <a:ext cx="1443037" cy="144142"/>
          </a:xfrm>
          <a:prstGeom prst="rect">
            <a:avLst/>
          </a:prstGeom>
          <a:noFill/>
        </p:spPr>
        <p:txBody>
          <a:bodyPr wrap="squar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利用可能なビデオ画像の解像度</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731837" y="1168475"/>
            <a:ext cx="1676400" cy="135935"/>
          </a:xfrm>
          <a:prstGeom prst="rect">
            <a:avLst/>
          </a:prstGeom>
          <a:noFill/>
        </p:spPr>
        <p:txBody>
          <a:bodyPr wrap="squar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内蔵ビデオカメラ解析対応</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731837" y="1535906"/>
            <a:ext cx="1443037" cy="144142"/>
          </a:xfrm>
          <a:prstGeom prst="rect">
            <a:avLst/>
          </a:prstGeom>
          <a:noFill/>
        </p:spPr>
        <p:txBody>
          <a:bodyPr wrap="squar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タッチスクリーン対応</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2904331" y="714171"/>
            <a:ext cx="3737769" cy="135935"/>
          </a:xfrm>
          <a:prstGeom prst="rect">
            <a:avLst/>
          </a:prstGeom>
          <a:noFill/>
        </p:spPr>
        <p:txBody>
          <a:bodyPr wrap="square" lIns="0" tIns="0" rIns="0" rtlCol="0">
            <a:spAutoFit/>
          </a:bodyPr>
          <a:lstStyle/>
          <a:p>
            <a:pPr>
              <a:lnSpc>
                <a:spcPts val="7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MJPEG、MPEG-2、MPEG-4、MxPEG、H.264、モーションウェーブレット</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2904331" y="926306"/>
            <a:ext cx="2399506" cy="135935"/>
          </a:xfrm>
          <a:prstGeom prst="rect">
            <a:avLst/>
          </a:prstGeom>
          <a:noFill/>
        </p:spPr>
        <p:txBody>
          <a:bodyPr wrap="squar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ビデオカメラが対応している解像度</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2946399" y="1186345"/>
            <a:ext cx="1443037" cy="144142"/>
          </a:xfrm>
          <a:prstGeom prst="rect">
            <a:avLst/>
          </a:prstGeom>
          <a:noFill/>
        </p:spPr>
        <p:txBody>
          <a:bodyPr wrap="square" lIns="0" tIns="0" rIns="0" rtlCol="0">
            <a:spAutoFit/>
          </a:bodyPr>
          <a:lstStyle/>
          <a:p>
            <a:pPr>
              <a:lnSpc>
                <a:spcPts val="7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あり</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TextBox 1"/>
          <p:cNvSpPr txBox="1"/>
          <p:nvPr/>
        </p:nvSpPr>
        <p:spPr>
          <a:xfrm>
            <a:off x="2946399" y="1552371"/>
            <a:ext cx="528637" cy="135935"/>
          </a:xfrm>
          <a:prstGeom prst="rect">
            <a:avLst/>
          </a:prstGeom>
          <a:noFill/>
        </p:spPr>
        <p:txBody>
          <a:bodyPr wrap="square" lIns="0" tIns="0" rIns="0" rtlCol="0">
            <a:spAutoFit/>
          </a:bodyPr>
          <a:lstStyle/>
          <a:p>
            <a:pPr>
              <a:lnSpc>
                <a:spcPts val="7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あり</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TextBox 1"/>
          <p:cNvSpPr txBox="1"/>
          <p:nvPr/>
        </p:nvSpPr>
        <p:spPr>
          <a:xfrm>
            <a:off x="1041400" y="3076371"/>
            <a:ext cx="757237" cy="151965"/>
          </a:xfrm>
          <a:prstGeom prst="rect">
            <a:avLst/>
          </a:prstGeom>
          <a:noFill/>
        </p:spPr>
        <p:txBody>
          <a:bodyPr wrap="square" lIns="0" tIns="0" rIns="0" rtlCol="0">
            <a:spAutoFit/>
          </a:bodyPr>
          <a:lstStyle/>
          <a:p>
            <a:pPr>
              <a:lnSpc>
                <a:spcPts val="700"/>
              </a:lnSpc>
              <a:tabLst/>
            </a:pPr>
            <a:r>
              <a:rPr lang="ja-JP" altLang="en-US" sz="10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1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TextBox 1"/>
          <p:cNvSpPr txBox="1"/>
          <p:nvPr/>
        </p:nvSpPr>
        <p:spPr>
          <a:xfrm>
            <a:off x="719395" y="3076370"/>
            <a:ext cx="152400" cy="135935"/>
          </a:xfrm>
          <a:prstGeom prst="rect">
            <a:avLst/>
          </a:prstGeom>
          <a:noFill/>
        </p:spPr>
        <p:txBody>
          <a:bodyPr wrap="square" lIns="0" tIns="0" rIns="0" rtlCol="0">
            <a:spAutoFit/>
          </a:bodyPr>
          <a:lstStyle/>
          <a:p>
            <a:pPr>
              <a:lnSpc>
                <a:spcPts val="7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No.</a:t>
            </a:r>
          </a:p>
        </p:txBody>
      </p:sp>
      <p:sp>
        <p:nvSpPr>
          <p:cNvPr id="20" name="TextBox 1"/>
          <p:cNvSpPr txBox="1"/>
          <p:nvPr/>
        </p:nvSpPr>
        <p:spPr>
          <a:xfrm>
            <a:off x="1041400" y="3241168"/>
            <a:ext cx="5930899" cy="815608"/>
          </a:xfrm>
          <a:prstGeom prst="rect">
            <a:avLst/>
          </a:prstGeom>
          <a:noFill/>
        </p:spPr>
        <p:txBody>
          <a:bodyPr wrap="squar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AxxonNextソフトウェアの操作におけるOpenGLの要件は以下のとおりです。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バージョン2.0以降</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ARB_vertex_program、GL_EXT_blend_func_separate、GL_ARB_framebuffer_objectエクステンションが利用できること</a:t>
            </a: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拡張機能の可用性は、OpenGL Extension Viewerプログラム（ダウンロード）を使用して確認することができます。</a:t>
            </a: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このプログラムには、様々なベンダーのビデオカードのOpenGL対応の大規模なデータベースのデータが含まれています。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649899" y="3614315"/>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p:cNvSpPr txBox="1"/>
          <p:nvPr/>
        </p:nvSpPr>
        <p:spPr>
          <a:xfrm>
            <a:off x="649899" y="4431506"/>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647668" y="4812506"/>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3</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649899" y="5044165"/>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4</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649899" y="5346700"/>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5</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TextBox 1"/>
          <p:cNvSpPr txBox="1"/>
          <p:nvPr/>
        </p:nvSpPr>
        <p:spPr>
          <a:xfrm>
            <a:off x="1023642" y="4289191"/>
            <a:ext cx="5710237" cy="507831"/>
          </a:xfrm>
          <a:prstGeom prst="rect">
            <a:avLst/>
          </a:prstGeom>
          <a:noFill/>
        </p:spPr>
        <p:txBody>
          <a:bodyPr wrap="square" lIns="0" tIns="0" rIns="0" rtlCol="0">
            <a:spAutoFit/>
          </a:bodyPr>
          <a:lstStyle/>
          <a:p>
            <a:pPr>
              <a:lnSpc>
                <a:spcPts val="1200"/>
              </a:lnSpc>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次の場合、AxxonNextのクライアントは起動できません。</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画面の解像度が1024 *768ピクセルよりも低い値に設定されている。</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画面（DPI）のすべての項目のスケールが100％を超えている。</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1023641" y="4851868"/>
            <a:ext cx="5710237" cy="192297"/>
          </a:xfrm>
          <a:prstGeom prst="rect">
            <a:avLst/>
          </a:prstGeom>
          <a:noFill/>
        </p:spPr>
        <p:txBody>
          <a:bodyPr wrap="square" lIns="0" tIns="0" rIns="0" rtlCol="0">
            <a:spAutoFit/>
          </a:bodyPr>
          <a:lstStyle/>
          <a:p>
            <a:pPr>
              <a:lnSpc>
                <a:spcPts val="1200"/>
              </a:lnSpc>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AxxonNextをインストールするには、管理者としてWindowsにログインする必要があります。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1041400" y="5077409"/>
            <a:ext cx="5710237" cy="200055"/>
          </a:xfrm>
          <a:prstGeom prst="rect">
            <a:avLst/>
          </a:prstGeom>
          <a:noFill/>
        </p:spPr>
        <p:txBody>
          <a:bodyPr wrap="squar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コンピュータ名は、ラテン文字、アラビア数字、および/またはマイナス記号( - )のみを含めることができます。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1009426" y="5650706"/>
            <a:ext cx="5962873" cy="346185"/>
          </a:xfrm>
          <a:prstGeom prst="rect">
            <a:avLst/>
          </a:prstGeom>
          <a:noFill/>
        </p:spPr>
        <p:txBody>
          <a:bodyPr wrap="square" lIns="0" tIns="0" rIns="0" rtlCol="0">
            <a:spAutoFit/>
          </a:bodyPr>
          <a:lstStyle/>
          <a:p>
            <a:pPr>
              <a:lnSpc>
                <a:spcPts val="1200"/>
              </a:lnSpc>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AxxonNextをインストールした後、コンピュータ名を変更することはできません。コンピュータ名を変更する際は、設定を保存せずにAxxonNextをアンインストールする必要があります。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TextBox 1"/>
          <p:cNvSpPr txBox="1"/>
          <p:nvPr/>
        </p:nvSpPr>
        <p:spPr>
          <a:xfrm>
            <a:off x="1007616" y="5996891"/>
            <a:ext cx="5962873" cy="353943"/>
          </a:xfrm>
          <a:prstGeom prst="rect">
            <a:avLst/>
          </a:prstGeom>
          <a:noFill/>
        </p:spPr>
        <p:txBody>
          <a:bodyPr wrap="square" lIns="0" tIns="0" rIns="0" rtlCol="0">
            <a:spAutoFit/>
          </a:bodyPr>
          <a:lstStyle/>
          <a:p>
            <a:pPr>
              <a:lnSpc>
                <a:spcPts val="1200"/>
              </a:lnSpc>
              <a:tabLst/>
            </a:pPr>
            <a:r>
              <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AxxonNextのすべての機能が正しく動作するには、ネットワークアクティビティに制限がないことが必要です。</a:t>
            </a:r>
          </a:p>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TCP およびUDP ポートすべてにアクセスできることを確認します。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TextBox 1"/>
          <p:cNvSpPr txBox="1"/>
          <p:nvPr/>
        </p:nvSpPr>
        <p:spPr>
          <a:xfrm>
            <a:off x="1023641" y="6350834"/>
            <a:ext cx="5962873" cy="346185"/>
          </a:xfrm>
          <a:prstGeom prst="rect">
            <a:avLst/>
          </a:prstGeom>
          <a:noFill/>
        </p:spPr>
        <p:txBody>
          <a:bodyPr wrap="squar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時間はシステム内のすべてのコンピュータ間で同期させる必要があります（ユーザーが設定します）。</a:t>
            </a:r>
            <a:endPar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サーバー上の時刻と、サーバーにリンクするカメラの時刻も同様に同期させなければなりません。</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TextBox 1"/>
          <p:cNvSpPr txBox="1"/>
          <p:nvPr/>
        </p:nvSpPr>
        <p:spPr>
          <a:xfrm>
            <a:off x="1007615" y="6956935"/>
            <a:ext cx="5962873" cy="346185"/>
          </a:xfrm>
          <a:prstGeom prst="rect">
            <a:avLst/>
          </a:prstGeom>
          <a:noFill/>
        </p:spPr>
        <p:txBody>
          <a:bodyPr wrap="squar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コンピュータへのリモートアクセスは、NetBIOSネームを使用する必要があります。クライアントとサーバーは、IPとNetBIOSネームによって相互にpingを実行できなければなりません。</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1017364" y="7355651"/>
            <a:ext cx="5962873" cy="200055"/>
          </a:xfrm>
          <a:prstGeom prst="rect">
            <a:avLst/>
          </a:prstGeom>
          <a:noFill/>
        </p:spPr>
        <p:txBody>
          <a:bodyPr wrap="squar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コンピュータのNetBIOSネームには、最大15文字を含めることができます。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TextBox 1"/>
          <p:cNvSpPr txBox="1"/>
          <p:nvPr/>
        </p:nvSpPr>
        <p:spPr>
          <a:xfrm>
            <a:off x="1017364" y="7551146"/>
            <a:ext cx="5962873" cy="346185"/>
          </a:xfrm>
          <a:prstGeom prst="rect">
            <a:avLst/>
          </a:prstGeom>
          <a:noFill/>
        </p:spPr>
        <p:txBody>
          <a:bodyPr wrap="squar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ファイアウォールを設定する場合、AxxonNextは、TCPポートの全範囲を使用するため、ポートでのネットワークアクティビティを制限することは許可されません。</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TextBox 1"/>
          <p:cNvSpPr txBox="1"/>
          <p:nvPr/>
        </p:nvSpPr>
        <p:spPr>
          <a:xfrm>
            <a:off x="1042150" y="7960691"/>
            <a:ext cx="6166687" cy="200055"/>
          </a:xfrm>
          <a:prstGeom prst="rect">
            <a:avLst/>
          </a:prstGeom>
          <a:noFill/>
        </p:spPr>
        <p:txBody>
          <a:bodyPr wrap="square" lIns="0" tIns="0" rIns="0" rtlCol="0">
            <a:spAutoFit/>
          </a:bodyPr>
          <a:lstStyle/>
          <a:p>
            <a:pPr>
              <a:lnSpc>
                <a:spcPts val="1200"/>
              </a:lnSpc>
              <a:tabLst/>
            </a:pPr>
            <a:r>
              <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クライアントは、Windowsに組み込まれたリモートデスクトップ接続ユーティリティを通してリモートデスクトップ上で起動することはできません。</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TextBox 1"/>
          <p:cNvSpPr txBox="1"/>
          <p:nvPr/>
        </p:nvSpPr>
        <p:spPr>
          <a:xfrm>
            <a:off x="1017364" y="8276321"/>
            <a:ext cx="5962873" cy="969496"/>
          </a:xfrm>
          <a:prstGeom prst="rect">
            <a:avLst/>
          </a:prstGeom>
          <a:noFill/>
        </p:spPr>
        <p:txBody>
          <a:bodyPr wrap="squar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コンピュータがActive Directoryドメインにリンクしている場合、ディスクアクセスを有効にするために次の条件のいずれかを満たす必要があります。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アクセス制御リストは、ローカルまたは組込みグループとユーザーを含める必要があります。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ドメイン内のAxxonFileBrowserユーザーを作成し、ユーザーグループに追加します（インストール手順8を参照）。</a:t>
            </a: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これは、アクセス許可を持っているファイルシステムにのみ見られる挙動です（例：NTFS）。</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TextBox 1"/>
          <p:cNvSpPr txBox="1"/>
          <p:nvPr/>
        </p:nvSpPr>
        <p:spPr>
          <a:xfrm>
            <a:off x="1023642" y="5329836"/>
            <a:ext cx="5901637" cy="353943"/>
          </a:xfrm>
          <a:prstGeom prst="rect">
            <a:avLst/>
          </a:prstGeom>
          <a:noFill/>
        </p:spPr>
        <p:txBody>
          <a:bodyPr wrap="square" lIns="0" tIns="0" rIns="0" rtlCol="0">
            <a:spAutoFit/>
          </a:bodyPr>
          <a:lstStyle/>
          <a:p>
            <a:pPr>
              <a:lnSpc>
                <a:spcPts val="1200"/>
              </a:lnSpc>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AxxonNextを適切にインストールするには、インストーラが置かれているフォルダの名前の先頭にスペースを含めてはいけません。</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671202" y="5719404"/>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6</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テキスト ボックス 41"/>
          <p:cNvSpPr txBox="1"/>
          <p:nvPr/>
        </p:nvSpPr>
        <p:spPr>
          <a:xfrm>
            <a:off x="671202" y="6066140"/>
            <a:ext cx="248786" cy="215444"/>
          </a:xfrm>
          <a:prstGeom prst="rect">
            <a:avLst/>
          </a:prstGeom>
          <a:noFill/>
        </p:spPr>
        <p:txBody>
          <a:bodyPr wrap="none" rtlCol="0">
            <a:spAutoFit/>
          </a:bodyPr>
          <a:lstStyle/>
          <a:p>
            <a:r>
              <a:rPr kumimoji="1" lang="en-US" altLang="ja-JP" sz="800">
                <a:latin typeface="メイリオ" panose="020B0604030504040204" pitchFamily="50" charset="-128"/>
                <a:ea typeface="メイリオ" panose="020B0604030504040204" pitchFamily="50" charset="-128"/>
                <a:cs typeface="メイリオ" panose="020B0604030504040204" pitchFamily="50" charset="-128"/>
              </a:rPr>
              <a:t>7</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テキスト ボックス 42"/>
          <p:cNvSpPr txBox="1"/>
          <p:nvPr/>
        </p:nvSpPr>
        <p:spPr>
          <a:xfrm>
            <a:off x="649899" y="6416204"/>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8</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49899" y="6714822"/>
            <a:ext cx="24878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9</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609600" y="7022306"/>
            <a:ext cx="31290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10</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テキスト ボックス 45"/>
          <p:cNvSpPr txBox="1"/>
          <p:nvPr/>
        </p:nvSpPr>
        <p:spPr>
          <a:xfrm>
            <a:off x="615608" y="7306509"/>
            <a:ext cx="31290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11</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617839" y="7616517"/>
            <a:ext cx="31290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12</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30331" y="7960691"/>
            <a:ext cx="31290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13</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641797" y="8622506"/>
            <a:ext cx="312906" cy="215444"/>
          </a:xfrm>
          <a:prstGeom prst="rect">
            <a:avLst/>
          </a:prstGeom>
          <a:noFill/>
        </p:spPr>
        <p:txBody>
          <a:bodyPr wrap="none" rtlCol="0">
            <a:spAutoFit/>
          </a:bodyPr>
          <a:lstStyle/>
          <a:p>
            <a:r>
              <a:rPr kumimoji="1" lang="en-US" altLang="ja-JP" sz="800" smtClean="0">
                <a:latin typeface="メイリオ" panose="020B0604030504040204" pitchFamily="50" charset="-128"/>
                <a:ea typeface="メイリオ" panose="020B0604030504040204" pitchFamily="50" charset="-128"/>
                <a:cs typeface="メイリオ" panose="020B0604030504040204" pitchFamily="50" charset="-128"/>
              </a:rPr>
              <a:t>14</a:t>
            </a: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TextBox 1"/>
          <p:cNvSpPr txBox="1"/>
          <p:nvPr/>
        </p:nvSpPr>
        <p:spPr>
          <a:xfrm>
            <a:off x="1017364" y="6746051"/>
            <a:ext cx="5962873" cy="192297"/>
          </a:xfrm>
          <a:prstGeom prst="rect">
            <a:avLst/>
          </a:prstGeom>
          <a:noFill/>
        </p:spPr>
        <p:txBody>
          <a:bodyPr wrap="square" lIns="0" tIns="0" rIns="0" rtlCol="0">
            <a:spAutoFit/>
          </a:bodyPr>
          <a:lstStyle/>
          <a:p>
            <a:pPr>
              <a:lnSpc>
                <a:spcPts val="1200"/>
              </a:lnSpc>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AxxonNextをインストールする前に、コンピュータ上のビデオカードドライバが最新であることを確認してください。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03237" y="247544"/>
            <a:ext cx="6375400" cy="9499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160</a:t>
            </a:r>
          </a:p>
        </p:txBody>
      </p:sp>
      <p:sp>
        <p:nvSpPr>
          <p:cNvPr id="5" name="TextBox 1"/>
          <p:cNvSpPr txBox="1"/>
          <p:nvPr/>
        </p:nvSpPr>
        <p:spPr>
          <a:xfrm>
            <a:off x="808037" y="6658121"/>
            <a:ext cx="402767" cy="2649443"/>
          </a:xfrm>
          <a:prstGeom prst="rect">
            <a:avLst/>
          </a:prstGeom>
          <a:noFill/>
        </p:spPr>
        <p:txBody>
          <a:bodyPr wrap="square" lIns="0" tIns="0" rIns="0" rtlCol="0">
            <a:spAutoFit/>
          </a:bodyPr>
          <a:lstStyle/>
          <a:p>
            <a:pPr>
              <a:lnSpc>
                <a:spcPts val="700"/>
              </a:lnSpc>
              <a:tabLst/>
            </a:pPr>
            <a:r>
              <a:rPr lang="en-US" altLang="zh-CN" sz="600" b="1" dirty="0" smtClean="0">
                <a:solidFill>
                  <a:srgbClr val="000000"/>
                </a:solidFill>
                <a:latin typeface="メイリオ" pitchFamily="50" charset="-128"/>
                <a:ea typeface="メイリオ" pitchFamily="50" charset="-128"/>
                <a:cs typeface="メイリオ" pitchFamily="50" charset="-128"/>
              </a:rPr>
              <a:t>デバイス</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ビデオカメラ</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マイク</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テレメトリ</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アーカイブ</a:t>
            </a:r>
          </a:p>
        </p:txBody>
      </p:sp>
      <p:sp>
        <p:nvSpPr>
          <p:cNvPr id="6" name="TextBox 1"/>
          <p:cNvSpPr txBox="1"/>
          <p:nvPr/>
        </p:nvSpPr>
        <p:spPr>
          <a:xfrm>
            <a:off x="1417637" y="6353321"/>
            <a:ext cx="1074044" cy="2918748"/>
          </a:xfrm>
          <a:prstGeom prst="rect">
            <a:avLst/>
          </a:prstGeom>
          <a:noFill/>
        </p:spPr>
        <p:txBody>
          <a:bodyPr wrap="square" lIns="0" tIns="0" rIns="0" rtlCol="0">
            <a:spAutoFit/>
          </a:bodyPr>
          <a:lstStyle/>
          <a:p>
            <a:pPr>
              <a:lnSpc>
                <a:spcPts val="700"/>
              </a:lnSpc>
              <a:tabLst/>
            </a:pPr>
            <a:r>
              <a:rPr lang="en-US" altLang="zh-CN" sz="600" b="1" dirty="0" smtClean="0">
                <a:solidFill>
                  <a:srgbClr val="000000"/>
                </a:solidFill>
                <a:latin typeface="メイリオ" pitchFamily="50" charset="-128"/>
                <a:ea typeface="メイリオ" pitchFamily="50" charset="-128"/>
                <a:cs typeface="メイリオ" pitchFamily="50" charset="-128"/>
              </a:rPr>
              <a:t>アクセス許可</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アクセスなし</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アームドモードで監視</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監視</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監視とアーカイブ</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監視/アーカイブ/アームドモード</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アクセスなし</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ライブオーディオ</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ライブオーディオおよびアーカイブ</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アクセスなし</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コントロール</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アクセスなし</a:t>
            </a:r>
          </a:p>
        </p:txBody>
      </p:sp>
      <p:sp>
        <p:nvSpPr>
          <p:cNvPr id="7" name="TextBox 1"/>
          <p:cNvSpPr txBox="1"/>
          <p:nvPr/>
        </p:nvSpPr>
        <p:spPr>
          <a:xfrm>
            <a:off x="2865437" y="6343544"/>
            <a:ext cx="3962400" cy="2829621"/>
          </a:xfrm>
          <a:prstGeom prst="rect">
            <a:avLst/>
          </a:prstGeom>
          <a:noFill/>
        </p:spPr>
        <p:txBody>
          <a:bodyPr wrap="square" lIns="0" tIns="0" rIns="0" rtlCol="0">
            <a:spAutoFit/>
          </a:bodyPr>
          <a:lstStyle/>
          <a:p>
            <a:pPr>
              <a:lnSpc>
                <a:spcPts val="700"/>
              </a:lnSpc>
              <a:tabLst/>
            </a:pPr>
            <a:r>
              <a:rPr lang="en-US" altLang="zh-CN" sz="600" b="1" dirty="0" smtClean="0">
                <a:solidFill>
                  <a:srgbClr val="000000"/>
                </a:solidFill>
                <a:latin typeface="メイリオ" pitchFamily="50" charset="-128"/>
                <a:ea typeface="メイリオ" pitchFamily="50" charset="-128"/>
                <a:cs typeface="メイリオ" pitchFamily="50" charset="-128"/>
              </a:rPr>
              <a:t>説明</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ビデオカメラからの画像を表示することができません。アーカイブにアクセスできません。</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ビデオカメラが装備されたときにビデオカメラからの画像のみを表示することができます。</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アーカイブにアクセスできません。ユーザーはビデオカメラをアーム・ディスアームできません。</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ユーザーはビデオカメラからの画像を閲覧できます。アーカイブにアクセスできません。</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ユーザーはビデオカメラからの画像を閲覧できます。アーカイブにアクセス可能です。</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すべての機能にアクセスできます。</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ユーザーは、ビデオカメラからライブ音源を聞くことができません。</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ユーザーは、アーカイブからの録音の音を聞くことができません。</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ユーザーは、ビデオカメラ（マイクがオンになっている必要があります）からのライブ音源を聞くことができます。</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ユーザーは、アーカイブからの録音の音を聞くことができません。</a:t>
            </a: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　</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すべての機能にアクセスできます。</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ユーザーは、パン/チルト/ズームを制御することはできません。</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すべての機能にアクセスできます。</a:t>
            </a:r>
          </a:p>
          <a:p>
            <a:pPr>
              <a:lnSpc>
                <a:spcPts val="700"/>
              </a:lnSpc>
            </a:pPr>
            <a:endParaRPr lang="en-US" altLang="zh-CN" sz="600" dirty="0" smtClean="0">
              <a:latin typeface="メイリオ" pitchFamily="50" charset="-128"/>
              <a:ea typeface="メイリオ" pitchFamily="50" charset="-128"/>
              <a:cs typeface="メイリオ" pitchFamily="50" charset="-128"/>
            </a:endParaRPr>
          </a:p>
          <a:p>
            <a:pPr>
              <a:lnSpc>
                <a:spcPts val="700"/>
              </a:lnSpc>
              <a:tabLst/>
            </a:pPr>
            <a:r>
              <a:rPr lang="en-US" altLang="zh-CN" sz="600" dirty="0" smtClean="0">
                <a:solidFill>
                  <a:srgbClr val="000000"/>
                </a:solidFill>
                <a:latin typeface="メイリオ" pitchFamily="50" charset="-128"/>
                <a:ea typeface="メイリオ" pitchFamily="50" charset="-128"/>
                <a:cs typeface="メイリオ" pitchFamily="50" charset="-128"/>
              </a:rPr>
              <a:t>アクセスはこのアーカイブに提供されていません。</a:t>
            </a:r>
          </a:p>
        </p:txBody>
      </p:sp>
      <p:sp>
        <p:nvSpPr>
          <p:cNvPr id="8" name="正方形/長方形 7"/>
          <p:cNvSpPr/>
          <p:nvPr/>
        </p:nvSpPr>
        <p:spPr>
          <a:xfrm>
            <a:off x="884237" y="2838344"/>
            <a:ext cx="592772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新しいロールは、ユーザーのツリーに表示され、そのロールのプロパティが右側に表示されます。</a:t>
            </a:r>
          </a:p>
        </p:txBody>
      </p:sp>
      <p:sp>
        <p:nvSpPr>
          <p:cNvPr id="9" name="正方形/長方形 8"/>
          <p:cNvSpPr/>
          <p:nvPr/>
        </p:nvSpPr>
        <p:spPr>
          <a:xfrm>
            <a:off x="808037" y="5276744"/>
            <a:ext cx="6827838"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ロールプロパティ（4）でロールの名前を割り当てます。</a:t>
            </a: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ニーズにアクセスするためのコンポーネントに対して</a:t>
            </a:r>
            <a:r>
              <a:rPr lang="en-US" altLang="ja-JP" sz="800" dirty="0" smtClean="0">
                <a:latin typeface="メイリオ" pitchFamily="50" charset="-128"/>
                <a:ea typeface="メイリオ" pitchFamily="50" charset="-128"/>
                <a:cs typeface="メイリオ" pitchFamily="50" charset="-128"/>
              </a:rPr>
              <a:t>[はい]を選択が許可されます（5）。</a:t>
            </a:r>
          </a:p>
          <a:p>
            <a:pPr>
              <a:lnSpc>
                <a:spcPts val="1300"/>
              </a:lnSpc>
            </a:pPr>
            <a:r>
              <a:rPr lang="en-US" altLang="ja-JP" sz="800" dirty="0" smtClean="0">
                <a:latin typeface="メイリオ" pitchFamily="50" charset="-128"/>
                <a:ea typeface="メイリオ" pitchFamily="50" charset="-128"/>
                <a:cs typeface="メイリオ" pitchFamily="50" charset="-128"/>
              </a:rPr>
              <a:t>6.  デバイスに適切な権限を選択します（6）。</a:t>
            </a:r>
          </a:p>
        </p:txBody>
      </p:sp>
      <p:graphicFrame>
        <p:nvGraphicFramePr>
          <p:cNvPr id="10" name="表 9"/>
          <p:cNvGraphicFramePr>
            <a:graphicFrameLocks noGrp="1"/>
          </p:cNvGraphicFramePr>
          <p:nvPr>
            <p:extLst>
              <p:ext uri="{D42A27DB-BD31-4B8C-83A1-F6EECF244321}">
                <p14:modId xmlns:p14="http://schemas.microsoft.com/office/powerpoint/2010/main" val="3415124616"/>
              </p:ext>
            </p:extLst>
          </p:nvPr>
        </p:nvGraphicFramePr>
        <p:xfrm>
          <a:off x="731837" y="5810144"/>
          <a:ext cx="6400800" cy="4361762"/>
        </p:xfrm>
        <a:graphic>
          <a:graphicData uri="http://schemas.openxmlformats.org/drawingml/2006/table">
            <a:tbl>
              <a:tblPr firstRow="1" bandRow="1">
                <a:tableStyleId>{5C22544A-7EE6-4342-B048-85BDC9FD1C3A}</a:tableStyleId>
              </a:tblPr>
              <a:tblGrid>
                <a:gridCol w="914400"/>
                <a:gridCol w="1832328"/>
                <a:gridCol w="3654072"/>
              </a:tblGrid>
              <a:tr h="154298">
                <a:tc>
                  <a:txBody>
                    <a:bodyPr/>
                    <a:lstStyle/>
                    <a:p>
                      <a:pPr>
                        <a:lnSpc>
                          <a:spcPts val="1000"/>
                        </a:lnSpc>
                      </a:pPr>
                      <a:r>
                        <a:rPr kumimoji="1" lang="ja-JP" altLang="en-US"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デバイス</a:t>
                      </a:r>
                      <a:endParaRPr kumimoji="1"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アクセス許可</a:t>
                      </a:r>
                      <a:endParaRPr kumimoji="1"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rowSpan="5">
                  <a:txBody>
                    <a:bodyPr/>
                    <a:lstStyle/>
                    <a:p>
                      <a:pPr algn="ct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アクセスなし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アーカイブにアクセスできません。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アームモードで監視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ビデオカメラが装備されたときにビデオカメラからの画像のみを表示することができます。ユーザーは、アームビデオカメラを装備/解除することができません。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監視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ユーザーは、ビデオカメラからの画像を表示することができます。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監視およびアーカイブ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ユーザーは、ビデオカメラ（マイクがオンになっている必要があります）からのライブ音源を聞くことができます。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監視/アーカイブ/アームモード</a:t>
                      </a:r>
                    </a:p>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すべての機能がアクセス可能です。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rowSpan="3">
                  <a:txBody>
                    <a:bodyPr/>
                    <a:lstStyle/>
                    <a:p>
                      <a:pPr marL="0" marR="0" indent="0" algn="ctr"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携帯</a:t>
                      </a:r>
                    </a:p>
                    <a:p>
                      <a:pPr algn="ctr">
                        <a:lnSpc>
                          <a:spcPts val="10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アクセスなし</a:t>
                      </a:r>
                    </a:p>
                    <a:p>
                      <a:pPr>
                        <a:lnSpc>
                          <a:spcPts val="10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ユーザーは、ビデオカメラからのライブ音源を聞くことができません。ユーザーは、アーカイブからの録音の音を聞くことができません。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27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ライブオーディオ</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ユーザーは、ビデオカメラ（マイクがオンになっている必要があります）からのライブ音源を聞くことができます。ユーザーは、アーカイブからの録音の音を聞くことができません。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4657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ライブオーディオおよびアーカイブ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すべての機能がアクセス可能です。</a:t>
                      </a:r>
                    </a:p>
                    <a:p>
                      <a:pPr>
                        <a:lnSpc>
                          <a:spcPts val="10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6094">
                <a:tc rowSpan="2">
                  <a:txBody>
                    <a:bodyPr/>
                    <a:lstStyle/>
                    <a:p>
                      <a:pPr marL="0" marR="0" indent="0" algn="ctr"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遠隔操作</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アクセスなし</a:t>
                      </a:r>
                    </a:p>
                    <a:p>
                      <a:pPr>
                        <a:lnSpc>
                          <a:spcPts val="10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ユーザーは、パン/チルト/ズームを制御することはできません。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1814">
                <a:tc vMerge="1">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コントロール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ユーザーは、パン/チルト/ズームを制御することができます。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43840">
                <a:tc rowSpan="2">
                  <a:txBody>
                    <a:bodyPr/>
                    <a:lstStyle/>
                    <a:p>
                      <a:pPr marL="0" marR="0" indent="0" algn="ctr"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ts val="1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アクセスなし</a:t>
                      </a:r>
                    </a:p>
                    <a:p>
                      <a:pPr>
                        <a:lnSpc>
                          <a:spcPts val="10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アクセスはこのアーカイブに提供されていません。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6162">
                <a:tc vMerge="1">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フルアクセス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0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アーカイブは、すべての機能に利用可能です。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223862913"/>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681607" y="619125"/>
            <a:ext cx="12700" cy="228600"/>
          </a:xfrm>
          <a:custGeom>
            <a:avLst/>
            <a:gdLst>
              <a:gd name="connsiteX0" fmla="*/ 4762 w 12700"/>
              <a:gd name="connsiteY0" fmla="*/ 0 h 228600"/>
              <a:gd name="connsiteX1" fmla="*/ 4762 w 12700"/>
              <a:gd name="connsiteY1" fmla="*/ 228600 h 228600"/>
            </a:gdLst>
            <a:ahLst/>
            <a:cxnLst>
              <a:cxn ang="0">
                <a:pos x="connsiteX0" y="connsiteY0"/>
              </a:cxn>
              <a:cxn ang="1">
                <a:pos x="connsiteX1" y="connsiteY1"/>
              </a:cxn>
            </a:cxnLst>
            <a:rect l="l" t="t" r="r" b="b"/>
            <a:pathLst>
              <a:path w="12700" h="228600">
                <a:moveTo>
                  <a:pt x="4762" y="0"/>
                </a:moveTo>
                <a:lnTo>
                  <a:pt x="4762"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85900" y="619125"/>
            <a:ext cx="12700" cy="228600"/>
          </a:xfrm>
          <a:custGeom>
            <a:avLst/>
            <a:gdLst>
              <a:gd name="connsiteX0" fmla="*/ 4762 w 12700"/>
              <a:gd name="connsiteY0" fmla="*/ 0 h 228600"/>
              <a:gd name="connsiteX1" fmla="*/ 4762 w 12700"/>
              <a:gd name="connsiteY1" fmla="*/ 228600 h 228600"/>
            </a:gdLst>
            <a:ahLst/>
            <a:cxnLst>
              <a:cxn ang="0">
                <a:pos x="connsiteX0" y="connsiteY0"/>
              </a:cxn>
              <a:cxn ang="1">
                <a:pos x="connsiteX1" y="connsiteY1"/>
              </a:cxn>
            </a:cxnLst>
            <a:rect l="l" t="t" r="r" b="b"/>
            <a:pathLst>
              <a:path w="12700" h="228600">
                <a:moveTo>
                  <a:pt x="4762" y="0"/>
                </a:moveTo>
                <a:lnTo>
                  <a:pt x="4762"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3136138" y="617601"/>
            <a:ext cx="12700" cy="228600"/>
          </a:xfrm>
          <a:custGeom>
            <a:avLst/>
            <a:gdLst>
              <a:gd name="connsiteX0" fmla="*/ 4762 w 12700"/>
              <a:gd name="connsiteY0" fmla="*/ 0 h 228600"/>
              <a:gd name="connsiteX1" fmla="*/ 4762 w 12700"/>
              <a:gd name="connsiteY1" fmla="*/ 228599 h 228600"/>
            </a:gdLst>
            <a:ahLst/>
            <a:cxnLst>
              <a:cxn ang="0">
                <a:pos x="connsiteX0" y="connsiteY0"/>
              </a:cxn>
              <a:cxn ang="1">
                <a:pos x="connsiteX1" y="connsiteY1"/>
              </a:cxn>
            </a:cxnLst>
            <a:rect l="l" t="t" r="r" b="b"/>
            <a:pathLst>
              <a:path w="12700" h="228600">
                <a:moveTo>
                  <a:pt x="4762" y="0"/>
                </a:moveTo>
                <a:lnTo>
                  <a:pt x="476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1681607" y="617601"/>
            <a:ext cx="12700" cy="228600"/>
          </a:xfrm>
          <a:custGeom>
            <a:avLst/>
            <a:gdLst>
              <a:gd name="connsiteX0" fmla="*/ 4762 w 12700"/>
              <a:gd name="connsiteY0" fmla="*/ 0 h 228600"/>
              <a:gd name="connsiteX1" fmla="*/ 4762 w 12700"/>
              <a:gd name="connsiteY1" fmla="*/ 228599 h 228600"/>
            </a:gdLst>
            <a:ahLst/>
            <a:cxnLst>
              <a:cxn ang="0">
                <a:pos x="connsiteX0" y="connsiteY0"/>
              </a:cxn>
              <a:cxn ang="1">
                <a:pos x="connsiteX1" y="connsiteY1"/>
              </a:cxn>
            </a:cxnLst>
            <a:rect l="l" t="t" r="r" b="b"/>
            <a:pathLst>
              <a:path w="12700" h="228600">
                <a:moveTo>
                  <a:pt x="4762" y="0"/>
                </a:moveTo>
                <a:lnTo>
                  <a:pt x="476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3136138" y="609663"/>
            <a:ext cx="3814317" cy="12700"/>
          </a:xfrm>
          <a:custGeom>
            <a:avLst/>
            <a:gdLst>
              <a:gd name="connsiteX0" fmla="*/ 0 w 3814317"/>
              <a:gd name="connsiteY0" fmla="*/ 1904 h 12700"/>
              <a:gd name="connsiteX1" fmla="*/ 3814318 w 3814317"/>
              <a:gd name="connsiteY1" fmla="*/ 1904 h 12700"/>
            </a:gdLst>
            <a:ahLst/>
            <a:cxnLst>
              <a:cxn ang="0">
                <a:pos x="connsiteX0" y="connsiteY0"/>
              </a:cxn>
              <a:cxn ang="1">
                <a:pos x="connsiteX1" y="connsiteY1"/>
              </a:cxn>
            </a:cxnLst>
            <a:rect l="l" t="t" r="r" b="b"/>
            <a:pathLst>
              <a:path w="3814317" h="12700">
                <a:moveTo>
                  <a:pt x="0" y="1904"/>
                </a:moveTo>
                <a:lnTo>
                  <a:pt x="3814318"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945630" y="617601"/>
            <a:ext cx="12700" cy="228600"/>
          </a:xfrm>
          <a:custGeom>
            <a:avLst/>
            <a:gdLst>
              <a:gd name="connsiteX0" fmla="*/ 2413 w 12700"/>
              <a:gd name="connsiteY0" fmla="*/ 0 h 228600"/>
              <a:gd name="connsiteX1" fmla="*/ 2413 w 12700"/>
              <a:gd name="connsiteY1" fmla="*/ 228599 h 228600"/>
            </a:gdLst>
            <a:ahLst/>
            <a:cxnLst>
              <a:cxn ang="0">
                <a:pos x="connsiteX0" y="connsiteY0"/>
              </a:cxn>
              <a:cxn ang="1">
                <a:pos x="connsiteX1" y="connsiteY1"/>
              </a:cxn>
            </a:cxnLst>
            <a:rect l="l" t="t" r="r" b="b"/>
            <a:pathLst>
              <a:path w="12700" h="228600">
                <a:moveTo>
                  <a:pt x="2413" y="0"/>
                </a:moveTo>
                <a:lnTo>
                  <a:pt x="2413"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3136138" y="617601"/>
            <a:ext cx="12700" cy="228600"/>
          </a:xfrm>
          <a:custGeom>
            <a:avLst/>
            <a:gdLst>
              <a:gd name="connsiteX0" fmla="*/ 4762 w 12700"/>
              <a:gd name="connsiteY0" fmla="*/ 0 h 228600"/>
              <a:gd name="connsiteX1" fmla="*/ 4762 w 12700"/>
              <a:gd name="connsiteY1" fmla="*/ 228599 h 228600"/>
            </a:gdLst>
            <a:ahLst/>
            <a:cxnLst>
              <a:cxn ang="0">
                <a:pos x="connsiteX0" y="connsiteY0"/>
              </a:cxn>
              <a:cxn ang="1">
                <a:pos x="connsiteX1" y="connsiteY1"/>
              </a:cxn>
            </a:cxnLst>
            <a:rect l="l" t="t" r="r" b="b"/>
            <a:pathLst>
              <a:path w="12700" h="228600">
                <a:moveTo>
                  <a:pt x="4762" y="0"/>
                </a:moveTo>
                <a:lnTo>
                  <a:pt x="476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990600" y="8805521"/>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990600" y="880552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990600" y="880552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990600" y="924938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6940931" y="880552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0600" y="6372582"/>
            <a:ext cx="2120900" cy="2070100"/>
          </a:xfrm>
          <a:prstGeom prst="rect">
            <a:avLst/>
          </a:prstGeom>
          <a:noFill/>
        </p:spPr>
      </p:pic>
      <p:pic>
        <p:nvPicPr>
          <p:cNvPr id="20" name="Picture 3"/>
          <p:cNvPicPr>
            <a:picLocks noChangeAspect="1" noChangeArrowheads="1"/>
          </p:cNvPicPr>
          <p:nvPr/>
        </p:nvPicPr>
        <p:blipFill>
          <a:blip r:embed="rId3" cstate="print"/>
          <a:srcRect/>
          <a:stretch>
            <a:fillRect/>
          </a:stretch>
        </p:blipFill>
        <p:spPr bwMode="auto">
          <a:xfrm>
            <a:off x="1079500" y="8912582"/>
            <a:ext cx="177800" cy="177800"/>
          </a:xfrm>
          <a:prstGeom prst="rect">
            <a:avLst/>
          </a:prstGeom>
          <a:noFill/>
        </p:spPr>
      </p:pic>
      <p:graphicFrame>
        <p:nvGraphicFramePr>
          <p:cNvPr id="21" name="表格 4"/>
          <p:cNvGraphicFramePr>
            <a:graphicFrameLocks noGrp="1"/>
          </p:cNvGraphicFramePr>
          <p:nvPr>
            <p:extLst>
              <p:ext uri="{D42A27DB-BD31-4B8C-83A1-F6EECF244321}">
                <p14:modId xmlns:p14="http://schemas.microsoft.com/office/powerpoint/2010/main" val="3566439654"/>
              </p:ext>
            </p:extLst>
          </p:nvPr>
        </p:nvGraphicFramePr>
        <p:xfrm>
          <a:off x="844550" y="1002506"/>
          <a:ext cx="5676899" cy="4546082"/>
        </p:xfrm>
        <a:graphic>
          <a:graphicData uri="http://schemas.openxmlformats.org/drawingml/2006/table">
            <a:tbl>
              <a:tblPr/>
              <a:tblGrid>
                <a:gridCol w="1760601"/>
                <a:gridCol w="1250886"/>
                <a:gridCol w="2665412"/>
              </a:tblGrid>
              <a:tr h="233425">
                <a:tc>
                  <a:txBody>
                    <a:bodyPr/>
                    <a:lstStyle/>
                    <a:p>
                      <a:pPr algn="l">
                        <a:lnSpc>
                          <a:spcPts val="1000"/>
                        </a:lnSpc>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サーバーアクセスレベル</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ctr">
                        <a:lnSpc>
                          <a:spcPts val="1000"/>
                        </a:lnSpc>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デバイス/アーカイブ</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c>
                  <a:txBody>
                    <a:bodyPr/>
                    <a:lstStyle/>
                    <a:p>
                      <a:pPr algn="l">
                        <a:lnSpc>
                          <a:spcPts val="1000"/>
                        </a:lnSpc>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機器/アーカイブアクセスレベル</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r>
              <a:tr h="233299">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カスタム</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デバイスとアーカイブのアクセスレベルを手動で設定されています。</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5">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アクセスなし</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デバイスおよびアーカイブにアクセスできません。</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9">
                <a:tc rowSpan="4">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アームモードの監視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アームモードの監視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5">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携帯</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ライブオーディオ</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9">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遠隔監視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コントロール</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5">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フルアクセス</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rowSpan="4">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携帯</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ライブオーディオ</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遠隔監視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コントロール</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フルアクセス</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rowSpan="4">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監視およびアーカイブ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監視およびアーカイブ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携帯</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ライブオーディオおよびアーカイブ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遠隔監視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コントロール</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フルアクセス</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rowSpan="4">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監視/アーカイブ/アームモード</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監視/アーカイブ/アームモード</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携帯</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ライブオーディオおよびアーカイブ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遠隔監視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コントロール</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vMerge="1">
                  <a:txBody>
                    <a:bodyPr/>
                    <a:lstStyle/>
                    <a:p>
                      <a:endParaRPr lang="zh-CN" altLang="en-US" dirty="0"/>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lnSpc>
                          <a:spcPts val="1000"/>
                        </a:lnSpc>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フルアクセス</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6" name="正方形/長方形 25"/>
          <p:cNvSpPr/>
          <p:nvPr/>
        </p:nvSpPr>
        <p:spPr>
          <a:xfrm>
            <a:off x="790638" y="392906"/>
            <a:ext cx="6150293"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特定のサーバーのデバイスおよびアーカイブにアクセスするためのグループの権限を設定することができます。これを行うには、サーバーオブジェクトのアクセスレベルを選択します。選択されたレベルに応じて、特定のアクセスレベルが自動的にデバイスと関連するサーバーのアーカイブのために設定されています（表を参照）。</a:t>
            </a:r>
          </a:p>
        </p:txBody>
      </p:sp>
      <p:sp>
        <p:nvSpPr>
          <p:cNvPr id="28" name="正方形/長方形 27"/>
          <p:cNvSpPr/>
          <p:nvPr/>
        </p:nvSpPr>
        <p:spPr>
          <a:xfrm>
            <a:off x="731837" y="5650706"/>
            <a:ext cx="6096000"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7.  </a:t>
            </a:r>
            <a:r>
              <a:rPr lang="en-US" altLang="ja-JP" sz="800" dirty="0" err="1" smtClean="0">
                <a:latin typeface="メイリオ" pitchFamily="50" charset="-128"/>
                <a:ea typeface="メイリオ" pitchFamily="50" charset="-128"/>
                <a:cs typeface="メイリオ" pitchFamily="50" charset="-128"/>
              </a:rPr>
              <a:t>ロールを保存するために</a:t>
            </a:r>
            <a:r>
              <a:rPr lang="en-US" altLang="ja-JP" sz="800" dirty="0" smtClean="0">
                <a:latin typeface="メイリオ" pitchFamily="50" charset="-128"/>
                <a:ea typeface="メイリオ" pitchFamily="50" charset="-128"/>
                <a:cs typeface="メイリオ" pitchFamily="50" charset="-128"/>
              </a:rPr>
              <a:t>[適用]ボタンをクリックします。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新しい役割が作成されました。</a:t>
            </a:r>
          </a:p>
          <a:p>
            <a:pPr>
              <a:lnSpc>
                <a:spcPts val="1300"/>
              </a:lnSpc>
            </a:pPr>
            <a:r>
              <a:rPr lang="ja-JP" altLang="en-US" sz="800" dirty="0">
                <a:latin typeface="メイリオ" pitchFamily="50" charset="-128"/>
                <a:ea typeface="メイリオ" pitchFamily="50" charset="-128"/>
                <a:cs typeface="メイリオ" pitchFamily="50" charset="-128"/>
              </a:rPr>
              <a:t>ロールを削除するには、次の手順を実行します。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ユーザーツリーで、削除するロールを選択します</a:t>
            </a:r>
            <a:r>
              <a:rPr lang="en-US" altLang="ja-JP" sz="800" dirty="0" smtClean="0">
                <a:latin typeface="メイリオ" pitchFamily="50" charset="-128"/>
                <a:ea typeface="メイリオ" pitchFamily="50" charset="-128"/>
                <a:cs typeface="メイリオ" pitchFamily="50" charset="-128"/>
              </a:rPr>
              <a:t>(1)。</a:t>
            </a:r>
          </a:p>
        </p:txBody>
      </p:sp>
      <p:sp>
        <p:nvSpPr>
          <p:cNvPr id="29" name="正方形/長方形 28"/>
          <p:cNvSpPr/>
          <p:nvPr/>
        </p:nvSpPr>
        <p:spPr>
          <a:xfrm>
            <a:off x="985898" y="8439343"/>
            <a:ext cx="4927537"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マウスを右クリックして</a:t>
            </a:r>
            <a:r>
              <a:rPr lang="en-US" altLang="ja-JP" sz="800" dirty="0" err="1">
                <a:latin typeface="メイリオ" pitchFamily="50" charset="-128"/>
                <a:ea typeface="メイリオ" pitchFamily="50" charset="-128"/>
                <a:cs typeface="メイリオ" pitchFamily="50" charset="-128"/>
              </a:rPr>
              <a:t>、ユーザーツリーのコンテキストメニューを起動します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役割の削除</a:t>
            </a:r>
            <a:r>
              <a:rPr lang="en-US" altLang="ja-JP" sz="800" dirty="0">
                <a:latin typeface="メイリオ" pitchFamily="50" charset="-128"/>
                <a:ea typeface="メイリオ" pitchFamily="50" charset="-128"/>
                <a:cs typeface="メイリオ" pitchFamily="50" charset="-128"/>
              </a:rPr>
              <a:t>(2)を選択します。</a:t>
            </a:r>
          </a:p>
        </p:txBody>
      </p:sp>
      <p:sp>
        <p:nvSpPr>
          <p:cNvPr id="30" name="正方形/長方形 29"/>
          <p:cNvSpPr/>
          <p:nvPr/>
        </p:nvSpPr>
        <p:spPr>
          <a:xfrm>
            <a:off x="1265045" y="8823170"/>
            <a:ext cx="5715192"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システムにログインし、それを通してユーザーがそのロールに属している場合は、ロールを削除することはできません。</a:t>
            </a:r>
          </a:p>
        </p:txBody>
      </p:sp>
      <p:sp>
        <p:nvSpPr>
          <p:cNvPr id="31" name="正方形/長方形 30"/>
          <p:cNvSpPr/>
          <p:nvPr/>
        </p:nvSpPr>
        <p:spPr>
          <a:xfrm>
            <a:off x="364879" y="10203161"/>
            <a:ext cx="377026" cy="248145"/>
          </a:xfrm>
          <a:prstGeom prst="rect">
            <a:avLst/>
          </a:prstGeom>
        </p:spPr>
        <p:txBody>
          <a:bodyPr wrap="none">
            <a:spAutoFit/>
          </a:bodyPr>
          <a:lstStyle/>
          <a:p>
            <a:pPr>
              <a:lnSpc>
                <a:spcPts val="1300"/>
              </a:lnSpc>
              <a:tabLst>
                <a:tab pos="152400" algn="l"/>
                <a:tab pos="355600" algn="l"/>
                <a:tab pos="876300" algn="l"/>
              </a:tabLst>
            </a:pPr>
            <a:r>
              <a:rPr lang="en-US" altLang="zh-CN" sz="800" dirty="0">
                <a:solidFill>
                  <a:srgbClr val="000000"/>
                </a:solidFill>
                <a:latin typeface="メイリオ" pitchFamily="50" charset="-128"/>
                <a:ea typeface="メイリオ" pitchFamily="50" charset="-128"/>
                <a:cs typeface="メイリオ" pitchFamily="50" charset="-128"/>
              </a:rPr>
              <a:t>161</a:t>
            </a:r>
          </a:p>
        </p:txBody>
      </p:sp>
      <p:sp>
        <p:nvSpPr>
          <p:cNvPr id="1024" name="正方形/長方形 1023"/>
          <p:cNvSpPr/>
          <p:nvPr/>
        </p:nvSpPr>
        <p:spPr>
          <a:xfrm>
            <a:off x="731837" y="9305488"/>
            <a:ext cx="6376836"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役割が削除されます。指定されたロールを割り当てられたすべてのユーザーは、現在割り当てられていないグループに配置されます。</a:t>
            </a:r>
          </a:p>
        </p:txBody>
      </p:sp>
      <p:pic>
        <p:nvPicPr>
          <p:cNvPr id="34" name="Picture 3"/>
          <p:cNvPicPr>
            <a:picLocks noChangeAspect="1" noChangeArrowheads="1"/>
          </p:cNvPicPr>
          <p:nvPr/>
        </p:nvPicPr>
        <p:blipFill>
          <a:blip r:embed="rId4" cstate="print"/>
          <a:srcRect/>
          <a:stretch>
            <a:fillRect/>
          </a:stretch>
        </p:blipFill>
        <p:spPr bwMode="auto">
          <a:xfrm>
            <a:off x="790638" y="9769142"/>
            <a:ext cx="1206500" cy="457200"/>
          </a:xfrm>
          <a:prstGeom prst="rect">
            <a:avLst/>
          </a:prstGeom>
          <a:noFill/>
        </p:spPr>
      </p:pic>
    </p:spTree>
    <p:extLst>
      <p:ext uri="{BB962C8B-B14F-4D97-AF65-F5344CB8AC3E}">
        <p14:creationId xmlns:p14="http://schemas.microsoft.com/office/powerpoint/2010/main" val="3707404304"/>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07009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90600" y="407009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90600" y="407009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90600" y="451396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407009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1" name="Picture 3"/>
          <p:cNvPicPr>
            <a:picLocks noChangeAspect="1" noChangeArrowheads="1"/>
          </p:cNvPicPr>
          <p:nvPr/>
        </p:nvPicPr>
        <p:blipFill>
          <a:blip r:embed="rId2" cstate="print"/>
          <a:srcRect/>
          <a:stretch>
            <a:fillRect/>
          </a:stretch>
        </p:blipFill>
        <p:spPr bwMode="auto">
          <a:xfrm>
            <a:off x="990600" y="1692725"/>
            <a:ext cx="2159000" cy="1473200"/>
          </a:xfrm>
          <a:prstGeom prst="rect">
            <a:avLst/>
          </a:prstGeom>
          <a:noFill/>
        </p:spPr>
      </p:pic>
      <p:pic>
        <p:nvPicPr>
          <p:cNvPr id="12" name="Picture 3"/>
          <p:cNvPicPr>
            <a:picLocks noChangeAspect="1" noChangeArrowheads="1"/>
          </p:cNvPicPr>
          <p:nvPr/>
        </p:nvPicPr>
        <p:blipFill>
          <a:blip r:embed="rId3" cstate="print"/>
          <a:srcRect/>
          <a:stretch>
            <a:fillRect/>
          </a:stretch>
        </p:blipFill>
        <p:spPr bwMode="auto">
          <a:xfrm>
            <a:off x="1079500" y="4178300"/>
            <a:ext cx="177800" cy="177800"/>
          </a:xfrm>
          <a:prstGeom prst="rect">
            <a:avLst/>
          </a:prstGeom>
          <a:noFill/>
        </p:spPr>
      </p:pic>
      <p:pic>
        <p:nvPicPr>
          <p:cNvPr id="13" name="Picture 3"/>
          <p:cNvPicPr>
            <a:picLocks noChangeAspect="1" noChangeArrowheads="1"/>
          </p:cNvPicPr>
          <p:nvPr/>
        </p:nvPicPr>
        <p:blipFill>
          <a:blip r:embed="rId4" cstate="print"/>
          <a:srcRect/>
          <a:stretch>
            <a:fillRect/>
          </a:stretch>
        </p:blipFill>
        <p:spPr bwMode="auto">
          <a:xfrm>
            <a:off x="990600" y="4978400"/>
            <a:ext cx="5969000" cy="2400300"/>
          </a:xfrm>
          <a:prstGeom prst="rect">
            <a:avLst/>
          </a:prstGeom>
          <a:noFill/>
        </p:spPr>
      </p:pic>
      <p:pic>
        <p:nvPicPr>
          <p:cNvPr id="14" name="Picture 3"/>
          <p:cNvPicPr>
            <a:picLocks noChangeAspect="1" noChangeArrowheads="1"/>
          </p:cNvPicPr>
          <p:nvPr/>
        </p:nvPicPr>
        <p:blipFill>
          <a:blip r:embed="rId5" cstate="print"/>
          <a:srcRect/>
          <a:stretch>
            <a:fillRect/>
          </a:stretch>
        </p:blipFill>
        <p:spPr bwMode="auto">
          <a:xfrm>
            <a:off x="2332037" y="7518400"/>
            <a:ext cx="241300" cy="215900"/>
          </a:xfrm>
          <a:prstGeom prst="rect">
            <a:avLst/>
          </a:prstGeom>
          <a:noFill/>
        </p:spPr>
      </p:pic>
      <p:pic>
        <p:nvPicPr>
          <p:cNvPr id="15" name="Picture 3"/>
          <p:cNvPicPr>
            <a:picLocks noChangeAspect="1" noChangeArrowheads="1"/>
          </p:cNvPicPr>
          <p:nvPr/>
        </p:nvPicPr>
        <p:blipFill>
          <a:blip r:embed="rId6" cstate="print"/>
          <a:srcRect/>
          <a:stretch>
            <a:fillRect/>
          </a:stretch>
        </p:blipFill>
        <p:spPr bwMode="auto">
          <a:xfrm>
            <a:off x="1371600" y="7734300"/>
            <a:ext cx="2641600" cy="1384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162</a:t>
            </a:r>
          </a:p>
        </p:txBody>
      </p:sp>
      <p:sp>
        <p:nvSpPr>
          <p:cNvPr id="24" name="正方形/長方形 23"/>
          <p:cNvSpPr/>
          <p:nvPr/>
        </p:nvSpPr>
        <p:spPr>
          <a:xfrm>
            <a:off x="780865" y="392906"/>
            <a:ext cx="5997956"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ユーザーオブジェクト</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では、複数のユーザーは、1つの役割に割り当てることができます。ユーザーは、ロールの設定に示されている管理、管理および/または監視のためのアクセス許可が付与されます。ユーザー登録すると、ユーザーがシステムにログインできるように、自分の名前とパスワードが指定されています。</a:t>
            </a:r>
          </a:p>
          <a:p>
            <a:pPr>
              <a:lnSpc>
                <a:spcPts val="1300"/>
              </a:lnSpc>
            </a:pPr>
            <a:r>
              <a:rPr lang="ja-JP" altLang="en-US" sz="800" dirty="0">
                <a:latin typeface="メイリオ" pitchFamily="50" charset="-128"/>
                <a:ea typeface="メイリオ" pitchFamily="50" charset="-128"/>
                <a:cs typeface="メイリオ" pitchFamily="50" charset="-128"/>
              </a:rPr>
              <a:t>ユーザーを登録するには、次の手順を実行します。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ユーザーツリー(1)でロールを選択します。</a:t>
            </a:r>
          </a:p>
        </p:txBody>
      </p:sp>
      <p:sp>
        <p:nvSpPr>
          <p:cNvPr id="25" name="正方形/長方形 24"/>
          <p:cNvSpPr/>
          <p:nvPr/>
        </p:nvSpPr>
        <p:spPr>
          <a:xfrm>
            <a:off x="942975" y="3187430"/>
            <a:ext cx="4818062"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マウスを右クリックして、ユーザーツリーのコンテキストメニューを起動します</a:t>
            </a:r>
            <a:r>
              <a:rPr lang="en-US" altLang="ja-JP" sz="800" dirty="0" smtClean="0">
                <a:latin typeface="メイリオ" pitchFamily="50" charset="-128"/>
                <a:ea typeface="メイリオ" pitchFamily="50" charset="-128"/>
                <a:cs typeface="メイリオ" pitchFamily="50" charset="-128"/>
              </a:rPr>
              <a:t>(2)。</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a:latin typeface="メイリオ" pitchFamily="50" charset="-128"/>
                <a:ea typeface="メイリオ" pitchFamily="50" charset="-128"/>
                <a:cs typeface="メイリオ" pitchFamily="50" charset="-128"/>
              </a:rPr>
              <a:t>ユーザーを追加]を選択します(2)。</a:t>
            </a:r>
          </a:p>
        </p:txBody>
      </p:sp>
      <p:sp>
        <p:nvSpPr>
          <p:cNvPr id="26" name="正方形/長方形 25"/>
          <p:cNvSpPr/>
          <p:nvPr/>
        </p:nvSpPr>
        <p:spPr>
          <a:xfrm>
            <a:off x="1218571" y="4079621"/>
            <a:ext cx="4847265"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ユーザーは、[作成]（3）のクリックでも登録することができます。</a:t>
            </a:r>
          </a:p>
        </p:txBody>
      </p:sp>
      <p:sp>
        <p:nvSpPr>
          <p:cNvPr id="27" name="正方形/長方形 26"/>
          <p:cNvSpPr/>
          <p:nvPr/>
        </p:nvSpPr>
        <p:spPr>
          <a:xfrm>
            <a:off x="942975" y="4715937"/>
            <a:ext cx="5275262" cy="25199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新規ユーザーはユーザーのツリーに表示され、ユーザーの権限設定パネルが右側に開きます。</a:t>
            </a:r>
          </a:p>
        </p:txBody>
      </p:sp>
      <p:sp>
        <p:nvSpPr>
          <p:cNvPr id="28" name="正方形/長方形 27"/>
          <p:cNvSpPr/>
          <p:nvPr/>
        </p:nvSpPr>
        <p:spPr>
          <a:xfrm>
            <a:off x="942975" y="7311492"/>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セキュリティの設定グループ</a:t>
            </a:r>
            <a:r>
              <a:rPr lang="en-US" altLang="ja-JP" sz="800" dirty="0">
                <a:latin typeface="メイリオ" pitchFamily="50" charset="-128"/>
                <a:ea typeface="メイリオ" pitchFamily="50" charset="-128"/>
                <a:cs typeface="メイリオ" pitchFamily="50" charset="-128"/>
              </a:rPr>
              <a:t>(2)でパスワードを入力します。</a:t>
            </a:r>
          </a:p>
        </p:txBody>
      </p:sp>
      <p:sp>
        <p:nvSpPr>
          <p:cNvPr id="29" name="正方形/長方形 28"/>
          <p:cNvSpPr/>
          <p:nvPr/>
        </p:nvSpPr>
        <p:spPr>
          <a:xfrm>
            <a:off x="1218571" y="7518856"/>
            <a:ext cx="3778250" cy="2481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をクリックします。[パスワードの変更]ウィンドウが開きます。</a:t>
            </a:r>
          </a:p>
        </p:txBody>
      </p:sp>
      <p:sp>
        <p:nvSpPr>
          <p:cNvPr id="30" name="正方形/長方形 29"/>
          <p:cNvSpPr/>
          <p:nvPr/>
        </p:nvSpPr>
        <p:spPr>
          <a:xfrm>
            <a:off x="925217" y="9232106"/>
            <a:ext cx="5064420" cy="925894"/>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      b.  [新パスワード]フィールド(1)に、ユーザーに割り当てられたパスワードを入力します。</a:t>
            </a:r>
          </a:p>
          <a:p>
            <a:pPr>
              <a:lnSpc>
                <a:spcPts val="1300"/>
              </a:lnSpc>
            </a:pPr>
            <a:r>
              <a:rPr lang="en-US" altLang="ja-JP" sz="800" dirty="0" smtClean="0">
                <a:latin typeface="メイリオ" pitchFamily="50" charset="-128"/>
                <a:ea typeface="メイリオ" pitchFamily="50" charset="-128"/>
                <a:cs typeface="メイリオ" pitchFamily="50" charset="-128"/>
              </a:rPr>
              <a:t>      c.  [確認]フィールド(2)に、割り当てられたパスワードを再入力します。</a:t>
            </a:r>
          </a:p>
          <a:p>
            <a:pPr>
              <a:lnSpc>
                <a:spcPts val="1300"/>
              </a:lnSpc>
            </a:pPr>
            <a:r>
              <a:rPr lang="en-US" altLang="ja-JP" sz="800" dirty="0" smtClean="0">
                <a:latin typeface="メイリオ" pitchFamily="50" charset="-128"/>
                <a:ea typeface="メイリオ" pitchFamily="50" charset="-128"/>
                <a:cs typeface="メイリオ" pitchFamily="50" charset="-128"/>
              </a:rPr>
              <a:t>      d.  [OK]をクリックして設定を保存します。</a:t>
            </a:r>
          </a:p>
          <a:p>
            <a:pPr>
              <a:lnSpc>
                <a:spcPts val="1300"/>
              </a:lnSpc>
            </a:pPr>
            <a:r>
              <a:rPr lang="en-US" altLang="ja-JP" sz="800" dirty="0" smtClean="0">
                <a:latin typeface="メイリオ" pitchFamily="50" charset="-128"/>
                <a:ea typeface="メイリオ" pitchFamily="50" charset="-128"/>
                <a:cs typeface="メイリオ" pitchFamily="50" charset="-128"/>
              </a:rPr>
              <a:t>5.  基本設定グループ（3ユーザープロパティ）にユーザー名を入力します。</a:t>
            </a:r>
          </a:p>
          <a:p>
            <a:pPr>
              <a:lnSpc>
                <a:spcPts val="1300"/>
              </a:lnSpc>
            </a:pPr>
            <a:r>
              <a:rPr lang="en-US" altLang="ja-JP" sz="800" dirty="0" smtClean="0">
                <a:latin typeface="メイリオ" pitchFamily="50" charset="-128"/>
                <a:ea typeface="メイリオ" pitchFamily="50" charset="-128"/>
                <a:cs typeface="メイリオ" pitchFamily="50" charset="-128"/>
              </a:rPr>
              <a:t>6.  基本的な構成グループ（4ユーザーのプロパティ）でロールを選択します。</a:t>
            </a:r>
          </a:p>
        </p:txBody>
      </p:sp>
    </p:spTree>
    <p:extLst>
      <p:ext uri="{BB962C8B-B14F-4D97-AF65-F5344CB8AC3E}">
        <p14:creationId xmlns:p14="http://schemas.microsoft.com/office/powerpoint/2010/main" val="2127176336"/>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746079" y="590196"/>
            <a:ext cx="6433584" cy="943813"/>
            <a:chOff x="941818" y="374296"/>
            <a:chExt cx="5985256" cy="637735"/>
          </a:xfrm>
        </p:grpSpPr>
        <p:sp>
          <p:nvSpPr>
            <p:cNvPr id="3" name="Freeform 3"/>
            <p:cNvSpPr/>
            <p:nvPr/>
          </p:nvSpPr>
          <p:spPr>
            <a:xfrm>
              <a:off x="958074" y="418306"/>
              <a:ext cx="5959855" cy="584200"/>
            </a:xfrm>
            <a:custGeom>
              <a:avLst/>
              <a:gdLst>
                <a:gd name="connsiteX0" fmla="*/ 0 w 5959855"/>
                <a:gd name="connsiteY0" fmla="*/ 0 h 584200"/>
                <a:gd name="connsiteX1" fmla="*/ 5959856 w 5959855"/>
                <a:gd name="connsiteY1" fmla="*/ 0 h 584200"/>
                <a:gd name="connsiteX2" fmla="*/ 5959856 w 5959855"/>
                <a:gd name="connsiteY2" fmla="*/ 584200 h 584200"/>
                <a:gd name="connsiteX3" fmla="*/ 0 w 5959855"/>
                <a:gd name="connsiteY3" fmla="*/ 584200 h 584200"/>
                <a:gd name="connsiteX4" fmla="*/ 0 w 5959855"/>
                <a:gd name="connsiteY4" fmla="*/ 0 h 5842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584200">
                  <a:moveTo>
                    <a:pt x="0" y="0"/>
                  </a:moveTo>
                  <a:lnTo>
                    <a:pt x="5959856" y="0"/>
                  </a:lnTo>
                  <a:lnTo>
                    <a:pt x="5959856" y="584200"/>
                  </a:lnTo>
                  <a:lnTo>
                    <a:pt x="0" y="5842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58074" y="10025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45374" y="374296"/>
              <a:ext cx="38100" cy="609600"/>
            </a:xfrm>
            <a:prstGeom prst="rect">
              <a:avLst/>
            </a:prstGeom>
            <a:noFill/>
          </p:spPr>
        </p:pic>
        <p:pic>
          <p:nvPicPr>
            <p:cNvPr id="15" name="Picture 3"/>
            <p:cNvPicPr>
              <a:picLocks noChangeAspect="1" noChangeArrowheads="1"/>
            </p:cNvPicPr>
            <p:nvPr/>
          </p:nvPicPr>
          <p:blipFill>
            <a:blip r:embed="rId3" cstate="print"/>
            <a:srcRect/>
            <a:stretch>
              <a:fillRect/>
            </a:stretch>
          </p:blipFill>
          <p:spPr bwMode="auto">
            <a:xfrm>
              <a:off x="6901674" y="374296"/>
              <a:ext cx="25400" cy="609600"/>
            </a:xfrm>
            <a:prstGeom prst="rect">
              <a:avLst/>
            </a:prstGeom>
            <a:noFill/>
          </p:spPr>
        </p:pic>
        <p:sp>
          <p:nvSpPr>
            <p:cNvPr id="20" name="Freeform 3"/>
            <p:cNvSpPr/>
            <p:nvPr/>
          </p:nvSpPr>
          <p:spPr>
            <a:xfrm>
              <a:off x="941818" y="39755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grpSp>
      <p:sp>
        <p:nvSpPr>
          <p:cNvPr id="6" name="Freeform 3"/>
          <p:cNvSpPr/>
          <p:nvPr/>
        </p:nvSpPr>
        <p:spPr>
          <a:xfrm>
            <a:off x="989934" y="6208451"/>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89934" y="620845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989934" y="620845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989934" y="665231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40265" y="620845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1" name="Picture 3"/>
          <p:cNvPicPr>
            <a:picLocks noChangeAspect="1" noChangeArrowheads="1"/>
          </p:cNvPicPr>
          <p:nvPr/>
        </p:nvPicPr>
        <p:blipFill>
          <a:blip r:embed="rId4" cstate="print"/>
          <a:srcRect/>
          <a:stretch>
            <a:fillRect/>
          </a:stretch>
        </p:blipFill>
        <p:spPr bwMode="auto">
          <a:xfrm>
            <a:off x="941518" y="767996"/>
            <a:ext cx="177800" cy="177800"/>
          </a:xfrm>
          <a:prstGeom prst="rect">
            <a:avLst/>
          </a:prstGeom>
          <a:noFill/>
        </p:spPr>
      </p:pic>
      <p:pic>
        <p:nvPicPr>
          <p:cNvPr id="12" name="Picture 3"/>
          <p:cNvPicPr>
            <a:picLocks noChangeAspect="1" noChangeArrowheads="1"/>
          </p:cNvPicPr>
          <p:nvPr/>
        </p:nvPicPr>
        <p:blipFill>
          <a:blip r:embed="rId5" cstate="print"/>
          <a:srcRect/>
          <a:stretch>
            <a:fillRect/>
          </a:stretch>
        </p:blipFill>
        <p:spPr bwMode="auto">
          <a:xfrm>
            <a:off x="990600" y="2048943"/>
            <a:ext cx="3835400" cy="1701800"/>
          </a:xfrm>
          <a:prstGeom prst="rect">
            <a:avLst/>
          </a:prstGeom>
          <a:noFill/>
        </p:spPr>
      </p:pic>
      <p:pic>
        <p:nvPicPr>
          <p:cNvPr id="13" name="Picture 3"/>
          <p:cNvPicPr>
            <a:picLocks noChangeAspect="1" noChangeArrowheads="1"/>
          </p:cNvPicPr>
          <p:nvPr/>
        </p:nvPicPr>
        <p:blipFill>
          <a:blip r:embed="rId6" cstate="print"/>
          <a:srcRect/>
          <a:stretch>
            <a:fillRect/>
          </a:stretch>
        </p:blipFill>
        <p:spPr bwMode="auto">
          <a:xfrm>
            <a:off x="990600" y="4449243"/>
            <a:ext cx="2120900" cy="1003300"/>
          </a:xfrm>
          <a:prstGeom prst="rect">
            <a:avLst/>
          </a:prstGeom>
          <a:noFill/>
        </p:spPr>
      </p:pic>
      <p:pic>
        <p:nvPicPr>
          <p:cNvPr id="14" name="Picture 3"/>
          <p:cNvPicPr>
            <a:picLocks noChangeAspect="1" noChangeArrowheads="1"/>
          </p:cNvPicPr>
          <p:nvPr/>
        </p:nvPicPr>
        <p:blipFill>
          <a:blip r:embed="rId7" cstate="print"/>
          <a:srcRect/>
          <a:stretch>
            <a:fillRect/>
          </a:stretch>
        </p:blipFill>
        <p:spPr bwMode="auto">
          <a:xfrm>
            <a:off x="1078834" y="6316782"/>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163</a:t>
            </a:r>
          </a:p>
        </p:txBody>
      </p:sp>
      <p:sp>
        <p:nvSpPr>
          <p:cNvPr id="19" name="正方形/長方形 18"/>
          <p:cNvSpPr/>
          <p:nvPr/>
        </p:nvSpPr>
        <p:spPr>
          <a:xfrm>
            <a:off x="960437" y="731292"/>
            <a:ext cx="6096000" cy="759182"/>
          </a:xfrm>
          <a:prstGeom prst="rect">
            <a:avLst/>
          </a:prstGeom>
        </p:spPr>
        <p:txBody>
          <a:bodyPr wrap="square">
            <a:spAutoFit/>
          </a:bodyPr>
          <a:lstStyle/>
          <a:p>
            <a:pPr>
              <a:lnSpc>
                <a:spcPts val="1100"/>
              </a:lnSpc>
            </a:pPr>
            <a:r>
              <a:rPr lang="ja-JP" altLang="en-US" sz="800" dirty="0" smtClean="0">
                <a:latin typeface="メイリオ" pitchFamily="50" charset="-128"/>
                <a:ea typeface="メイリオ" pitchFamily="50" charset="-128"/>
                <a:cs typeface="メイリオ" pitchFamily="50" charset="-128"/>
              </a:rPr>
              <a:t>       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役割]の値のドロップダウンリストに空の値がある場合、ユーザーは[未割り当て]グループに配置されます。[未割り当て]グループのユーザーは、Axx[未割り当て]グループからユーザーを削除するには、ユーザーがロールに割り当てられている必要があります（ステップ6を参照）。onNextにログインできません。</a:t>
            </a:r>
          </a:p>
        </p:txBody>
      </p:sp>
      <p:sp>
        <p:nvSpPr>
          <p:cNvPr id="21" name="正方形/長方形 20"/>
          <p:cNvSpPr/>
          <p:nvPr/>
        </p:nvSpPr>
        <p:spPr>
          <a:xfrm>
            <a:off x="1036637" y="1806849"/>
            <a:ext cx="6128784"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7.  </a:t>
            </a:r>
            <a:r>
              <a:rPr lang="en-US" altLang="ja-JP" sz="800" dirty="0" err="1" smtClean="0">
                <a:latin typeface="メイリオ" pitchFamily="50" charset="-128"/>
                <a:ea typeface="メイリオ" pitchFamily="50" charset="-128"/>
                <a:cs typeface="メイリオ" pitchFamily="50" charset="-128"/>
              </a:rPr>
              <a:t>必要に応じて、電子メールとコメントのフィールドにユーザーに関する電子メールアドレスやその他の情報を入力します</a:t>
            </a:r>
            <a:r>
              <a:rPr lang="en-US" altLang="ja-JP" sz="800" dirty="0" smtClean="0">
                <a:latin typeface="メイリオ" pitchFamily="50" charset="-128"/>
                <a:ea typeface="メイリオ" pitchFamily="50" charset="-128"/>
                <a:cs typeface="メイリオ" pitchFamily="50" charset="-128"/>
              </a:rPr>
              <a:t>。</a:t>
            </a:r>
          </a:p>
        </p:txBody>
      </p:sp>
      <p:sp>
        <p:nvSpPr>
          <p:cNvPr id="22" name="正方形/長方形 21"/>
          <p:cNvSpPr/>
          <p:nvPr/>
        </p:nvSpPr>
        <p:spPr>
          <a:xfrm>
            <a:off x="941818" y="3778946"/>
            <a:ext cx="5158563"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8.  </a:t>
            </a:r>
            <a:r>
              <a:rPr lang="en-US" altLang="ja-JP" sz="800" dirty="0" err="1" smtClean="0">
                <a:latin typeface="メイリオ" pitchFamily="50" charset="-128"/>
                <a:ea typeface="メイリオ" pitchFamily="50" charset="-128"/>
                <a:cs typeface="メイリオ" pitchFamily="50" charset="-128"/>
              </a:rPr>
              <a:t>設定を保存するには</a:t>
            </a:r>
            <a:r>
              <a:rPr lang="en-US" altLang="ja-JP" sz="800" dirty="0" smtClean="0">
                <a:latin typeface="メイリオ" pitchFamily="50" charset="-128"/>
                <a:ea typeface="メイリオ" pitchFamily="50" charset="-128"/>
                <a:cs typeface="メイリオ" pitchFamily="50" charset="-128"/>
              </a:rPr>
              <a:t>、[適用]ボタンをクリックします。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ユーザーが登録され、ユーザーツリーに追加されています。</a:t>
            </a:r>
          </a:p>
          <a:p>
            <a:pPr>
              <a:lnSpc>
                <a:spcPts val="1300"/>
              </a:lnSpc>
            </a:pPr>
            <a:r>
              <a:rPr lang="ja-JP" altLang="en-US" sz="800" dirty="0">
                <a:latin typeface="メイリオ" pitchFamily="50" charset="-128"/>
                <a:ea typeface="メイリオ" pitchFamily="50" charset="-128"/>
                <a:cs typeface="メイリオ" pitchFamily="50" charset="-128"/>
              </a:rPr>
              <a:t>ツリーからユーザーを削除するには、次の手順を実行します。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ユーザーを選択します</a:t>
            </a:r>
            <a:r>
              <a:rPr lang="en-US" altLang="ja-JP" sz="800" dirty="0">
                <a:latin typeface="メイリオ" pitchFamily="50" charset="-128"/>
                <a:ea typeface="メイリオ" pitchFamily="50" charset="-128"/>
                <a:cs typeface="メイリオ" pitchFamily="50" charset="-128"/>
              </a:rPr>
              <a:t>(1)。</a:t>
            </a:r>
          </a:p>
        </p:txBody>
      </p:sp>
      <p:sp>
        <p:nvSpPr>
          <p:cNvPr id="23" name="正方形/長方形 22"/>
          <p:cNvSpPr/>
          <p:nvPr/>
        </p:nvSpPr>
        <p:spPr>
          <a:xfrm>
            <a:off x="964424" y="5676529"/>
            <a:ext cx="4554569" cy="425758"/>
          </a:xfrm>
          <a:prstGeom prst="rect">
            <a:avLst/>
          </a:prstGeom>
        </p:spPr>
        <p:txBody>
          <a:bodyPr wrap="square">
            <a:spAutoFit/>
          </a:bodyPr>
          <a:lstStyle/>
          <a:p>
            <a:pPr>
              <a:lnSpc>
                <a:spcPts val="1300"/>
              </a:lnSpc>
            </a:pPr>
            <a:r>
              <a:rPr lang="en-US" altLang="ja-JP" sz="800" dirty="0">
                <a:latin typeface="メイリオ" pitchFamily="50" charset="-128"/>
                <a:ea typeface="メイリオ" pitchFamily="50" charset="-128"/>
                <a:cs typeface="メイリオ" pitchFamily="50" charset="-128"/>
              </a:rPr>
              <a:t>2. </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マウスを右クリックして</a:t>
            </a:r>
            <a:r>
              <a:rPr lang="en-US" altLang="ja-JP" sz="800" dirty="0" err="1">
                <a:latin typeface="メイリオ" pitchFamily="50" charset="-128"/>
                <a:ea typeface="メイリオ" pitchFamily="50" charset="-128"/>
                <a:cs typeface="メイリオ" pitchFamily="50" charset="-128"/>
              </a:rPr>
              <a:t>、ユーザーツリーのコンテキストメニューを起動します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a:latin typeface="メイリオ" pitchFamily="50" charset="-128"/>
                <a:ea typeface="メイリオ" pitchFamily="50" charset="-128"/>
                <a:cs typeface="メイリオ" pitchFamily="50" charset="-128"/>
              </a:rPr>
              <a:t>ユーザーを削除]を選択します(2)。</a:t>
            </a:r>
          </a:p>
        </p:txBody>
      </p:sp>
      <p:sp>
        <p:nvSpPr>
          <p:cNvPr id="24" name="正方形/長方形 23"/>
          <p:cNvSpPr/>
          <p:nvPr/>
        </p:nvSpPr>
        <p:spPr>
          <a:xfrm>
            <a:off x="1256633" y="6263749"/>
            <a:ext cx="503780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システムにログインしてユーザーを削除することはできません。</a:t>
            </a:r>
          </a:p>
        </p:txBody>
      </p:sp>
      <p:sp>
        <p:nvSpPr>
          <p:cNvPr id="25" name="正方形/長方形 24"/>
          <p:cNvSpPr/>
          <p:nvPr/>
        </p:nvSpPr>
        <p:spPr>
          <a:xfrm>
            <a:off x="1036637" y="6759849"/>
            <a:ext cx="3778250" cy="425758"/>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変更を保存するには</a:t>
            </a:r>
            <a:r>
              <a:rPr lang="en-US" altLang="ja-JP" sz="800" dirty="0" smtClean="0">
                <a:latin typeface="メイリオ" pitchFamily="50" charset="-128"/>
                <a:ea typeface="メイリオ" pitchFamily="50" charset="-128"/>
                <a:cs typeface="メイリオ" pitchFamily="50" charset="-128"/>
              </a:rPr>
              <a:t>、[適用]をクリックします。</a:t>
            </a:r>
          </a:p>
          <a:p>
            <a:pPr>
              <a:lnSpc>
                <a:spcPts val="1300"/>
              </a:lnSpc>
            </a:pPr>
            <a:r>
              <a:rPr lang="ja-JP" altLang="en-US" sz="800" dirty="0">
                <a:latin typeface="メイリオ" pitchFamily="50" charset="-128"/>
                <a:ea typeface="メイリオ" pitchFamily="50" charset="-128"/>
                <a:cs typeface="メイリオ" pitchFamily="50" charset="-128"/>
              </a:rPr>
              <a:t>これで、ユーザーツリーからユーザーが削除されます。</a:t>
            </a:r>
          </a:p>
        </p:txBody>
      </p:sp>
    </p:spTree>
    <p:extLst>
      <p:ext uri="{BB962C8B-B14F-4D97-AF65-F5344CB8AC3E}">
        <p14:creationId xmlns:p14="http://schemas.microsoft.com/office/powerpoint/2010/main" val="177141319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164</a:t>
            </a:r>
          </a:p>
        </p:txBody>
      </p:sp>
      <p:sp>
        <p:nvSpPr>
          <p:cNvPr id="11" name="正方形/長方形 10"/>
          <p:cNvSpPr/>
          <p:nvPr/>
        </p:nvSpPr>
        <p:spPr>
          <a:xfrm>
            <a:off x="331252" y="316706"/>
            <a:ext cx="5000143" cy="271228"/>
          </a:xfrm>
          <a:prstGeom prst="rect">
            <a:avLst/>
          </a:prstGeom>
        </p:spPr>
        <p:txBody>
          <a:bodyPr wrap="square">
            <a:spAutoFit/>
          </a:bodyPr>
          <a:lstStyle/>
          <a:p>
            <a:pPr>
              <a:lnSpc>
                <a:spcPts val="1300"/>
              </a:lnSpc>
            </a:pPr>
            <a:r>
              <a:rPr lang="en-US" altLang="ja-JP" sz="1400" b="1"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AxxonNextソフトウェアパッケージを使用した作業</a:t>
            </a:r>
          </a:p>
        </p:txBody>
      </p:sp>
      <p:sp>
        <p:nvSpPr>
          <p:cNvPr id="10" name="正方形/長方形 9"/>
          <p:cNvSpPr/>
          <p:nvPr/>
        </p:nvSpPr>
        <p:spPr>
          <a:xfrm>
            <a:off x="647700" y="624483"/>
            <a:ext cx="6076174" cy="914994"/>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ユーザーインターフェイスの表示タイルの主な要素</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は、ビデオ監視、アーカイブの表示、およびアーカイブにおけるフォレンジック検索のために特定のパラメータを持つコンピュータのモニタ上でビデオストリームを表示するために使用されます。表示タイルには、守られた場所のビデオ監視の過程で発生し、アラームイベントの評価を可能にする機能もあります。</a:t>
            </a:r>
          </a:p>
        </p:txBody>
      </p:sp>
      <p:sp>
        <p:nvSpPr>
          <p:cNvPr id="12" name="正方形/長方形 11"/>
          <p:cNvSpPr/>
          <p:nvPr/>
        </p:nvSpPr>
        <p:spPr>
          <a:xfrm>
            <a:off x="368429" y="4888706"/>
            <a:ext cx="5470524" cy="7482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表示タイルの機能のより詳細な説明は「ビデオ監視」を参照してください。</a:t>
            </a:r>
          </a:p>
          <a:p>
            <a:pPr>
              <a:lnSpc>
                <a:spcPts val="1300"/>
              </a:lnSpc>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フレームのカラーコーディング</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表示タイルのフレームのカラーコーディングは、ビデオカメラの状態を示すために使用されます。</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429" y="1688306"/>
            <a:ext cx="636270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823" y="7763469"/>
            <a:ext cx="6353175"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正方形/長方形 13"/>
          <p:cNvSpPr/>
          <p:nvPr/>
        </p:nvSpPr>
        <p:spPr>
          <a:xfrm>
            <a:off x="582349" y="7784306"/>
            <a:ext cx="595153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アラームステータスのカラーコードは、アーカイブとスナップショットモードの色分けが優先されます。</a:t>
            </a:r>
          </a:p>
        </p:txBody>
      </p:sp>
      <p:graphicFrame>
        <p:nvGraphicFramePr>
          <p:cNvPr id="15" name="表 14"/>
          <p:cNvGraphicFramePr>
            <a:graphicFrameLocks noGrp="1"/>
          </p:cNvGraphicFramePr>
          <p:nvPr>
            <p:extLst>
              <p:ext uri="{D42A27DB-BD31-4B8C-83A1-F6EECF244321}">
                <p14:modId xmlns:p14="http://schemas.microsoft.com/office/powerpoint/2010/main" val="2339581837"/>
              </p:ext>
            </p:extLst>
          </p:nvPr>
        </p:nvGraphicFramePr>
        <p:xfrm>
          <a:off x="382568" y="5715886"/>
          <a:ext cx="2748491" cy="1839820"/>
        </p:xfrm>
        <a:graphic>
          <a:graphicData uri="http://schemas.openxmlformats.org/drawingml/2006/table">
            <a:tbl>
              <a:tblPr firstRow="1" bandRow="1">
                <a:tableStyleId>{5C22544A-7EE6-4342-B048-85BDC9FD1C3A}</a:tableStyleId>
              </a:tblPr>
              <a:tblGrid>
                <a:gridCol w="1300691"/>
                <a:gridCol w="1447800"/>
              </a:tblGrid>
              <a:tr h="31582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表示タイルフレームの色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163</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緑</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カメラアーム解除</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黄色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カメラ装着</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赤</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カメラのアラーム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グレー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アクティブモード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青</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スナップショット機能</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6" name="正方形/長方形 15"/>
          <p:cNvSpPr/>
          <p:nvPr/>
        </p:nvSpPr>
        <p:spPr>
          <a:xfrm>
            <a:off x="394177" y="8317706"/>
            <a:ext cx="6433660" cy="58156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表示タイルのコンテキストメニュー</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表示タイルコンテキストメニューが(有効監視モードに応じて)次の機能にアクセスするために使用されます。</a:t>
            </a:r>
          </a:p>
        </p:txBody>
      </p:sp>
      <p:sp>
        <p:nvSpPr>
          <p:cNvPr id="17" name="正方形/長方形 16"/>
          <p:cNvSpPr/>
          <p:nvPr/>
        </p:nvSpPr>
        <p:spPr>
          <a:xfrm>
            <a:off x="472145" y="8796171"/>
            <a:ext cx="3778250" cy="759182"/>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ビデオ監視</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2.  164</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フレームやレコーディングのエクスポート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対象追跡</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388051" y="9535134"/>
            <a:ext cx="6973186"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表示タイルコンテキストメニューを表示するには(1)、タイルの左上隅のビデオカメラアイコンを左クリックします(2)。</a:t>
            </a:r>
          </a:p>
        </p:txBody>
      </p:sp>
    </p:spTree>
    <p:extLst>
      <p:ext uri="{BB962C8B-B14F-4D97-AF65-F5344CB8AC3E}">
        <p14:creationId xmlns:p14="http://schemas.microsoft.com/office/powerpoint/2010/main" val="1573533808"/>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368800" cy="3276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4419600"/>
            <a:ext cx="4089400" cy="3098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3721100" y="7607300"/>
            <a:ext cx="838200" cy="2413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1917700" y="8178800"/>
            <a:ext cx="914400" cy="2413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1917700" y="8432800"/>
            <a:ext cx="914400" cy="2540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1874837" y="8698706"/>
            <a:ext cx="914400" cy="241300"/>
          </a:xfrm>
          <a:prstGeom prst="rect">
            <a:avLst/>
          </a:prstGeom>
          <a:noFill/>
        </p:spPr>
      </p:pic>
      <p:pic>
        <p:nvPicPr>
          <p:cNvPr id="9" name="Picture 3"/>
          <p:cNvPicPr>
            <a:picLocks noChangeAspect="1" noChangeArrowheads="1"/>
          </p:cNvPicPr>
          <p:nvPr/>
        </p:nvPicPr>
        <p:blipFill>
          <a:blip r:embed="rId8" cstate="print"/>
          <a:srcRect/>
          <a:stretch>
            <a:fillRect/>
          </a:stretch>
        </p:blipFill>
        <p:spPr bwMode="auto">
          <a:xfrm>
            <a:off x="609600" y="9696450"/>
            <a:ext cx="825500" cy="241300"/>
          </a:xfrm>
          <a:prstGeom prst="rect">
            <a:avLst/>
          </a:prstGeom>
          <a:noFill/>
        </p:spPr>
      </p:pic>
      <p:pic>
        <p:nvPicPr>
          <p:cNvPr id="10" name="Picture 3"/>
          <p:cNvPicPr>
            <a:picLocks noChangeAspect="1" noChangeArrowheads="1"/>
          </p:cNvPicPr>
          <p:nvPr/>
        </p:nvPicPr>
        <p:blipFill>
          <a:blip r:embed="rId9" cstate="print"/>
          <a:srcRect/>
          <a:stretch>
            <a:fillRect/>
          </a:stretch>
        </p:blipFill>
        <p:spPr bwMode="auto">
          <a:xfrm>
            <a:off x="4535967" y="9696450"/>
            <a:ext cx="838200" cy="241300"/>
          </a:xfrm>
          <a:prstGeom prst="rect">
            <a:avLst/>
          </a:prstGeom>
          <a:noFill/>
        </p:spPr>
      </p:pic>
      <p:pic>
        <p:nvPicPr>
          <p:cNvPr id="11" name="Picture 3"/>
          <p:cNvPicPr>
            <a:picLocks noChangeAspect="1" noChangeArrowheads="1"/>
          </p:cNvPicPr>
          <p:nvPr/>
        </p:nvPicPr>
        <p:blipFill>
          <a:blip r:embed="rId10" cstate="print"/>
          <a:srcRect/>
          <a:stretch>
            <a:fillRect/>
          </a:stretch>
        </p:blipFill>
        <p:spPr bwMode="auto">
          <a:xfrm>
            <a:off x="5283200" y="9221339"/>
            <a:ext cx="927100" cy="2540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165</a:t>
            </a:r>
          </a:p>
        </p:txBody>
      </p:sp>
      <p:sp>
        <p:nvSpPr>
          <p:cNvPr id="14" name="TextBox 1"/>
          <p:cNvSpPr txBox="1"/>
          <p:nvPr/>
        </p:nvSpPr>
        <p:spPr>
          <a:xfrm>
            <a:off x="4546600" y="77724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17" name="TextBox 1"/>
          <p:cNvSpPr txBox="1"/>
          <p:nvPr/>
        </p:nvSpPr>
        <p:spPr>
          <a:xfrm>
            <a:off x="2819400" y="8343900"/>
            <a:ext cx="35266" cy="53533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19" name="TextBox 1"/>
          <p:cNvSpPr txBox="1"/>
          <p:nvPr/>
        </p:nvSpPr>
        <p:spPr>
          <a:xfrm>
            <a:off x="2222500" y="88646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22" name="TextBox 1"/>
          <p:cNvSpPr txBox="1"/>
          <p:nvPr/>
        </p:nvSpPr>
        <p:spPr>
          <a:xfrm>
            <a:off x="6032500" y="93345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25" name="TextBox 1"/>
          <p:cNvSpPr txBox="1"/>
          <p:nvPr/>
        </p:nvSpPr>
        <p:spPr>
          <a:xfrm>
            <a:off x="4699000" y="98171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26" name="正方形/長方形 25"/>
          <p:cNvSpPr/>
          <p:nvPr/>
        </p:nvSpPr>
        <p:spPr>
          <a:xfrm>
            <a:off x="609600" y="3898106"/>
            <a:ext cx="3778250" cy="581569"/>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時間表示</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時刻表示は、表示タイルの右上隅に表示されます。</a:t>
            </a:r>
          </a:p>
        </p:txBody>
      </p:sp>
      <p:sp>
        <p:nvSpPr>
          <p:cNvPr id="27" name="正方形/長方形 26"/>
          <p:cNvSpPr/>
          <p:nvPr/>
        </p:nvSpPr>
        <p:spPr>
          <a:xfrm>
            <a:off x="333375" y="7642834"/>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リアルタイムモードでは、時刻表示は、現在の時刻を表示します。</a:t>
            </a:r>
          </a:p>
        </p:txBody>
      </p:sp>
      <p:sp>
        <p:nvSpPr>
          <p:cNvPr id="28" name="正方形/長方形 27"/>
          <p:cNvSpPr/>
          <p:nvPr/>
        </p:nvSpPr>
        <p:spPr>
          <a:xfrm>
            <a:off x="397669" y="7928598"/>
            <a:ext cx="685006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アーカイブ、アラーム、およびビデオフレームサーチモードでは、表示されている断片と再生モードの時間を示しています。</a:t>
            </a:r>
          </a:p>
        </p:txBody>
      </p:sp>
      <p:sp>
        <p:nvSpPr>
          <p:cNvPr id="29" name="正方形/長方形 28"/>
          <p:cNvSpPr/>
          <p:nvPr/>
        </p:nvSpPr>
        <p:spPr>
          <a:xfrm>
            <a:off x="609600" y="8245614"/>
            <a:ext cx="3778250" cy="733534"/>
          </a:xfrm>
          <a:prstGeom prst="rect">
            <a:avLst/>
          </a:prstGeom>
        </p:spPr>
        <p:txBody>
          <a:bodyPr>
            <a:spAutoFit/>
          </a:bodyPr>
          <a:lstStyle/>
          <a:p>
            <a:pPr>
              <a:lnSpc>
                <a:spcPts val="10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順再生</a:t>
            </a:r>
            <a:endParaRPr lang="en-US" altLang="ja-JP" sz="800" dirty="0" smtClean="0">
              <a:latin typeface="メイリオ" pitchFamily="50" charset="-128"/>
              <a:ea typeface="メイリオ" pitchFamily="50" charset="-128"/>
              <a:cs typeface="メイリオ" pitchFamily="50" charset="-128"/>
            </a:endParaRP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逆（リバース）再生</a:t>
            </a:r>
            <a:endParaRPr lang="en-US" altLang="ja-JP" sz="800" dirty="0" smtClean="0">
              <a:latin typeface="メイリオ" pitchFamily="50" charset="-128"/>
              <a:ea typeface="メイリオ" pitchFamily="50" charset="-128"/>
              <a:cs typeface="メイリオ" pitchFamily="50" charset="-128"/>
            </a:endParaRP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一時停止</a:t>
            </a:r>
            <a:endParaRPr lang="en-US" altLang="ja-JP" sz="800" dirty="0" smtClean="0">
              <a:latin typeface="メイリオ" pitchFamily="50" charset="-128"/>
              <a:ea typeface="メイリオ" pitchFamily="50" charset="-128"/>
              <a:cs typeface="メイリオ" pitchFamily="50" charset="-128"/>
            </a:endParaRPr>
          </a:p>
        </p:txBody>
      </p:sp>
      <p:sp>
        <p:nvSpPr>
          <p:cNvPr id="30" name="正方形/長方形 29"/>
          <p:cNvSpPr/>
          <p:nvPr/>
        </p:nvSpPr>
        <p:spPr>
          <a:xfrm>
            <a:off x="322483" y="9040396"/>
            <a:ext cx="571001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スナップショット機能は、時間表示を利用してすべての映像監視モードで有効にすることができます。クロックとの領域で左クリックして実行します。スノーフレークは、時計の左側に表示されます。</a:t>
            </a:r>
          </a:p>
        </p:txBody>
      </p:sp>
      <p:sp>
        <p:nvSpPr>
          <p:cNvPr id="31" name="正方形/長方形 30"/>
          <p:cNvSpPr/>
          <p:nvPr/>
        </p:nvSpPr>
        <p:spPr>
          <a:xfrm>
            <a:off x="333375" y="9423400"/>
            <a:ext cx="623252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ビデオカメラからの映像の録画が現在進行中である場合には、赤色Rは、クロックの右側に表示されます。</a:t>
            </a:r>
          </a:p>
        </p:txBody>
      </p:sp>
      <p:sp>
        <p:nvSpPr>
          <p:cNvPr id="1024" name="正方形/長方形 1023"/>
          <p:cNvSpPr/>
          <p:nvPr/>
        </p:nvSpPr>
        <p:spPr>
          <a:xfrm>
            <a:off x="1407706" y="9722306"/>
            <a:ext cx="3778250" cy="248145"/>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それ以外の場合は、灰色の文字「R」が表示されます。</a:t>
            </a:r>
          </a:p>
        </p:txBody>
      </p:sp>
    </p:spTree>
    <p:extLst>
      <p:ext uri="{BB962C8B-B14F-4D97-AF65-F5344CB8AC3E}">
        <p14:creationId xmlns:p14="http://schemas.microsoft.com/office/powerpoint/2010/main" val="246448033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1371600"/>
            <a:ext cx="4445000" cy="3327400"/>
          </a:xfrm>
          <a:prstGeom prst="rect">
            <a:avLst/>
          </a:prstGeom>
          <a:noFill/>
        </p:spPr>
      </p:pic>
      <p:pic>
        <p:nvPicPr>
          <p:cNvPr id="1037" name="Picture 3"/>
          <p:cNvPicPr>
            <a:picLocks noChangeAspect="1" noChangeArrowheads="1"/>
          </p:cNvPicPr>
          <p:nvPr/>
        </p:nvPicPr>
        <p:blipFill>
          <a:blip r:embed="rId3" cstate="print"/>
          <a:srcRect/>
          <a:stretch>
            <a:fillRect/>
          </a:stretch>
        </p:blipFill>
        <p:spPr bwMode="auto">
          <a:xfrm>
            <a:off x="609600" y="6807200"/>
            <a:ext cx="4305300" cy="3086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166</a:t>
            </a:r>
          </a:p>
        </p:txBody>
      </p:sp>
      <p:sp>
        <p:nvSpPr>
          <p:cNvPr id="1042" name="正方形/長方形 1041"/>
          <p:cNvSpPr/>
          <p:nvPr/>
        </p:nvSpPr>
        <p:spPr>
          <a:xfrm>
            <a:off x="592875" y="392906"/>
            <a:ext cx="6016957" cy="9149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ビデオ統計の表示</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表示タイルでビデオ統計を表示することができます（「ビデオ統計の表示設定」を参照）。リアルタイムモードでビデオ表示統計情報が表示されます。アラーム、アーカイブ、およびクリップの検索モードでは、表示されている断片と再生モードの時間を示しています。</a:t>
            </a:r>
          </a:p>
        </p:txBody>
      </p:sp>
      <p:graphicFrame>
        <p:nvGraphicFramePr>
          <p:cNvPr id="1043" name="表 1042"/>
          <p:cNvGraphicFramePr>
            <a:graphicFrameLocks noGrp="1"/>
          </p:cNvGraphicFramePr>
          <p:nvPr>
            <p:extLst>
              <p:ext uri="{D42A27DB-BD31-4B8C-83A1-F6EECF244321}">
                <p14:modId xmlns:p14="http://schemas.microsoft.com/office/powerpoint/2010/main" val="2716586733"/>
              </p:ext>
            </p:extLst>
          </p:nvPr>
        </p:nvGraphicFramePr>
        <p:xfrm>
          <a:off x="609600" y="4812506"/>
          <a:ext cx="5943600" cy="1398180"/>
        </p:xfrm>
        <a:graphic>
          <a:graphicData uri="http://schemas.openxmlformats.org/drawingml/2006/table">
            <a:tbl>
              <a:tblPr firstRow="1" bandRow="1">
                <a:tableStyleId>{5C22544A-7EE6-4342-B048-85BDC9FD1C3A}</a:tableStyleId>
              </a:tblPr>
              <a:tblGrid>
                <a:gridCol w="1371600"/>
                <a:gridCol w="4572000"/>
              </a:tblGrid>
              <a:tr h="259316">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ビデオ統計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パラメータの説明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69476">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クライアント側のFPS</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表示されたビデオストリームのフレームレート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79636">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サーバー側のFPS</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ビデオカメラやアーカイブから受信したビデオストリームのフレームレート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89796">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ビットレート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圧縮されたビデオストリームのビットレート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99956">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フレームサイズ</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表示されるビデオストリームの解像度</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044" name="正方形/長方形 1043"/>
          <p:cNvSpPr/>
          <p:nvPr/>
        </p:nvSpPr>
        <p:spPr>
          <a:xfrm>
            <a:off x="588260" y="6250534"/>
            <a:ext cx="501576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ビデオ監視モードの選択タブ</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ビデオ監視モードを選択するには、表示タイルの右下の部分のタブを使用します。</a:t>
            </a:r>
          </a:p>
        </p:txBody>
      </p:sp>
    </p:spTree>
    <p:extLst>
      <p:ext uri="{BB962C8B-B14F-4D97-AF65-F5344CB8AC3E}">
        <p14:creationId xmlns:p14="http://schemas.microsoft.com/office/powerpoint/2010/main" val="1110680058"/>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866900" y="825500"/>
            <a:ext cx="254000" cy="4445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1765300" y="1282700"/>
            <a:ext cx="266700" cy="4445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1866900" y="2514600"/>
            <a:ext cx="266700" cy="4318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1874837" y="2983706"/>
            <a:ext cx="266700" cy="4445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2159000" y="1739900"/>
            <a:ext cx="254000" cy="4445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2027237" y="3440906"/>
            <a:ext cx="254000" cy="457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167</a:t>
            </a:r>
          </a:p>
        </p:txBody>
      </p:sp>
      <p:sp>
        <p:nvSpPr>
          <p:cNvPr id="11" name="TextBox 1"/>
          <p:cNvSpPr txBox="1"/>
          <p:nvPr/>
        </p:nvSpPr>
        <p:spPr>
          <a:xfrm>
            <a:off x="2108200" y="11811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13" name="TextBox 1"/>
          <p:cNvSpPr txBox="1"/>
          <p:nvPr/>
        </p:nvSpPr>
        <p:spPr>
          <a:xfrm>
            <a:off x="2019300" y="16383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15" name="TextBox 1"/>
          <p:cNvSpPr txBox="1"/>
          <p:nvPr/>
        </p:nvSpPr>
        <p:spPr>
          <a:xfrm>
            <a:off x="2400300" y="21082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18" name="TextBox 1"/>
          <p:cNvSpPr txBox="1"/>
          <p:nvPr/>
        </p:nvSpPr>
        <p:spPr>
          <a:xfrm>
            <a:off x="2120900" y="28702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20" name="TextBox 1"/>
          <p:cNvSpPr txBox="1"/>
          <p:nvPr/>
        </p:nvSpPr>
        <p:spPr>
          <a:xfrm>
            <a:off x="2019300" y="33274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22" name="TextBox 1"/>
          <p:cNvSpPr txBox="1"/>
          <p:nvPr/>
        </p:nvSpPr>
        <p:spPr>
          <a:xfrm>
            <a:off x="2413000" y="3797300"/>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24" name="正方形/長方形 23"/>
          <p:cNvSpPr/>
          <p:nvPr/>
        </p:nvSpPr>
        <p:spPr>
          <a:xfrm>
            <a:off x="511175" y="404464"/>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監視モードを非アクティブにするタブの色分けは無効です。</a:t>
            </a:r>
          </a:p>
        </p:txBody>
      </p:sp>
      <p:sp>
        <p:nvSpPr>
          <p:cNvPr id="4" name="正方形/長方形 3"/>
          <p:cNvSpPr/>
          <p:nvPr/>
        </p:nvSpPr>
        <p:spPr>
          <a:xfrm>
            <a:off x="579437" y="972346"/>
            <a:ext cx="1380506"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579437" y="1397228"/>
            <a:ext cx="1277914"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5" name="正方形/長方形 24"/>
          <p:cNvSpPr/>
          <p:nvPr/>
        </p:nvSpPr>
        <p:spPr>
          <a:xfrm>
            <a:off x="579437" y="1840706"/>
            <a:ext cx="1483098"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アーカイブ検索モード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6" name="正方形/長方形 25"/>
          <p:cNvSpPr/>
          <p:nvPr/>
        </p:nvSpPr>
        <p:spPr>
          <a:xfrm>
            <a:off x="536575" y="229288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アクティブ監視モードに対応するタブが色で強調表示されます。</a:t>
            </a:r>
          </a:p>
        </p:txBody>
      </p:sp>
      <p:sp>
        <p:nvSpPr>
          <p:cNvPr id="27" name="正方形/長方形 26"/>
          <p:cNvSpPr/>
          <p:nvPr/>
        </p:nvSpPr>
        <p:spPr>
          <a:xfrm>
            <a:off x="579437" y="2678906"/>
            <a:ext cx="1380506"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正方形/長方形 28"/>
          <p:cNvSpPr/>
          <p:nvPr/>
        </p:nvSpPr>
        <p:spPr>
          <a:xfrm>
            <a:off x="579437" y="3059906"/>
            <a:ext cx="1277914"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0" name="正方形/長方形 29"/>
          <p:cNvSpPr/>
          <p:nvPr/>
        </p:nvSpPr>
        <p:spPr>
          <a:xfrm>
            <a:off x="579437" y="3537178"/>
            <a:ext cx="1483098"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アーカイブ検索モード</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8" name="正方形/長方形 27"/>
          <p:cNvSpPr/>
          <p:nvPr/>
        </p:nvSpPr>
        <p:spPr>
          <a:xfrm>
            <a:off x="572239" y="4118048"/>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アラームがトリガーされたときにアラーム管理モードが起動されます。</a:t>
            </a:r>
          </a:p>
        </p:txBody>
      </p:sp>
      <p:sp>
        <p:nvSpPr>
          <p:cNvPr id="31" name="正方形/長方形 30"/>
          <p:cNvSpPr/>
          <p:nvPr/>
        </p:nvSpPr>
        <p:spPr>
          <a:xfrm>
            <a:off x="552450" y="4736306"/>
            <a:ext cx="5963979" cy="125931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インフォメーションボードは、システムステータスおよびイベントのクイックビューを提供しています。インフォメーションボードには3種類あり、それぞれ特定の情報を表示します。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イベントボード（1）</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ヘルスボード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統計ボード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a:t>
            </a:r>
          </a:p>
        </p:txBody>
      </p:sp>
    </p:spTree>
    <p:extLst>
      <p:ext uri="{BB962C8B-B14F-4D97-AF65-F5344CB8AC3E}">
        <p14:creationId xmlns:p14="http://schemas.microsoft.com/office/powerpoint/2010/main" val="326836791"/>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6350000" cy="48514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6235700"/>
            <a:ext cx="6235700" cy="10541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8369300"/>
            <a:ext cx="6235700" cy="1054100"/>
          </a:xfrm>
          <a:prstGeom prst="rect">
            <a:avLst/>
          </a:prstGeom>
          <a:noFill/>
        </p:spPr>
      </p:pic>
      <p:sp>
        <p:nvSpPr>
          <p:cNvPr id="8" name="正方形/長方形 7"/>
          <p:cNvSpPr/>
          <p:nvPr/>
        </p:nvSpPr>
        <p:spPr>
          <a:xfrm>
            <a:off x="611335" y="5574506"/>
            <a:ext cx="5225902" cy="7591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インフォメーションボードについては、関連するセクションを参照してください。</a:t>
            </a:r>
          </a:p>
          <a:p>
            <a:pPr>
              <a:lnSpc>
                <a:spcPts val="1300"/>
              </a:lnSpc>
            </a:pPr>
            <a:r>
              <a:rPr lang="ja-JP" altLang="en-US" sz="1000" b="1" dirty="0">
                <a:latin typeface="メイリオ" pitchFamily="50" charset="-128"/>
                <a:ea typeface="メイリオ" pitchFamily="50" charset="-128"/>
                <a:cs typeface="メイリオ" pitchFamily="50" charset="-128"/>
              </a:rPr>
              <a:t>レイアウト</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システムで作成されたレイアウトは、レイアウトリボンに表示されます。</a:t>
            </a:r>
          </a:p>
        </p:txBody>
      </p:sp>
      <p:sp>
        <p:nvSpPr>
          <p:cNvPr id="9" name="正方形/長方形 8"/>
          <p:cNvSpPr/>
          <p:nvPr/>
        </p:nvSpPr>
        <p:spPr>
          <a:xfrm>
            <a:off x="655637" y="7327106"/>
            <a:ext cx="6521302" cy="1092607"/>
          </a:xfrm>
          <a:prstGeom prst="rect">
            <a:avLst/>
          </a:prstGeom>
        </p:spPr>
        <p:txBody>
          <a:bodyPr wrap="square">
            <a:spAutoFit/>
          </a:bodyPr>
          <a:lstStyle/>
          <a:p>
            <a:pPr>
              <a:lnSpc>
                <a:spcPts val="1300"/>
              </a:lnSpc>
            </a:pPr>
            <a:r>
              <a:rPr lang="en-US" altLang="ja-JP" sz="800" dirty="0" err="1">
                <a:latin typeface="メイリオ" pitchFamily="50" charset="-128"/>
                <a:ea typeface="メイリオ" pitchFamily="50" charset="-128"/>
                <a:cs typeface="メイリオ" pitchFamily="50" charset="-128"/>
              </a:rPr>
              <a:t>AxxonNextのオペレータは、レイアウトで以下の操作を実行できます。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モニター上に表示するためのレイアウトを選択します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レイアウトのスライドショーをスタートし</a:t>
            </a:r>
            <a:r>
              <a:rPr lang="en-US" altLang="ja-JP" sz="800" dirty="0" err="1">
                <a:latin typeface="メイリオ" pitchFamily="50" charset="-128"/>
                <a:ea typeface="メイリオ" pitchFamily="50" charset="-128"/>
                <a:cs typeface="メイリオ" pitchFamily="50" charset="-128"/>
              </a:rPr>
              <a:t>、停止します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ja-JP" altLang="en-US" sz="1000" b="1" dirty="0">
                <a:latin typeface="メイリオ" pitchFamily="50" charset="-128"/>
                <a:ea typeface="メイリオ" pitchFamily="50" charset="-128"/>
                <a:cs typeface="メイリオ" pitchFamily="50" charset="-128"/>
              </a:rPr>
              <a:t>表示されたレイアウトを選択します。</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モニターに表示するレイアウトを選択するには、レイアウトリボンに移動します。</a:t>
            </a:r>
          </a:p>
        </p:txBody>
      </p:sp>
      <p:sp>
        <p:nvSpPr>
          <p:cNvPr id="10" name="正方形/長方形 9"/>
          <p:cNvSpPr/>
          <p:nvPr/>
        </p:nvSpPr>
        <p:spPr>
          <a:xfrm>
            <a:off x="571383" y="9639920"/>
            <a:ext cx="6789854"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選択したカメラのレイアウトが表示された後、適切なサムネイルを左クリックします。</a:t>
            </a:r>
          </a:p>
          <a:p>
            <a:pPr>
              <a:lnSpc>
                <a:spcPts val="1300"/>
              </a:lnSpc>
            </a:pPr>
            <a:r>
              <a:rPr lang="ja-JP" altLang="en-US" sz="1000" b="1" dirty="0">
                <a:latin typeface="メイリオ" pitchFamily="50" charset="-128"/>
                <a:ea typeface="メイリオ" pitchFamily="50" charset="-128"/>
                <a:cs typeface="メイリオ" pitchFamily="50" charset="-128"/>
              </a:rPr>
              <a:t>レイアウトスライドショー</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スライドショーモードでは、割り当てられた周波数（滞留時間）に応じて、すべてのユーザーがアクセス可能なレイアウトを介して回転します。</a:t>
            </a:r>
          </a:p>
        </p:txBody>
      </p:sp>
      <p:sp>
        <p:nvSpPr>
          <p:cNvPr id="11" name="正方形/長方形 10"/>
          <p:cNvSpPr/>
          <p:nvPr/>
        </p:nvSpPr>
        <p:spPr>
          <a:xfrm>
            <a:off x="393283" y="10255473"/>
            <a:ext cx="377026" cy="248145"/>
          </a:xfrm>
          <a:prstGeom prst="rect">
            <a:avLst/>
          </a:prstGeom>
        </p:spPr>
        <p:txBody>
          <a:bodyPr wrap="none">
            <a:spAutoFit/>
          </a:bodyPr>
          <a:lstStyle/>
          <a:p>
            <a:pPr>
              <a:lnSpc>
                <a:spcPts val="1300"/>
              </a:lnSpc>
              <a:tabLst>
                <a:tab pos="152400" algn="l"/>
                <a:tab pos="165100" algn="l"/>
              </a:tabLst>
            </a:pPr>
            <a:r>
              <a:rPr lang="en-US" altLang="zh-CN" sz="800" dirty="0">
                <a:solidFill>
                  <a:srgbClr val="000000"/>
                </a:solidFill>
                <a:latin typeface="メイリオ" pitchFamily="50" charset="-128"/>
                <a:ea typeface="メイリオ" pitchFamily="50" charset="-128"/>
                <a:cs typeface="メイリオ" pitchFamily="50" charset="-128"/>
              </a:rPr>
              <a:t>168</a:t>
            </a:r>
          </a:p>
        </p:txBody>
      </p:sp>
    </p:spTree>
    <p:extLst>
      <p:ext uri="{BB962C8B-B14F-4D97-AF65-F5344CB8AC3E}">
        <p14:creationId xmlns:p14="http://schemas.microsoft.com/office/powerpoint/2010/main" val="277514029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922837" y="697706"/>
            <a:ext cx="241300" cy="2667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609600" y="926306"/>
            <a:ext cx="2857500" cy="30607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609600" y="6078642"/>
            <a:ext cx="6350000" cy="3251200"/>
          </a:xfrm>
          <a:prstGeom prst="rect">
            <a:avLst/>
          </a:prstGeom>
          <a:noFill/>
        </p:spPr>
      </p:pic>
      <p:sp>
        <p:nvSpPr>
          <p:cNvPr id="14" name="正方形/長方形 13"/>
          <p:cNvSpPr/>
          <p:nvPr/>
        </p:nvSpPr>
        <p:spPr>
          <a:xfrm>
            <a:off x="458934" y="469106"/>
            <a:ext cx="629270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スライドショーモードを起動し、レイアウトリボンのコンテキストメニューを表示するには、ボタンをクリックして、[スライドショーを開始]を選択します。</a:t>
            </a:r>
          </a:p>
        </p:txBody>
      </p:sp>
      <p:sp>
        <p:nvSpPr>
          <p:cNvPr id="15" name="正方形/長方形 14"/>
          <p:cNvSpPr/>
          <p:nvPr/>
        </p:nvSpPr>
        <p:spPr>
          <a:xfrm>
            <a:off x="556400" y="4050506"/>
            <a:ext cx="6308724"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これは、割り当てられた滞留時間に応じて、すべてのユーザーがアクセス可能なレイアウトの回転によって切り替えが起動します。</a:t>
            </a:r>
          </a:p>
          <a:p>
            <a:pPr>
              <a:lnSpc>
                <a:spcPts val="1300"/>
              </a:lnSpc>
            </a:pPr>
            <a:r>
              <a:rPr lang="ja-JP" altLang="en-US" sz="800" dirty="0">
                <a:latin typeface="メイリオ" pitchFamily="50" charset="-128"/>
                <a:ea typeface="メイリオ" pitchFamily="50" charset="-128"/>
                <a:cs typeface="メイリオ" pitchFamily="50" charset="-128"/>
              </a:rPr>
              <a:t>スライドショーモードをオフにするには、レイアウトリボンのコンテキストメニューで、停止のスライドショーを選択するか、任意の表示タイルを左クリックします。</a:t>
            </a:r>
          </a:p>
        </p:txBody>
      </p:sp>
      <p:sp>
        <p:nvSpPr>
          <p:cNvPr id="17" name="正方形/長方形 16"/>
          <p:cNvSpPr/>
          <p:nvPr/>
        </p:nvSpPr>
        <p:spPr>
          <a:xfrm>
            <a:off x="427037" y="4583906"/>
            <a:ext cx="6629399"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インタラクティブマップ</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a:latin typeface="メイリオ" pitchFamily="50" charset="-128"/>
                <a:ea typeface="メイリオ" pitchFamily="50" charset="-128"/>
                <a:cs typeface="メイリオ" pitchFamily="50" charset="-128"/>
              </a:rPr>
              <a:t>3Dマップは、保護された施設を可視カメラを制御し、カメラの位置を識別するために使用されます。</a:t>
            </a:r>
          </a:p>
          <a:p>
            <a:pPr>
              <a:lnSpc>
                <a:spcPts val="1300"/>
              </a:lnSpc>
            </a:pPr>
            <a:r>
              <a:rPr lang="en-US" altLang="ja-JP" sz="800" dirty="0" err="1">
                <a:latin typeface="メイリオ" pitchFamily="50" charset="-128"/>
                <a:ea typeface="メイリオ" pitchFamily="50" charset="-128"/>
                <a:cs typeface="メイリオ" pitchFamily="50" charset="-128"/>
              </a:rPr>
              <a:t>AxxonNextのインタラクティブマップは、オープンストリートマップからサイトや地理空間データのグラフィックスの画像データを取得することができます。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マップは、カメラ、リレー、センサーのアイコンを含めることができます。ライブビデオが表示されるエリアとビューフィールドは、カメラごとに表示されます。</a:t>
            </a:r>
          </a:p>
        </p:txBody>
      </p:sp>
      <p:sp>
        <p:nvSpPr>
          <p:cNvPr id="18" name="正方形/長方形 17"/>
          <p:cNvSpPr/>
          <p:nvPr/>
        </p:nvSpPr>
        <p:spPr>
          <a:xfrm>
            <a:off x="506889" y="9669761"/>
            <a:ext cx="6549547" cy="248145"/>
          </a:xfrm>
          <a:prstGeom prst="rect">
            <a:avLst/>
          </a:prstGeom>
        </p:spPr>
        <p:txBody>
          <a:bodyPr wrap="square">
            <a:spAutoFit/>
          </a:bodyPr>
          <a:lstStyle/>
          <a:p>
            <a:pPr>
              <a:lnSpc>
                <a:spcPts val="1300"/>
              </a:lnSpc>
            </a:pPr>
            <a:r>
              <a:rPr lang="en-US" altLang="ja-JP" sz="800" dirty="0">
                <a:latin typeface="メイリオ" pitchFamily="50" charset="-128"/>
                <a:ea typeface="メイリオ" pitchFamily="50" charset="-128"/>
                <a:cs typeface="メイリオ" pitchFamily="50" charset="-128"/>
              </a:rPr>
              <a:t>3Dマップの使用方法の詳細については、「インタラクティブマップでの作業」を参照してください。</a:t>
            </a:r>
          </a:p>
        </p:txBody>
      </p:sp>
      <p:sp>
        <p:nvSpPr>
          <p:cNvPr id="19" name="正方形/長方形 18"/>
          <p:cNvSpPr/>
          <p:nvPr/>
        </p:nvSpPr>
        <p:spPr>
          <a:xfrm>
            <a:off x="387123" y="10222706"/>
            <a:ext cx="377026" cy="248145"/>
          </a:xfrm>
          <a:prstGeom prst="rect">
            <a:avLst/>
          </a:prstGeom>
        </p:spPr>
        <p:txBody>
          <a:bodyPr wrap="none">
            <a:spAutoFit/>
          </a:bodyPr>
          <a:lstStyle/>
          <a:p>
            <a:pPr>
              <a:lnSpc>
                <a:spcPts val="1300"/>
              </a:lnSpc>
              <a:tabLst>
                <a:tab pos="152400" algn="l"/>
                <a:tab pos="165100" algn="l"/>
                <a:tab pos="495300" algn="l"/>
              </a:tabLst>
            </a:pPr>
            <a:r>
              <a:rPr lang="en-US" altLang="zh-CN" sz="800" dirty="0">
                <a:solidFill>
                  <a:srgbClr val="000000"/>
                </a:solidFill>
                <a:latin typeface="メイリオ" pitchFamily="50" charset="-128"/>
                <a:ea typeface="メイリオ" pitchFamily="50" charset="-128"/>
                <a:cs typeface="メイリオ" pitchFamily="50" charset="-128"/>
              </a:rPr>
              <a:t>169</a:t>
            </a:r>
          </a:p>
        </p:txBody>
      </p:sp>
    </p:spTree>
    <p:extLst>
      <p:ext uri="{BB962C8B-B14F-4D97-AF65-F5344CB8AC3E}">
        <p14:creationId xmlns:p14="http://schemas.microsoft.com/office/powerpoint/2010/main" val="2342258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96900" y="697706"/>
            <a:ext cx="6375400" cy="9499600"/>
          </a:xfrm>
          <a:prstGeom prst="rect">
            <a:avLst/>
          </a:prstGeom>
          <a:noFill/>
        </p:spPr>
      </p:pic>
      <p:sp>
        <p:nvSpPr>
          <p:cNvPr id="2" name="TextBox 1"/>
          <p:cNvSpPr txBox="1"/>
          <p:nvPr/>
        </p:nvSpPr>
        <p:spPr>
          <a:xfrm>
            <a:off x="457200" y="10426700"/>
            <a:ext cx="102592" cy="135935"/>
          </a:xfrm>
          <a:prstGeom prst="rect">
            <a:avLst/>
          </a:prstGeom>
          <a:noFill/>
        </p:spPr>
        <p:txBody>
          <a:bodyPr wrap="squar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17</a:t>
            </a:r>
          </a:p>
        </p:txBody>
      </p:sp>
      <p:sp>
        <p:nvSpPr>
          <p:cNvPr id="3" name="TextBox 1"/>
          <p:cNvSpPr txBox="1"/>
          <p:nvPr/>
        </p:nvSpPr>
        <p:spPr>
          <a:xfrm>
            <a:off x="669664" y="838200"/>
            <a:ext cx="642329" cy="302647"/>
          </a:xfrm>
          <a:prstGeom prst="rect">
            <a:avLst/>
          </a:prstGeom>
          <a:noFill/>
        </p:spPr>
        <p:txBody>
          <a:bodyPr wrap="square" lIns="0" tIns="0" rIns="0" rtlCol="0">
            <a:spAutoFit/>
          </a:bodyPr>
          <a:lstStyle/>
          <a:p>
            <a:pPr>
              <a:lnSpc>
                <a:spcPts val="600"/>
              </a:lnSpc>
              <a:tabLst>
                <a:tab pos="254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Windowsバージョン</a:t>
            </a:r>
          </a:p>
          <a:p>
            <a:pPr>
              <a:lnSpc>
                <a:spcPts val="800"/>
              </a:lnSpc>
              <a:tabLst>
                <a:tab pos="254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TextBox 1"/>
          <p:cNvSpPr txBox="1"/>
          <p:nvPr/>
        </p:nvSpPr>
        <p:spPr>
          <a:xfrm>
            <a:off x="1554545" y="794757"/>
            <a:ext cx="807913" cy="219291"/>
          </a:xfrm>
          <a:prstGeom prst="rect">
            <a:avLst/>
          </a:prstGeom>
          <a:noFill/>
        </p:spPr>
        <p:txBody>
          <a:bodyPr wrap="square" lIns="0" tIns="0" rIns="0" rtlCol="0">
            <a:spAutoFit/>
          </a:bodyPr>
          <a:lstStyle/>
          <a:p>
            <a:pPr>
              <a:lnSpc>
                <a:spcPct val="150000"/>
              </a:lnSpc>
              <a:tabLst>
                <a:tab pos="38100" algn="l"/>
              </a:tabLst>
            </a:pPr>
            <a:r>
              <a:rPr lang="en-US" altLang="zh-CN" sz="750" smtClean="0">
                <a:latin typeface="メイリオ" panose="020B0604030504040204" pitchFamily="50" charset="-128"/>
                <a:ea typeface="メイリオ" panose="020B0604030504040204" pitchFamily="50" charset="-128"/>
                <a:cs typeface="メイリオ" panose="020B0604030504040204" pitchFamily="50" charset="-128"/>
              </a:rPr>
              <a:t> 対応エディション</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TextBox 1"/>
          <p:cNvSpPr txBox="1"/>
          <p:nvPr/>
        </p:nvSpPr>
        <p:spPr>
          <a:xfrm>
            <a:off x="2400300" y="760779"/>
            <a:ext cx="4267194" cy="3123932"/>
          </a:xfrm>
          <a:prstGeom prst="rect">
            <a:avLst/>
          </a:prstGeom>
          <a:noFill/>
        </p:spPr>
        <p:txBody>
          <a:bodyPr wrap="square" lIns="0" tIns="0" rIns="0" rtlCol="0">
            <a:spAutoFit/>
          </a:bodyPr>
          <a:lstStyle/>
          <a:p>
            <a:pPr>
              <a:lnSpc>
                <a:spcPts val="1200"/>
              </a:lnSpc>
              <a:tabLst>
                <a:tab pos="25400" algn="l"/>
              </a:tabLst>
            </a:pPr>
            <a:r>
              <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制限あり、OSエディションにより課せられる（フィジカルプロセッサ×1、SMBコネクション×5）</a:t>
            </a:r>
          </a:p>
          <a:p>
            <a:pPr>
              <a:lnSpc>
                <a:spcPts val="1200"/>
              </a:lnSpc>
              <a:tabLst>
                <a:tab pos="25400" algn="l"/>
              </a:tabLst>
            </a:pPr>
            <a:r>
              <a:rPr lang="en-US" altLang="zh-CN" sz="750"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rId3"/>
              </a:rPr>
              <a:t>http://www.microsoft.com参照</a:t>
            </a: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5400" algn="l"/>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1200"/>
              </a:lnSpc>
            </a:pPr>
            <a:endParaRPr lang="en-US" altLang="zh-CN" sz="7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TextBox 1"/>
          <p:cNvSpPr txBox="1"/>
          <p:nvPr/>
        </p:nvSpPr>
        <p:spPr>
          <a:xfrm>
            <a:off x="5151437" y="5410706"/>
            <a:ext cx="1820863" cy="3123932"/>
          </a:xfrm>
          <a:prstGeom prst="rect">
            <a:avLst/>
          </a:prstGeom>
          <a:noFill/>
        </p:spPr>
        <p:txBody>
          <a:bodyPr wrap="square" lIns="0" tIns="0" rIns="0" rtlCol="0">
            <a:spAutoFit/>
          </a:bodyPr>
          <a:lstStyle/>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フルインストールタイプ対応</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Server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Coreのインストールタイプには対応していません</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フルインストールタイプ対応</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Server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Coreのインストールタイプには対応していません</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ストレッチカードは32ビット版のみ対応しています。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1570037" y="5269706"/>
            <a:ext cx="762000" cy="1200329"/>
          </a:xfrm>
          <a:prstGeom prst="rect">
            <a:avLst/>
          </a:prstGeom>
          <a:noFill/>
        </p:spPr>
        <p:txBody>
          <a:bodyPr wrap="square" lIns="0" tIns="0" rIns="0" rtlCol="0">
            <a:spAutoFit/>
          </a:bodyPr>
          <a:lstStyle/>
          <a:p>
            <a:pPr>
              <a:lnSpc>
                <a:spcPts val="900"/>
              </a:lnSpc>
              <a:tabLst/>
            </a:pPr>
            <a:r>
              <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Enterpriseエディション</a:t>
            </a:r>
          </a:p>
          <a:p>
            <a:pPr>
              <a:lnSpc>
                <a:spcPts val="900"/>
              </a:lnSpc>
              <a:tabLst/>
            </a:pPr>
            <a:r>
              <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Datacenterエディション</a:t>
            </a:r>
          </a:p>
          <a:p>
            <a:pPr>
              <a:lnSpc>
                <a:spcPts val="900"/>
              </a:lnSpc>
              <a:tabLst/>
            </a:pPr>
            <a:r>
              <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Standardエディション</a:t>
            </a:r>
          </a:p>
          <a:p>
            <a:pPr>
              <a:lnSpc>
                <a:spcPts val="900"/>
              </a:lnSpc>
              <a:tabLst/>
            </a:pPr>
            <a:r>
              <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a:t>
            </a:r>
          </a:p>
          <a:p>
            <a:pPr>
              <a:lnSpc>
                <a:spcPts val="900"/>
              </a:lnSpc>
              <a:tabLst/>
            </a:pPr>
            <a:r>
              <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HPC</a:t>
            </a:r>
          </a:p>
          <a:p>
            <a:pPr>
              <a:lnSpc>
                <a:spcPts val="900"/>
              </a:lnSpc>
            </a:pPr>
            <a:endParaRPr lang="en-US" altLang="zh-CN" sz="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900"/>
              </a:lnSpc>
            </a:pPr>
            <a:endParaRPr lang="en-US" altLang="zh-CN" sz="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TextBox 1"/>
          <p:cNvSpPr txBox="1"/>
          <p:nvPr/>
        </p:nvSpPr>
        <p:spPr>
          <a:xfrm>
            <a:off x="2400299" y="5290551"/>
            <a:ext cx="2646720" cy="2098010"/>
          </a:xfrm>
          <a:prstGeom prst="rect">
            <a:avLst/>
          </a:prstGeom>
          <a:noFill/>
        </p:spPr>
        <p:txBody>
          <a:bodyPr wrap="square" lIns="0" tIns="0" rIns="0" rtlCol="0">
            <a:spAutoFit/>
          </a:bodyPr>
          <a:lstStyle/>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a:t>
            </a:r>
            <a:r>
              <a:rPr lang="en-US" altLang="zh-CN" sz="6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エディション</a:t>
            </a:r>
            <a:r>
              <a:rPr lang="en-US" altLang="zh-CN" sz="7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、実際の製品機能すべてを使用することができるもの</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50"/>
              </a:lnSpc>
              <a:tabLst/>
            </a:pPr>
            <a:endParaRPr lang="en-US" altLang="zh-CN" sz="7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50"/>
              </a:lnSpc>
              <a:tabLst/>
            </a:pP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50"/>
              </a:lnSpc>
              <a:tabLst/>
            </a:pPr>
            <a:r>
              <a:rPr lang="en-US" altLang="zh-CN" sz="7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a:p>
            <a:pPr>
              <a:lnSpc>
                <a:spcPts val="750"/>
              </a:lnSpc>
              <a:tabLst/>
            </a:pPr>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p>
        </p:txBody>
      </p:sp>
      <p:sp>
        <p:nvSpPr>
          <p:cNvPr id="10" name="テキスト ボックス 9"/>
          <p:cNvSpPr txBox="1"/>
          <p:nvPr/>
        </p:nvSpPr>
        <p:spPr>
          <a:xfrm>
            <a:off x="0" y="137226"/>
            <a:ext cx="7697941" cy="492443"/>
          </a:xfrm>
          <a:prstGeom prst="rect">
            <a:avLst/>
          </a:prstGeom>
          <a:noFill/>
        </p:spPr>
        <p:txBody>
          <a:bodyPr wrap="square" rtlCol="0">
            <a:spAutoFit/>
          </a:bodyPr>
          <a:lstStyle/>
          <a:p>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オペレーティングシステム要件</a:t>
            </a:r>
          </a:p>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AxxonNextソフトウェアパッケージは、Microsoft Windowsオペレーティングシステムの32ビットおよび64ビットのライセンスバージョンと互換性があります。</a:t>
            </a:r>
          </a:p>
        </p:txBody>
      </p:sp>
      <p:sp>
        <p:nvSpPr>
          <p:cNvPr id="11" name="テキスト ボックス 10"/>
          <p:cNvSpPr txBox="1"/>
          <p:nvPr/>
        </p:nvSpPr>
        <p:spPr>
          <a:xfrm>
            <a:off x="596900" y="1044952"/>
            <a:ext cx="859732" cy="461665"/>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XP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SP2</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79437" y="1502152"/>
            <a:ext cx="859732" cy="461665"/>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XP SP3 (x86)</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4" name="テキスト ボックス 13"/>
          <p:cNvSpPr txBox="1"/>
          <p:nvPr/>
        </p:nvSpPr>
        <p:spPr>
          <a:xfrm>
            <a:off x="572318" y="2949952"/>
            <a:ext cx="982227" cy="707886"/>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Server 2003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R2</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SP2</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x86</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5" name="テキスト ボックス 14"/>
          <p:cNvSpPr txBox="1"/>
          <p:nvPr/>
        </p:nvSpPr>
        <p:spPr>
          <a:xfrm>
            <a:off x="575825" y="4202906"/>
            <a:ext cx="1098547" cy="461665"/>
          </a:xfrm>
          <a:prstGeom prst="rect">
            <a:avLst/>
          </a:prstGeom>
          <a:noFill/>
        </p:spPr>
        <p:txBody>
          <a:bodyPr wrap="square" rtlCol="0">
            <a:spAutoFit/>
          </a:bodyPr>
          <a:lstStyle/>
          <a:p>
            <a:r>
              <a:rPr lang="en-US" altLang="ja-JP" sz="800">
                <a:latin typeface="メイリオ" panose="020B0604030504040204" pitchFamily="50" charset="-128"/>
                <a:ea typeface="メイリオ" panose="020B0604030504040204" pitchFamily="50" charset="-128"/>
                <a:cs typeface="メイリオ" panose="020B0604030504040204" pitchFamily="50" charset="-128"/>
              </a:rPr>
              <a:t>Windows Vista SP2 (x86, x64)</a:t>
            </a:r>
          </a:p>
          <a:p>
            <a:r>
              <a:rPr lang="en-US" altLang="ja-JP" sz="80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6" name="テキスト ボックス 15"/>
          <p:cNvSpPr txBox="1"/>
          <p:nvPr/>
        </p:nvSpPr>
        <p:spPr>
          <a:xfrm>
            <a:off x="579438" y="5345906"/>
            <a:ext cx="975108" cy="707886"/>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Server 2008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SP2</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x86</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7" name="テキスト ボックス 16"/>
          <p:cNvSpPr txBox="1"/>
          <p:nvPr/>
        </p:nvSpPr>
        <p:spPr>
          <a:xfrm>
            <a:off x="572648" y="6565106"/>
            <a:ext cx="981897" cy="707886"/>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Server 2008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R2</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SP1</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8" name="テキスト ボックス 17"/>
          <p:cNvSpPr txBox="1"/>
          <p:nvPr/>
        </p:nvSpPr>
        <p:spPr>
          <a:xfrm>
            <a:off x="572317" y="7856041"/>
            <a:ext cx="982228" cy="461665"/>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7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SP1</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x86</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9" name="テキスト ボックス 18"/>
          <p:cNvSpPr txBox="1"/>
          <p:nvPr/>
        </p:nvSpPr>
        <p:spPr>
          <a:xfrm>
            <a:off x="597069" y="9460706"/>
            <a:ext cx="837086" cy="461665"/>
          </a:xfrm>
          <a:prstGeom prst="rect">
            <a:avLst/>
          </a:prstGeom>
          <a:noFill/>
        </p:spPr>
        <p:txBody>
          <a:bodyPr wrap="square" rtlCol="0">
            <a:spAutoFit/>
          </a:bodyPr>
          <a:lstStyle/>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 8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x86</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x64</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20" name="TextBox 1"/>
          <p:cNvSpPr txBox="1"/>
          <p:nvPr/>
        </p:nvSpPr>
        <p:spPr>
          <a:xfrm>
            <a:off x="1646237" y="1106507"/>
            <a:ext cx="708137" cy="392415"/>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Windows XP Professional</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1642707" y="1394623"/>
            <a:ext cx="719751" cy="392415"/>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Windows XP Home Edition</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1649053" y="1716107"/>
            <a:ext cx="578685" cy="276999"/>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Windows XP</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Professional</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TextBox 1"/>
          <p:cNvSpPr txBox="1"/>
          <p:nvPr/>
        </p:nvSpPr>
        <p:spPr>
          <a:xfrm>
            <a:off x="1649053" y="2028832"/>
            <a:ext cx="705321" cy="623248"/>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Windows XP Tablet PC Edition</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1662143" y="2421247"/>
            <a:ext cx="700316" cy="623248"/>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Windows XP Media Center Edition</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TextBox 1"/>
          <p:cNvSpPr txBox="1"/>
          <p:nvPr/>
        </p:nvSpPr>
        <p:spPr>
          <a:xfrm>
            <a:off x="1744497" y="2853744"/>
            <a:ext cx="428002" cy="276999"/>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Standard</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Edition</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TextBox 1"/>
          <p:cNvSpPr txBox="1"/>
          <p:nvPr/>
        </p:nvSpPr>
        <p:spPr>
          <a:xfrm>
            <a:off x="1718849" y="3164245"/>
            <a:ext cx="479298"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Enterprise</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Edition</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TextBox 1"/>
          <p:cNvSpPr txBox="1"/>
          <p:nvPr/>
        </p:nvSpPr>
        <p:spPr>
          <a:xfrm>
            <a:off x="1713439" y="3473417"/>
            <a:ext cx="517770"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Datacenter</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Edition</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1698653" y="3758724"/>
            <a:ext cx="655721" cy="392415"/>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Web Edition (</a:t>
            </a:r>
            <a:r>
              <a:rPr lang="en-US" altLang="zh-CN" sz="750" dirty="0" err="1">
                <a:latin typeface="メイリオ" panose="020B0604030504040204" pitchFamily="50" charset="-128"/>
                <a:ea typeface="メイリオ" panose="020B0604030504040204" pitchFamily="50" charset="-128"/>
                <a:cs typeface="メイリオ" panose="020B0604030504040204" pitchFamily="50" charset="-128"/>
              </a:rPr>
              <a:t>x86</a:t>
            </a: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1662678" y="4122114"/>
            <a:ext cx="551433"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Home Basic</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1570037" y="4402960"/>
            <a:ext cx="792422" cy="276999"/>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Home Premium</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Premium</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TextBox 1"/>
          <p:cNvSpPr txBox="1"/>
          <p:nvPr/>
        </p:nvSpPr>
        <p:spPr>
          <a:xfrm>
            <a:off x="1777888" y="4698509"/>
            <a:ext cx="407163"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Business</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TextBox 1"/>
          <p:cNvSpPr txBox="1"/>
          <p:nvPr/>
        </p:nvSpPr>
        <p:spPr>
          <a:xfrm>
            <a:off x="1732673" y="4928104"/>
            <a:ext cx="479298"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Enterprise</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TextBox 1"/>
          <p:cNvSpPr txBox="1"/>
          <p:nvPr/>
        </p:nvSpPr>
        <p:spPr>
          <a:xfrm>
            <a:off x="1760726" y="5128968"/>
            <a:ext cx="397545"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Ultimate</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1768742" y="6546533"/>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TextBox 1"/>
          <p:cNvSpPr txBox="1"/>
          <p:nvPr/>
        </p:nvSpPr>
        <p:spPr>
          <a:xfrm>
            <a:off x="1740059" y="6779324"/>
            <a:ext cx="51777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Datacenter</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TextBox 1"/>
          <p:cNvSpPr txBox="1"/>
          <p:nvPr/>
        </p:nvSpPr>
        <p:spPr>
          <a:xfrm>
            <a:off x="1806838" y="6945979"/>
            <a:ext cx="428002"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Standard</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TextBox 1"/>
          <p:cNvSpPr txBox="1"/>
          <p:nvPr/>
        </p:nvSpPr>
        <p:spPr>
          <a:xfrm>
            <a:off x="1904103" y="7165523"/>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TextBox 1"/>
          <p:cNvSpPr txBox="1"/>
          <p:nvPr/>
        </p:nvSpPr>
        <p:spPr>
          <a:xfrm>
            <a:off x="1895870" y="7394123"/>
            <a:ext cx="293350" cy="161583"/>
          </a:xfrm>
          <a:prstGeom prst="rect">
            <a:avLst/>
          </a:prstGeom>
          <a:noFill/>
        </p:spPr>
        <p:txBody>
          <a:bodyPr wrap="square" lIns="0" tIns="0" rIns="0" rtlCol="0">
            <a:spAutoFit/>
          </a:bodyPr>
          <a:lstStyle/>
          <a:p>
            <a:pPr>
              <a:tabLst>
                <a:tab pos="38100" algn="l"/>
              </a:tabLst>
            </a:pPr>
            <a:r>
              <a:rPr lang="en-US" altLang="zh-CN" sz="750" smtClean="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TextBox 1"/>
          <p:cNvSpPr txBox="1"/>
          <p:nvPr/>
        </p:nvSpPr>
        <p:spPr>
          <a:xfrm>
            <a:off x="1760726" y="7560284"/>
            <a:ext cx="524182"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Foundation</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TextBox 1"/>
          <p:cNvSpPr txBox="1"/>
          <p:nvPr/>
        </p:nvSpPr>
        <p:spPr>
          <a:xfrm>
            <a:off x="1718086" y="7888307"/>
            <a:ext cx="613951" cy="276999"/>
          </a:xfrm>
          <a:prstGeom prst="rect">
            <a:avLst/>
          </a:prstGeom>
          <a:noFill/>
        </p:spPr>
        <p:txBody>
          <a:bodyPr wrap="square" lIns="0" tIns="0" rIns="0" rtlCol="0">
            <a:spAutoFit/>
          </a:bodyPr>
          <a:lstStyle/>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Starter (x86)</a:t>
            </a:r>
          </a:p>
          <a:p>
            <a:pPr>
              <a:tabLst>
                <a:tab pos="38100" algn="l"/>
              </a:tabLst>
            </a:pPr>
            <a:r>
              <a:rPr lang="en-US" altLang="zh-CN" sz="75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TextBox 1"/>
          <p:cNvSpPr txBox="1"/>
          <p:nvPr/>
        </p:nvSpPr>
        <p:spPr>
          <a:xfrm>
            <a:off x="1712594" y="8252719"/>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TextBox 1"/>
          <p:cNvSpPr txBox="1"/>
          <p:nvPr/>
        </p:nvSpPr>
        <p:spPr>
          <a:xfrm>
            <a:off x="1774774" y="8494416"/>
            <a:ext cx="293350"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TextBox 1"/>
          <p:cNvSpPr txBox="1"/>
          <p:nvPr/>
        </p:nvSpPr>
        <p:spPr>
          <a:xfrm>
            <a:off x="1691796" y="8805160"/>
            <a:ext cx="561051"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Professional</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TextBox 1"/>
          <p:cNvSpPr txBox="1"/>
          <p:nvPr/>
        </p:nvSpPr>
        <p:spPr>
          <a:xfrm>
            <a:off x="1757303" y="9003506"/>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TextBox 1"/>
          <p:cNvSpPr txBox="1"/>
          <p:nvPr/>
        </p:nvSpPr>
        <p:spPr>
          <a:xfrm>
            <a:off x="1784730" y="9232106"/>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TextBox 1"/>
          <p:cNvSpPr txBox="1"/>
          <p:nvPr/>
        </p:nvSpPr>
        <p:spPr>
          <a:xfrm>
            <a:off x="1863317" y="9432627"/>
            <a:ext cx="218008"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Core</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TextBox 1"/>
          <p:cNvSpPr txBox="1"/>
          <p:nvPr/>
        </p:nvSpPr>
        <p:spPr>
          <a:xfrm>
            <a:off x="1903035" y="9637677"/>
            <a:ext cx="155492"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Pro</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TextBox 1"/>
          <p:cNvSpPr txBox="1"/>
          <p:nvPr/>
        </p:nvSpPr>
        <p:spPr>
          <a:xfrm>
            <a:off x="1738067" y="9838063"/>
            <a:ext cx="29335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#REF!</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TextBox 1"/>
          <p:cNvSpPr txBox="1"/>
          <p:nvPr/>
        </p:nvSpPr>
        <p:spPr>
          <a:xfrm>
            <a:off x="2438207" y="3774174"/>
            <a:ext cx="3813544"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制限あり、OSエディションにより課せられる（2 Gb RAM、フィジカルプロセッサ×2）</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http://www.microsoft.com</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TextBox 1"/>
          <p:cNvSpPr txBox="1"/>
          <p:nvPr/>
        </p:nvSpPr>
        <p:spPr>
          <a:xfrm>
            <a:off x="2404870" y="4690922"/>
            <a:ext cx="3020058" cy="138499"/>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TextBox 1"/>
          <p:cNvSpPr txBox="1"/>
          <p:nvPr/>
        </p:nvSpPr>
        <p:spPr>
          <a:xfrm>
            <a:off x="2404870" y="4876180"/>
            <a:ext cx="3020058" cy="138499"/>
          </a:xfrm>
          <a:prstGeom prst="rect">
            <a:avLst/>
          </a:prstGeom>
          <a:noFill/>
        </p:spPr>
        <p:txBody>
          <a:bodyPr wrap="square" lIns="0" tIns="0" rIns="0" rtlCol="0">
            <a:spAutoFit/>
          </a:bodyPr>
          <a:lstStyle/>
          <a:p>
            <a:pPr>
              <a:tabLst>
                <a:tab pos="38100" algn="l"/>
              </a:tabLst>
            </a:pPr>
            <a:r>
              <a:rPr lang="en-US" altLang="zh-CN" sz="600">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TextBox 1"/>
          <p:cNvSpPr txBox="1"/>
          <p:nvPr/>
        </p:nvSpPr>
        <p:spPr>
          <a:xfrm>
            <a:off x="2400300" y="5089687"/>
            <a:ext cx="3020058" cy="138499"/>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TextBox 1"/>
          <p:cNvSpPr txBox="1"/>
          <p:nvPr/>
        </p:nvSpPr>
        <p:spPr>
          <a:xfrm>
            <a:off x="2438207" y="4066614"/>
            <a:ext cx="4267194"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制限あり、OSエディションにより課せられる（フィジカルプロセッサ×1、SMBコネクション×5）</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http://www.microsoft.com</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TextBox 1"/>
          <p:cNvSpPr txBox="1"/>
          <p:nvPr/>
        </p:nvSpPr>
        <p:spPr>
          <a:xfrm>
            <a:off x="2438207" y="4383107"/>
            <a:ext cx="3252493" cy="276999"/>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a:t>
            </a:r>
          </a:p>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http://www.microsoft.com</a:t>
            </a:r>
            <a:endPar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TextBox 1"/>
          <p:cNvSpPr txBox="1"/>
          <p:nvPr/>
        </p:nvSpPr>
        <p:spPr>
          <a:xfrm>
            <a:off x="2400263" y="7346729"/>
            <a:ext cx="2415726" cy="138499"/>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TextBox 1"/>
          <p:cNvSpPr txBox="1"/>
          <p:nvPr/>
        </p:nvSpPr>
        <p:spPr>
          <a:xfrm>
            <a:off x="2392428" y="7551972"/>
            <a:ext cx="2415726" cy="138499"/>
          </a:xfrm>
          <a:prstGeom prst="rect">
            <a:avLst/>
          </a:prstGeom>
          <a:noFill/>
        </p:spPr>
        <p:txBody>
          <a:bodyPr wrap="square" lIns="0" tIns="0" rIns="0" rtlCol="0">
            <a:spAutoFit/>
          </a:bodyPr>
          <a:lstStyle/>
          <a:p>
            <a:pPr>
              <a:tabLst>
                <a:tab pos="38100" algn="l"/>
              </a:tabLst>
            </a:pPr>
            <a:r>
              <a:rPr lang="en-US" altLang="zh-CN" sz="600">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TextBox 1"/>
          <p:cNvSpPr txBox="1"/>
          <p:nvPr/>
        </p:nvSpPr>
        <p:spPr>
          <a:xfrm>
            <a:off x="2404870" y="8827009"/>
            <a:ext cx="2746567" cy="138499"/>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TextBox 1"/>
          <p:cNvSpPr txBox="1"/>
          <p:nvPr/>
        </p:nvSpPr>
        <p:spPr>
          <a:xfrm>
            <a:off x="2388846" y="9012725"/>
            <a:ext cx="2746567" cy="138499"/>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TextBox 1"/>
          <p:cNvSpPr txBox="1"/>
          <p:nvPr/>
        </p:nvSpPr>
        <p:spPr>
          <a:xfrm>
            <a:off x="2404870" y="9232105"/>
            <a:ext cx="2746567" cy="138499"/>
          </a:xfrm>
          <a:prstGeom prst="rect">
            <a:avLst/>
          </a:prstGeom>
          <a:noFill/>
        </p:spPr>
        <p:txBody>
          <a:bodyPr wrap="square" lIns="0" tIns="0" rIns="0" rtlCol="0">
            <a:spAutoFit/>
          </a:bodyPr>
          <a:lstStyle/>
          <a:p>
            <a:pPr>
              <a:tabLst>
                <a:tab pos="38100" algn="l"/>
              </a:tabLst>
            </a:pPr>
            <a:r>
              <a:rPr lang="en-US" altLang="zh-CN" sz="600">
                <a:latin typeface="メイリオ" panose="020B0604030504040204" pitchFamily="50" charset="-128"/>
                <a:ea typeface="メイリオ" panose="020B0604030504040204" pitchFamily="50" charset="-128"/>
                <a:cs typeface="メイリオ" panose="020B0604030504040204" pitchFamily="50" charset="-128"/>
              </a:rPr>
              <a:t>OSエディション、実際の製品機能すべてを使用することができるもの</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TextBox 1"/>
          <p:cNvSpPr txBox="1"/>
          <p:nvPr/>
        </p:nvSpPr>
        <p:spPr>
          <a:xfrm>
            <a:off x="2392428" y="9442719"/>
            <a:ext cx="232756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p>
        </p:txBody>
      </p:sp>
      <p:sp>
        <p:nvSpPr>
          <p:cNvPr id="62" name="TextBox 1"/>
          <p:cNvSpPr txBox="1"/>
          <p:nvPr/>
        </p:nvSpPr>
        <p:spPr>
          <a:xfrm>
            <a:off x="2388846" y="9615364"/>
            <a:ext cx="2327560" cy="161583"/>
          </a:xfrm>
          <a:prstGeom prst="rect">
            <a:avLst/>
          </a:prstGeom>
          <a:noFill/>
        </p:spPr>
        <p:txBody>
          <a:bodyPr wrap="square" lIns="0" tIns="0" rIns="0" rtlCol="0">
            <a:spAutoFit/>
          </a:bodyPr>
          <a:lstStyle/>
          <a:p>
            <a:pPr>
              <a:tabLst>
                <a:tab pos="38100" algn="l"/>
              </a:tabLst>
            </a:pPr>
            <a:r>
              <a:rPr lang="en-US" altLang="zh-CN" sz="750">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p>
        </p:txBody>
      </p:sp>
      <p:sp>
        <p:nvSpPr>
          <p:cNvPr id="63" name="TextBox 1"/>
          <p:cNvSpPr txBox="1"/>
          <p:nvPr/>
        </p:nvSpPr>
        <p:spPr>
          <a:xfrm>
            <a:off x="2388846" y="9838062"/>
            <a:ext cx="2327560" cy="161583"/>
          </a:xfrm>
          <a:prstGeom prst="rect">
            <a:avLst/>
          </a:prstGeom>
          <a:noFill/>
        </p:spPr>
        <p:txBody>
          <a:bodyPr wrap="square" lIns="0" tIns="0" rIns="0" rtlCol="0">
            <a:spAutoFit/>
          </a:bodyPr>
          <a:lstStyle/>
          <a:p>
            <a:pPr>
              <a:tabLst>
                <a:tab pos="38100" algn="l"/>
              </a:tabLst>
            </a:pPr>
            <a:r>
              <a:rPr lang="en-US" altLang="zh-CN" sz="750" dirty="0" err="1">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p>
        </p:txBody>
      </p:sp>
      <p:sp>
        <p:nvSpPr>
          <p:cNvPr id="64" name="TextBox 1"/>
          <p:cNvSpPr txBox="1"/>
          <p:nvPr/>
        </p:nvSpPr>
        <p:spPr>
          <a:xfrm>
            <a:off x="2408238" y="7771402"/>
            <a:ext cx="2727176" cy="415498"/>
          </a:xfrm>
          <a:prstGeom prst="rect">
            <a:avLst/>
          </a:prstGeom>
          <a:noFill/>
        </p:spPr>
        <p:txBody>
          <a:bodyPr wrap="square" lIns="0" tIns="0" rIns="0" rtlCol="0">
            <a:spAutoFit/>
          </a:bodyPr>
          <a:lstStyle/>
          <a:p>
            <a:pPr>
              <a:tabLst>
                <a:tab pos="38100" algn="l"/>
              </a:tabLst>
            </a:pPr>
            <a:r>
              <a:rPr lang="en-US" altLang="zh-CN" sz="600" dirty="0">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制限あり、OSエディションにより課せられる（メインメモリ2GB、フィジカルプロセッサ×1、モニタ×1）</a:t>
            </a:r>
          </a:p>
          <a:p>
            <a:pPr>
              <a:tabLst>
                <a:tab pos="38100" algn="l"/>
              </a:tabLst>
            </a:pPr>
            <a:r>
              <a:rPr lang="en-US" altLang="zh-CN" sz="600" dirty="0">
                <a:latin typeface="メイリオ" panose="020B0604030504040204" pitchFamily="50" charset="-128"/>
                <a:ea typeface="メイリオ" panose="020B0604030504040204" pitchFamily="50" charset="-128"/>
                <a:cs typeface="メイリオ" panose="020B0604030504040204" pitchFamily="50" charset="-128"/>
              </a:rPr>
              <a:t>　</a:t>
            </a:r>
          </a:p>
          <a:p>
            <a:pPr>
              <a:tabLst>
                <a:tab pos="38100" algn="l"/>
              </a:tabLst>
            </a:pPr>
            <a:r>
              <a:rPr lang="en-US" altLang="zh-CN" sz="600" dirty="0" smtClean="0">
                <a:latin typeface="メイリオ" panose="020B0604030504040204" pitchFamily="50" charset="-128"/>
                <a:ea typeface="メイリオ" panose="020B0604030504040204" pitchFamily="50" charset="-128"/>
                <a:cs typeface="メイリオ" panose="020B0604030504040204" pitchFamily="50" charset="-128"/>
              </a:rPr>
              <a:t>http://www.microsoft.com</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TextBox 1"/>
          <p:cNvSpPr txBox="1"/>
          <p:nvPr/>
        </p:nvSpPr>
        <p:spPr>
          <a:xfrm>
            <a:off x="2408237" y="8193107"/>
            <a:ext cx="2638782" cy="230832"/>
          </a:xfrm>
          <a:prstGeom prst="rect">
            <a:avLst/>
          </a:prstGeom>
          <a:noFill/>
        </p:spPr>
        <p:txBody>
          <a:bodyPr wrap="square" lIns="0" tIns="0" rIns="0" rtlCol="0">
            <a:spAutoFit/>
          </a:bodyPr>
          <a:lstStyle/>
          <a:p>
            <a:pPr>
              <a:tabLst>
                <a:tab pos="38100" algn="l"/>
              </a:tabLst>
            </a:pPr>
            <a:r>
              <a:rPr lang="en-US" altLang="zh-CN" sz="600">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a:t>
            </a:r>
          </a:p>
          <a:p>
            <a:pPr>
              <a:tabLst>
                <a:tab pos="38100" algn="l"/>
              </a:tabLst>
            </a:pPr>
            <a:r>
              <a:rPr lang="en-US" altLang="zh-CN" sz="600" smtClean="0">
                <a:latin typeface="メイリオ" panose="020B0604030504040204" pitchFamily="50" charset="-128"/>
                <a:ea typeface="メイリオ" panose="020B0604030504040204" pitchFamily="50" charset="-128"/>
                <a:cs typeface="メイリオ" panose="020B0604030504040204" pitchFamily="50" charset="-128"/>
              </a:rPr>
              <a:t>http://www.microsoft.com</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TextBox 1"/>
          <p:cNvSpPr txBox="1"/>
          <p:nvPr/>
        </p:nvSpPr>
        <p:spPr>
          <a:xfrm>
            <a:off x="2408237" y="8536523"/>
            <a:ext cx="2727176" cy="230832"/>
          </a:xfrm>
          <a:prstGeom prst="rect">
            <a:avLst/>
          </a:prstGeom>
          <a:noFill/>
        </p:spPr>
        <p:txBody>
          <a:bodyPr wrap="square" lIns="0" tIns="0" rIns="0" rtlCol="0">
            <a:spAutoFit/>
          </a:bodyPr>
          <a:lstStyle/>
          <a:p>
            <a:pPr>
              <a:tabLst>
                <a:tab pos="38100" algn="l"/>
              </a:tabLst>
            </a:pPr>
            <a:r>
              <a:rPr lang="en-US" altLang="zh-CN" sz="600" dirty="0" err="1">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制限あり、OSエディションにより課せられる（フィジカルプロセッサ×1）http</a:t>
            </a:r>
            <a:r>
              <a:rPr lang="en-US" altLang="zh-CN" sz="600" dirty="0">
                <a:latin typeface="メイリオ" panose="020B0604030504040204" pitchFamily="50" charset="-128"/>
                <a:ea typeface="メイリオ" panose="020B0604030504040204" pitchFamily="50" charset="-128"/>
                <a:cs typeface="メイリオ" panose="020B0604030504040204" pitchFamily="50" charset="-128"/>
              </a:rPr>
              <a:t>://www.microsoft.com</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566725" y="5864225"/>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66725" y="58642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566725" y="586422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566725" y="643013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898056" y="586422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566725" y="653491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566725" y="653491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566725" y="653491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566725" y="71006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898056" y="653491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566725" y="7544434"/>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566725" y="754443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566725" y="7544434"/>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566725" y="811034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898056" y="7544434"/>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22" name="Picture 3"/>
          <p:cNvPicPr>
            <a:picLocks noChangeAspect="1" noChangeArrowheads="1"/>
          </p:cNvPicPr>
          <p:nvPr/>
        </p:nvPicPr>
        <p:blipFill>
          <a:blip r:embed="rId2" cstate="print"/>
          <a:srcRect/>
          <a:stretch>
            <a:fillRect/>
          </a:stretch>
        </p:blipFill>
        <p:spPr bwMode="auto">
          <a:xfrm>
            <a:off x="566725" y="1562100"/>
            <a:ext cx="2705100" cy="939800"/>
          </a:xfrm>
          <a:prstGeom prst="rect">
            <a:avLst/>
          </a:prstGeom>
          <a:noFill/>
        </p:spPr>
      </p:pic>
      <p:pic>
        <p:nvPicPr>
          <p:cNvPr id="23" name="Picture 3"/>
          <p:cNvPicPr>
            <a:picLocks noChangeAspect="1" noChangeArrowheads="1"/>
          </p:cNvPicPr>
          <p:nvPr/>
        </p:nvPicPr>
        <p:blipFill>
          <a:blip r:embed="rId3" cstate="print"/>
          <a:srcRect/>
          <a:stretch>
            <a:fillRect/>
          </a:stretch>
        </p:blipFill>
        <p:spPr bwMode="auto">
          <a:xfrm>
            <a:off x="947725" y="2857500"/>
            <a:ext cx="1625600" cy="1282700"/>
          </a:xfrm>
          <a:prstGeom prst="rect">
            <a:avLst/>
          </a:prstGeom>
          <a:noFill/>
        </p:spPr>
      </p:pic>
      <p:pic>
        <p:nvPicPr>
          <p:cNvPr id="24" name="Picture 3"/>
          <p:cNvPicPr>
            <a:picLocks noChangeAspect="1" noChangeArrowheads="1"/>
          </p:cNvPicPr>
          <p:nvPr/>
        </p:nvPicPr>
        <p:blipFill>
          <a:blip r:embed="rId4" cstate="print"/>
          <a:srcRect/>
          <a:stretch>
            <a:fillRect/>
          </a:stretch>
        </p:blipFill>
        <p:spPr bwMode="auto">
          <a:xfrm>
            <a:off x="566725" y="4838700"/>
            <a:ext cx="4216400" cy="927100"/>
          </a:xfrm>
          <a:prstGeom prst="rect">
            <a:avLst/>
          </a:prstGeom>
          <a:noFill/>
        </p:spPr>
      </p:pic>
      <p:pic>
        <p:nvPicPr>
          <p:cNvPr id="25" name="Picture 3"/>
          <p:cNvPicPr>
            <a:picLocks noChangeAspect="1" noChangeArrowheads="1"/>
          </p:cNvPicPr>
          <p:nvPr/>
        </p:nvPicPr>
        <p:blipFill>
          <a:blip r:embed="rId5" cstate="print"/>
          <a:srcRect/>
          <a:stretch>
            <a:fillRect/>
          </a:stretch>
        </p:blipFill>
        <p:spPr bwMode="auto">
          <a:xfrm>
            <a:off x="655625" y="5981700"/>
            <a:ext cx="177800" cy="165100"/>
          </a:xfrm>
          <a:prstGeom prst="rect">
            <a:avLst/>
          </a:prstGeom>
          <a:noFill/>
        </p:spPr>
      </p:pic>
      <p:pic>
        <p:nvPicPr>
          <p:cNvPr id="26" name="Picture 3"/>
          <p:cNvPicPr>
            <a:picLocks noChangeAspect="1" noChangeArrowheads="1"/>
          </p:cNvPicPr>
          <p:nvPr/>
        </p:nvPicPr>
        <p:blipFill>
          <a:blip r:embed="rId6" cstate="print"/>
          <a:srcRect/>
          <a:stretch>
            <a:fillRect/>
          </a:stretch>
        </p:blipFill>
        <p:spPr bwMode="auto">
          <a:xfrm>
            <a:off x="655625" y="6642100"/>
            <a:ext cx="177800" cy="177800"/>
          </a:xfrm>
          <a:prstGeom prst="rect">
            <a:avLst/>
          </a:prstGeom>
          <a:noFill/>
        </p:spPr>
      </p:pic>
      <p:pic>
        <p:nvPicPr>
          <p:cNvPr id="27" name="Picture 3"/>
          <p:cNvPicPr>
            <a:picLocks noChangeAspect="1" noChangeArrowheads="1"/>
          </p:cNvPicPr>
          <p:nvPr/>
        </p:nvPicPr>
        <p:blipFill>
          <a:blip r:embed="rId7" cstate="print"/>
          <a:srcRect/>
          <a:stretch>
            <a:fillRect/>
          </a:stretch>
        </p:blipFill>
        <p:spPr bwMode="auto">
          <a:xfrm>
            <a:off x="655625" y="76581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170</a:t>
            </a:r>
          </a:p>
        </p:txBody>
      </p:sp>
      <p:sp>
        <p:nvSpPr>
          <p:cNvPr id="1025" name="正方形/長方形 1024"/>
          <p:cNvSpPr/>
          <p:nvPr/>
        </p:nvSpPr>
        <p:spPr>
          <a:xfrm>
            <a:off x="489059" y="245636"/>
            <a:ext cx="6224465" cy="581569"/>
          </a:xfrm>
          <a:prstGeom prst="rect">
            <a:avLst/>
          </a:prstGeom>
        </p:spPr>
        <p:txBody>
          <a:bodyPr wrap="square">
            <a:spAutoFit/>
          </a:bodyPr>
          <a:lstStyle/>
          <a:p>
            <a:pPr>
              <a:lnSpc>
                <a:spcPts val="1300"/>
              </a:lnSpc>
            </a:pPr>
            <a:r>
              <a:rPr lang="ja-JP" altLang="en-US" sz="1000" b="1" dirty="0" smtClean="0">
                <a:latin typeface="メイリオ" pitchFamily="50" charset="-128"/>
                <a:ea typeface="メイリオ" pitchFamily="50" charset="-128"/>
                <a:cs typeface="メイリオ" pitchFamily="50" charset="-128"/>
              </a:rPr>
              <a:t>ビデオカメラパネル</a:t>
            </a:r>
            <a:endParaRPr lang="ja-JP" altLang="en-US" sz="1000" b="1" dirty="0">
              <a:latin typeface="メイリオ" pitchFamily="50" charset="-128"/>
              <a:ea typeface="メイリオ" pitchFamily="50" charset="-128"/>
              <a:cs typeface="メイリオ" pitchFamily="50" charset="-128"/>
            </a:endParaRP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ビデオカメラパネルは、 AxxonNextに連結されたビデオカメラのリストを表示するために使用されます。</a:t>
            </a:r>
          </a:p>
        </p:txBody>
      </p:sp>
      <p:sp>
        <p:nvSpPr>
          <p:cNvPr id="42" name="Freeform 3"/>
          <p:cNvSpPr/>
          <p:nvPr/>
        </p:nvSpPr>
        <p:spPr>
          <a:xfrm>
            <a:off x="557201" y="1255394"/>
            <a:ext cx="6340855" cy="215900"/>
          </a:xfrm>
          <a:custGeom>
            <a:avLst/>
            <a:gdLst>
              <a:gd name="connsiteX0" fmla="*/ 0 w 6340855"/>
              <a:gd name="connsiteY0" fmla="*/ 0 h 215900"/>
              <a:gd name="connsiteX1" fmla="*/ 6340856 w 6340855"/>
              <a:gd name="connsiteY1" fmla="*/ 0 h 215900"/>
              <a:gd name="connsiteX2" fmla="*/ 6340856 w 6340855"/>
              <a:gd name="connsiteY2" fmla="*/ 215899 h 215900"/>
              <a:gd name="connsiteX3" fmla="*/ 0 w 6340855"/>
              <a:gd name="connsiteY3" fmla="*/ 215899 h 215900"/>
              <a:gd name="connsiteX4" fmla="*/ 0 w 6340855"/>
              <a:gd name="connsiteY4" fmla="*/ 0 h 2159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215900">
                <a:moveTo>
                  <a:pt x="0" y="0"/>
                </a:moveTo>
                <a:lnTo>
                  <a:pt x="6340856" y="0"/>
                </a:lnTo>
                <a:lnTo>
                  <a:pt x="6340856" y="215899"/>
                </a:lnTo>
                <a:lnTo>
                  <a:pt x="0" y="21589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43" name="Freeform 3"/>
          <p:cNvSpPr/>
          <p:nvPr/>
        </p:nvSpPr>
        <p:spPr>
          <a:xfrm>
            <a:off x="566725" y="146176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44" name="Picture 3"/>
          <p:cNvPicPr>
            <a:picLocks noChangeAspect="1" noChangeArrowheads="1"/>
          </p:cNvPicPr>
          <p:nvPr/>
        </p:nvPicPr>
        <p:blipFill>
          <a:blip r:embed="rId8" cstate="print"/>
          <a:srcRect/>
          <a:stretch>
            <a:fillRect/>
          </a:stretch>
        </p:blipFill>
        <p:spPr bwMode="auto">
          <a:xfrm>
            <a:off x="544501" y="1245996"/>
            <a:ext cx="38100" cy="241300"/>
          </a:xfrm>
          <a:prstGeom prst="rect">
            <a:avLst/>
          </a:prstGeom>
          <a:noFill/>
        </p:spPr>
      </p:pic>
      <p:pic>
        <p:nvPicPr>
          <p:cNvPr id="45" name="Picture 3"/>
          <p:cNvPicPr>
            <a:picLocks noChangeAspect="1" noChangeArrowheads="1"/>
          </p:cNvPicPr>
          <p:nvPr/>
        </p:nvPicPr>
        <p:blipFill>
          <a:blip r:embed="rId9" cstate="print"/>
          <a:srcRect/>
          <a:stretch>
            <a:fillRect/>
          </a:stretch>
        </p:blipFill>
        <p:spPr bwMode="auto">
          <a:xfrm>
            <a:off x="639493" y="1223771"/>
            <a:ext cx="177800" cy="25400"/>
          </a:xfrm>
          <a:prstGeom prst="rect">
            <a:avLst/>
          </a:prstGeom>
          <a:noFill/>
        </p:spPr>
      </p:pic>
      <p:pic>
        <p:nvPicPr>
          <p:cNvPr id="46" name="Picture 3"/>
          <p:cNvPicPr>
            <a:picLocks noChangeAspect="1" noChangeArrowheads="1"/>
          </p:cNvPicPr>
          <p:nvPr/>
        </p:nvPicPr>
        <p:blipFill>
          <a:blip r:embed="rId10" cstate="print"/>
          <a:srcRect/>
          <a:stretch>
            <a:fillRect/>
          </a:stretch>
        </p:blipFill>
        <p:spPr bwMode="auto">
          <a:xfrm>
            <a:off x="6881801" y="1245996"/>
            <a:ext cx="25400" cy="241300"/>
          </a:xfrm>
          <a:prstGeom prst="rect">
            <a:avLst/>
          </a:prstGeom>
          <a:noFill/>
        </p:spPr>
      </p:pic>
      <p:sp>
        <p:nvSpPr>
          <p:cNvPr id="48" name="Freeform 3"/>
          <p:cNvSpPr/>
          <p:nvPr/>
        </p:nvSpPr>
        <p:spPr>
          <a:xfrm>
            <a:off x="475789" y="954098"/>
            <a:ext cx="6340855" cy="266700"/>
          </a:xfrm>
          <a:custGeom>
            <a:avLst/>
            <a:gdLst>
              <a:gd name="connsiteX0" fmla="*/ 0 w 6340855"/>
              <a:gd name="connsiteY0" fmla="*/ 0 h 266700"/>
              <a:gd name="connsiteX1" fmla="*/ 6340856 w 6340855"/>
              <a:gd name="connsiteY1" fmla="*/ 0 h 266700"/>
              <a:gd name="connsiteX2" fmla="*/ 6340856 w 6340855"/>
              <a:gd name="connsiteY2" fmla="*/ 266700 h 266700"/>
              <a:gd name="connsiteX3" fmla="*/ 0 w 6340855"/>
              <a:gd name="connsiteY3" fmla="*/ 266700 h 266700"/>
              <a:gd name="connsiteX4" fmla="*/ 0 w 6340855"/>
              <a:gd name="connsiteY4" fmla="*/ 0 h 2667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266700">
                <a:moveTo>
                  <a:pt x="0" y="0"/>
                </a:moveTo>
                <a:lnTo>
                  <a:pt x="6340856" y="0"/>
                </a:lnTo>
                <a:lnTo>
                  <a:pt x="6340856" y="266700"/>
                </a:lnTo>
                <a:lnTo>
                  <a:pt x="0" y="2667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49" name="Freeform 3"/>
          <p:cNvSpPr/>
          <p:nvPr/>
        </p:nvSpPr>
        <p:spPr>
          <a:xfrm>
            <a:off x="560117" y="104032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50" name="Picture 3"/>
          <p:cNvPicPr>
            <a:picLocks noChangeAspect="1" noChangeArrowheads="1"/>
          </p:cNvPicPr>
          <p:nvPr/>
        </p:nvPicPr>
        <p:blipFill>
          <a:blip r:embed="rId11" cstate="print"/>
          <a:srcRect/>
          <a:stretch>
            <a:fillRect/>
          </a:stretch>
        </p:blipFill>
        <p:spPr bwMode="auto">
          <a:xfrm>
            <a:off x="547417" y="1032449"/>
            <a:ext cx="38100" cy="292100"/>
          </a:xfrm>
          <a:prstGeom prst="rect">
            <a:avLst/>
          </a:prstGeom>
          <a:noFill/>
        </p:spPr>
      </p:pic>
      <p:pic>
        <p:nvPicPr>
          <p:cNvPr id="51" name="Picture 3"/>
          <p:cNvPicPr>
            <a:picLocks noChangeAspect="1" noChangeArrowheads="1"/>
          </p:cNvPicPr>
          <p:nvPr/>
        </p:nvPicPr>
        <p:blipFill>
          <a:blip r:embed="rId12" cstate="print"/>
          <a:srcRect/>
          <a:stretch>
            <a:fillRect/>
          </a:stretch>
        </p:blipFill>
        <p:spPr bwMode="auto">
          <a:xfrm>
            <a:off x="649017" y="1146749"/>
            <a:ext cx="177800" cy="177800"/>
          </a:xfrm>
          <a:prstGeom prst="rect">
            <a:avLst/>
          </a:prstGeom>
          <a:noFill/>
        </p:spPr>
      </p:pic>
      <p:pic>
        <p:nvPicPr>
          <p:cNvPr id="52" name="Picture 3"/>
          <p:cNvPicPr>
            <a:picLocks noChangeAspect="1" noChangeArrowheads="1"/>
          </p:cNvPicPr>
          <p:nvPr/>
        </p:nvPicPr>
        <p:blipFill>
          <a:blip r:embed="rId13" cstate="print"/>
          <a:srcRect/>
          <a:stretch>
            <a:fillRect/>
          </a:stretch>
        </p:blipFill>
        <p:spPr bwMode="auto">
          <a:xfrm>
            <a:off x="6884717" y="1032449"/>
            <a:ext cx="25400" cy="292100"/>
          </a:xfrm>
          <a:prstGeom prst="rect">
            <a:avLst/>
          </a:prstGeom>
          <a:noFill/>
        </p:spPr>
      </p:pic>
      <p:sp>
        <p:nvSpPr>
          <p:cNvPr id="1028" name="正方形/長方形 1027"/>
          <p:cNvSpPr/>
          <p:nvPr/>
        </p:nvSpPr>
        <p:spPr>
          <a:xfrm>
            <a:off x="942370" y="1049847"/>
            <a:ext cx="577115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デフォルトでは、ビデオカメラのパネルには、ビデオカメラは何も表示されません（選択していない状態）。</a:t>
            </a:r>
          </a:p>
        </p:txBody>
      </p:sp>
      <p:sp>
        <p:nvSpPr>
          <p:cNvPr id="3" name="正方形/長方形 2"/>
          <p:cNvSpPr/>
          <p:nvPr/>
        </p:nvSpPr>
        <p:spPr>
          <a:xfrm>
            <a:off x="741133" y="2499832"/>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下記のいずれかによって、カメラを検索することができます。</a:t>
            </a:r>
          </a:p>
        </p:txBody>
      </p:sp>
      <p:sp>
        <p:nvSpPr>
          <p:cNvPr id="4" name="正方形/長方形 3"/>
          <p:cNvSpPr/>
          <p:nvPr/>
        </p:nvSpPr>
        <p:spPr>
          <a:xfrm>
            <a:off x="801969" y="2654518"/>
            <a:ext cx="6178267" cy="2481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[未選択]ドロップダウンリスト(1)をクリックし、表示されたリストから必要なビデオカメラのグループを選択します。</a:t>
            </a:r>
          </a:p>
        </p:txBody>
      </p:sp>
      <p:sp>
        <p:nvSpPr>
          <p:cNvPr id="21" name="正方形/長方形 20"/>
          <p:cNvSpPr/>
          <p:nvPr/>
        </p:nvSpPr>
        <p:spPr>
          <a:xfrm>
            <a:off x="532059" y="4169911"/>
            <a:ext cx="618146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グループを選択したら、ビデオカメラのパネルには、選択したグループに含まれているビデオカメラだけが表示されます。</a:t>
            </a:r>
          </a:p>
        </p:txBody>
      </p:sp>
      <p:sp>
        <p:nvSpPr>
          <p:cNvPr id="28" name="正方形/長方形 27"/>
          <p:cNvSpPr/>
          <p:nvPr/>
        </p:nvSpPr>
        <p:spPr>
          <a:xfrm>
            <a:off x="571487" y="4385355"/>
            <a:ext cx="5646750" cy="414857"/>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[検索]フィールド(2)にビデオカメラの名前またはその一部を入力します。</a:t>
            </a:r>
          </a:p>
          <a:p>
            <a:pPr>
              <a:lnSpc>
                <a:spcPts val="1300"/>
              </a:lnSpc>
            </a:pPr>
            <a:r>
              <a:rPr lang="ja-JP" altLang="en-US" sz="800" dirty="0">
                <a:latin typeface="メイリオ" pitchFamily="50" charset="-128"/>
                <a:ea typeface="メイリオ" pitchFamily="50" charset="-128"/>
                <a:cs typeface="メイリオ" pitchFamily="50" charset="-128"/>
              </a:rPr>
              <a:t>検索が自動的に起動し、入力された名前を持つすべてのカメラが、[ビデオカメラ]パネルに表示されます。</a:t>
            </a:r>
          </a:p>
        </p:txBody>
      </p:sp>
      <p:sp>
        <p:nvSpPr>
          <p:cNvPr id="31" name="正方形/長方形 30"/>
          <p:cNvSpPr/>
          <p:nvPr/>
        </p:nvSpPr>
        <p:spPr>
          <a:xfrm>
            <a:off x="835234" y="5913053"/>
            <a:ext cx="5981409"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ビデオカメラは、一度だけ、ビデオカメラパネルに表示されます。</a:t>
            </a:r>
          </a:p>
        </p:txBody>
      </p:sp>
      <p:sp>
        <p:nvSpPr>
          <p:cNvPr id="32" name="正方形/長方形 31"/>
          <p:cNvSpPr/>
          <p:nvPr/>
        </p:nvSpPr>
        <p:spPr>
          <a:xfrm>
            <a:off x="890223" y="6531437"/>
            <a:ext cx="582330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サブグループを含むグループを選択した場合は、ビデオカメラが表示され、ビデオカメラパネルは、そのグループだけでなく、そのグループのすべてのサブグループ内のカメラに含まれています。</a:t>
            </a:r>
          </a:p>
        </p:txBody>
      </p:sp>
      <p:sp>
        <p:nvSpPr>
          <p:cNvPr id="33" name="正方形/長方形 32"/>
          <p:cNvSpPr/>
          <p:nvPr/>
        </p:nvSpPr>
        <p:spPr>
          <a:xfrm>
            <a:off x="576250" y="7227076"/>
            <a:ext cx="623112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ビデオカメラをクリックすると、選択したビデオカメラの表示最小セル数でレイアウトが開きます。</a:t>
            </a:r>
          </a:p>
        </p:txBody>
      </p:sp>
      <p:sp>
        <p:nvSpPr>
          <p:cNvPr id="34" name="正方形/長方形 33"/>
          <p:cNvSpPr/>
          <p:nvPr/>
        </p:nvSpPr>
        <p:spPr>
          <a:xfrm>
            <a:off x="817293" y="7555706"/>
            <a:ext cx="5990084"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ビデオカメラがアーカイブ解析モードでクリックされると、アーカイブの解析は、カメラがアーカイブにリンクされている場合に限り、選択されたビデオカメラに表示されます。</a:t>
            </a:r>
          </a:p>
        </p:txBody>
      </p:sp>
      <p:sp>
        <p:nvSpPr>
          <p:cNvPr id="35" name="正方形/長方形 34"/>
          <p:cNvSpPr/>
          <p:nvPr/>
        </p:nvSpPr>
        <p:spPr>
          <a:xfrm>
            <a:off x="586887" y="8207752"/>
            <a:ext cx="629491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選択したビデオカメラのレイアウトがない場合は、単一セルに新しいレイアウトが作成されます。</a:t>
            </a:r>
          </a:p>
        </p:txBody>
      </p:sp>
    </p:spTree>
    <p:extLst>
      <p:ext uri="{BB962C8B-B14F-4D97-AF65-F5344CB8AC3E}">
        <p14:creationId xmlns:p14="http://schemas.microsoft.com/office/powerpoint/2010/main" val="70273647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34372" y="1231106"/>
            <a:ext cx="1265237" cy="6668141"/>
          </a:xfrm>
          <a:prstGeom prst="rect">
            <a:avLst/>
          </a:prstGeom>
          <a:noFill/>
        </p:spPr>
      </p:pic>
      <p:sp>
        <p:nvSpPr>
          <p:cNvPr id="10" name="正方形/長方形 9"/>
          <p:cNvSpPr/>
          <p:nvPr/>
        </p:nvSpPr>
        <p:spPr>
          <a:xfrm>
            <a:off x="473111" y="363103"/>
            <a:ext cx="6370637" cy="914994"/>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a:t>
            </a: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アーカイブナビゲーションパネルの構造と機能</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フレームモードでクリップをアーカイブまたは検索するために表示タイルを切り替えると、アーカイブナビゲーションパネルが自動的に画面の右側に表示されます。</a:t>
            </a:r>
          </a:p>
        </p:txBody>
      </p:sp>
      <p:sp>
        <p:nvSpPr>
          <p:cNvPr id="11" name="正方形/長方形 10"/>
          <p:cNvSpPr/>
          <p:nvPr/>
        </p:nvSpPr>
        <p:spPr>
          <a:xfrm>
            <a:off x="637621" y="80129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アーカイブナビゲーションパネルには、次のコンポーネントが含まれています。</a:t>
            </a:r>
          </a:p>
        </p:txBody>
      </p:sp>
      <p:sp>
        <p:nvSpPr>
          <p:cNvPr id="12" name="正方形/長方形 11"/>
          <p:cNvSpPr/>
          <p:nvPr/>
        </p:nvSpPr>
        <p:spPr>
          <a:xfrm>
            <a:off x="637621" y="8228350"/>
            <a:ext cx="3778250" cy="759182"/>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アラームイベントフィルタ</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タイムライン</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イベントリスト（3）</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再生パネル（4）</a:t>
            </a:r>
          </a:p>
        </p:txBody>
      </p:sp>
      <p:sp>
        <p:nvSpPr>
          <p:cNvPr id="13" name="正方形/長方形 12"/>
          <p:cNvSpPr/>
          <p:nvPr/>
        </p:nvSpPr>
        <p:spPr>
          <a:xfrm>
            <a:off x="637621" y="8869030"/>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アーカイブナビゲーションパネルは、次の機能のために使用されます。</a:t>
            </a:r>
          </a:p>
        </p:txBody>
      </p:sp>
      <p:sp>
        <p:nvSpPr>
          <p:cNvPr id="14" name="正方形/長方形 13"/>
          <p:cNvSpPr/>
          <p:nvPr/>
        </p:nvSpPr>
        <p:spPr>
          <a:xfrm>
            <a:off x="637621" y="9071456"/>
            <a:ext cx="3778250" cy="1092607"/>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アーカイブのナビゲート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記録の再生</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3</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再生モードの選択：順方向または逆方向</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再生速度の設定</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タイムライン上に表示するイベントをイベントリストから選択します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選択したタイプのイベントのリストを表示します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5" name="正方形/長方形 14"/>
          <p:cNvSpPr/>
          <p:nvPr/>
        </p:nvSpPr>
        <p:spPr>
          <a:xfrm>
            <a:off x="447396" y="10145750"/>
            <a:ext cx="377026" cy="259045"/>
          </a:xfrm>
          <a:prstGeom prst="rect">
            <a:avLst/>
          </a:prstGeom>
        </p:spPr>
        <p:txBody>
          <a:bodyPr wrap="none">
            <a:spAutoFit/>
          </a:bodyPr>
          <a:lstStyle/>
          <a:p>
            <a:pPr>
              <a:lnSpc>
                <a:spcPts val="1300"/>
              </a:lnSpc>
              <a:tabLst>
                <a:tab pos="165100" algn="l"/>
              </a:tabLst>
            </a:pPr>
            <a:r>
              <a:rPr lang="en-US" altLang="zh-CN" sz="800" dirty="0">
                <a:solidFill>
                  <a:srgbClr val="000000"/>
                </a:solidFill>
                <a:latin typeface="メイリオ" panose="020B0604030504040204" pitchFamily="50" charset="-128"/>
                <a:cs typeface="メイリオ" panose="020B0604030504040204" pitchFamily="50" charset="-128"/>
              </a:rPr>
              <a:t>171</a:t>
            </a:r>
          </a:p>
        </p:txBody>
      </p:sp>
    </p:spTree>
    <p:extLst>
      <p:ext uri="{BB962C8B-B14F-4D97-AF65-F5344CB8AC3E}">
        <p14:creationId xmlns:p14="http://schemas.microsoft.com/office/powerpoint/2010/main" val="170373965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349079" y="5042884"/>
            <a:ext cx="5578856" cy="575309"/>
          </a:xfrm>
          <a:custGeom>
            <a:avLst/>
            <a:gdLst>
              <a:gd name="connsiteX0" fmla="*/ 0 w 5578856"/>
              <a:gd name="connsiteY0" fmla="*/ 0 h 575309"/>
              <a:gd name="connsiteX1" fmla="*/ 5578856 w 5578856"/>
              <a:gd name="connsiteY1" fmla="*/ 0 h 575309"/>
              <a:gd name="connsiteX2" fmla="*/ 5578856 w 5578856"/>
              <a:gd name="connsiteY2" fmla="*/ 575309 h 575309"/>
              <a:gd name="connsiteX3" fmla="*/ 0 w 5578856"/>
              <a:gd name="connsiteY3" fmla="*/ 575309 h 575309"/>
              <a:gd name="connsiteX4" fmla="*/ 0 w 5578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575309">
                <a:moveTo>
                  <a:pt x="0" y="0"/>
                </a:moveTo>
                <a:lnTo>
                  <a:pt x="5578856" y="0"/>
                </a:lnTo>
                <a:lnTo>
                  <a:pt x="5578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1349079" y="5042884"/>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1349079" y="504288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1349079" y="5608669"/>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18410" y="504288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968079" y="6444964"/>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968079" y="644496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968079" y="644496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968079" y="688882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18410" y="644496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1078354" y="6993603"/>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968079" y="699360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968079" y="699360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968079" y="743746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18410" y="699360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24" name="Picture 3"/>
          <p:cNvPicPr>
            <a:picLocks noChangeAspect="1" noChangeArrowheads="1"/>
          </p:cNvPicPr>
          <p:nvPr/>
        </p:nvPicPr>
        <p:blipFill>
          <a:blip r:embed="rId2" cstate="print"/>
          <a:srcRect/>
          <a:stretch>
            <a:fillRect/>
          </a:stretch>
        </p:blipFill>
        <p:spPr bwMode="auto">
          <a:xfrm>
            <a:off x="968079" y="1980406"/>
            <a:ext cx="3835400" cy="2222500"/>
          </a:xfrm>
          <a:prstGeom prst="rect">
            <a:avLst/>
          </a:prstGeom>
          <a:noFill/>
        </p:spPr>
      </p:pic>
      <p:pic>
        <p:nvPicPr>
          <p:cNvPr id="25" name="Picture 3"/>
          <p:cNvPicPr>
            <a:picLocks noChangeAspect="1" noChangeArrowheads="1"/>
          </p:cNvPicPr>
          <p:nvPr/>
        </p:nvPicPr>
        <p:blipFill>
          <a:blip r:embed="rId3" cstate="print"/>
          <a:srcRect/>
          <a:stretch>
            <a:fillRect/>
          </a:stretch>
        </p:blipFill>
        <p:spPr bwMode="auto">
          <a:xfrm>
            <a:off x="1437979" y="5155406"/>
            <a:ext cx="177800" cy="177800"/>
          </a:xfrm>
          <a:prstGeom prst="rect">
            <a:avLst/>
          </a:prstGeom>
          <a:noFill/>
        </p:spPr>
      </p:pic>
      <p:pic>
        <p:nvPicPr>
          <p:cNvPr id="26" name="Picture 3"/>
          <p:cNvPicPr>
            <a:picLocks noChangeAspect="1" noChangeArrowheads="1"/>
          </p:cNvPicPr>
          <p:nvPr/>
        </p:nvPicPr>
        <p:blipFill>
          <a:blip r:embed="rId4" cstate="print"/>
          <a:srcRect/>
          <a:stretch>
            <a:fillRect/>
          </a:stretch>
        </p:blipFill>
        <p:spPr bwMode="auto">
          <a:xfrm>
            <a:off x="1056979" y="6552406"/>
            <a:ext cx="177800" cy="177800"/>
          </a:xfrm>
          <a:prstGeom prst="rect">
            <a:avLst/>
          </a:prstGeom>
          <a:noFill/>
        </p:spPr>
      </p:pic>
      <p:pic>
        <p:nvPicPr>
          <p:cNvPr id="27" name="Picture 3"/>
          <p:cNvPicPr>
            <a:picLocks noChangeAspect="1" noChangeArrowheads="1"/>
          </p:cNvPicPr>
          <p:nvPr/>
        </p:nvPicPr>
        <p:blipFill>
          <a:blip r:embed="rId5" cstate="print"/>
          <a:srcRect/>
          <a:stretch>
            <a:fillRect/>
          </a:stretch>
        </p:blipFill>
        <p:spPr bwMode="auto">
          <a:xfrm>
            <a:off x="1056979" y="7098506"/>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172</a:t>
            </a:r>
          </a:p>
        </p:txBody>
      </p:sp>
      <p:sp>
        <p:nvSpPr>
          <p:cNvPr id="1026" name="正方形/長方形 1025"/>
          <p:cNvSpPr/>
          <p:nvPr/>
        </p:nvSpPr>
        <p:spPr>
          <a:xfrm>
            <a:off x="561680" y="1002506"/>
            <a:ext cx="121058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イベントフィルタ</a:t>
            </a:r>
          </a:p>
        </p:txBody>
      </p:sp>
      <p:sp>
        <p:nvSpPr>
          <p:cNvPr id="1028" name="正方形/長方形 1027"/>
          <p:cNvSpPr/>
          <p:nvPr/>
        </p:nvSpPr>
        <p:spPr>
          <a:xfrm>
            <a:off x="917537" y="1282934"/>
            <a:ext cx="5345408"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イベントフィルタコンポーネントは、アーカイブナビゲーションパネルに表示されるイベントタイプを選択することができます。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イベントタイプを選択するには</a:t>
            </a:r>
          </a:p>
        </p:txBody>
      </p:sp>
      <p:sp>
        <p:nvSpPr>
          <p:cNvPr id="1029" name="正方形/長方形 1028"/>
          <p:cNvSpPr/>
          <p:nvPr/>
        </p:nvSpPr>
        <p:spPr>
          <a:xfrm>
            <a:off x="1025229" y="1739881"/>
            <a:ext cx="5726408"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イベントフィルタボタン</a:t>
            </a:r>
            <a:r>
              <a:rPr lang="en-US" altLang="ja-JP" sz="800" dirty="0" smtClean="0">
                <a:latin typeface="メイリオ" pitchFamily="50" charset="-128"/>
                <a:ea typeface="メイリオ" pitchFamily="50" charset="-128"/>
                <a:cs typeface="メイリオ" pitchFamily="50" charset="-128"/>
              </a:rPr>
              <a:t>(1)をクリックします。イベントフィルタウィンドウが表示されます(2)。</a:t>
            </a:r>
          </a:p>
        </p:txBody>
      </p:sp>
      <p:sp>
        <p:nvSpPr>
          <p:cNvPr id="1030" name="正方形/長方形 1029"/>
          <p:cNvSpPr/>
          <p:nvPr/>
        </p:nvSpPr>
        <p:spPr>
          <a:xfrm>
            <a:off x="889146" y="4202906"/>
            <a:ext cx="6380016"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ステイタスに応じて、アーカイブナビゲーションパネルに表示させるアラームタイプのチェックボックスを選択します</a:t>
            </a:r>
            <a:r>
              <a:rPr lang="en-US" altLang="ja-JP" sz="800" dirty="0" smtClean="0">
                <a:latin typeface="メイリオ" pitchFamily="50" charset="-128"/>
                <a:ea typeface="メイリオ" pitchFamily="50" charset="-128"/>
                <a:cs typeface="メイリオ" pitchFamily="50" charset="-128"/>
              </a:rPr>
              <a:t>。</a:t>
            </a:r>
          </a:p>
        </p:txBody>
      </p:sp>
      <p:sp>
        <p:nvSpPr>
          <p:cNvPr id="1031" name="正方形/長方形 1030"/>
          <p:cNvSpPr/>
          <p:nvPr/>
        </p:nvSpPr>
        <p:spPr>
          <a:xfrm>
            <a:off x="1248918" y="4355306"/>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a.  </a:t>
            </a:r>
            <a:r>
              <a:rPr lang="en-US" altLang="ja-JP" sz="800" dirty="0" err="1" smtClean="0">
                <a:latin typeface="メイリオ" pitchFamily="50" charset="-128"/>
                <a:ea typeface="メイリオ" pitchFamily="50" charset="-128"/>
                <a:cs typeface="メイリオ" pitchFamily="50" charset="-128"/>
              </a:rPr>
              <a:t>クリティカルアラーム</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b.  </a:t>
            </a:r>
            <a:r>
              <a:rPr lang="en-US" altLang="ja-JP" sz="800" dirty="0" err="1" smtClean="0">
                <a:latin typeface="メイリオ" pitchFamily="50" charset="-128"/>
                <a:ea typeface="メイリオ" pitchFamily="50" charset="-128"/>
                <a:cs typeface="メイリオ" pitchFamily="50" charset="-128"/>
              </a:rPr>
              <a:t>非クリティカルアラーム</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c.  </a:t>
            </a:r>
            <a:r>
              <a:rPr lang="en-US" altLang="ja-JP" sz="800" dirty="0" err="1" smtClean="0">
                <a:latin typeface="メイリオ" pitchFamily="50" charset="-128"/>
                <a:ea typeface="メイリオ" pitchFamily="50" charset="-128"/>
                <a:cs typeface="メイリオ" pitchFamily="50" charset="-128"/>
              </a:rPr>
              <a:t>誤報</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d.  </a:t>
            </a:r>
            <a:r>
              <a:rPr lang="en-US" altLang="ja-JP" sz="800" dirty="0" err="1" smtClean="0">
                <a:latin typeface="メイリオ" pitchFamily="50" charset="-128"/>
                <a:ea typeface="メイリオ" pitchFamily="50" charset="-128"/>
                <a:cs typeface="メイリオ" pitchFamily="50" charset="-128"/>
              </a:rPr>
              <a:t>未分類アラーム</a:t>
            </a:r>
            <a:endParaRPr lang="en-US" altLang="ja-JP" sz="800" dirty="0" smtClean="0">
              <a:latin typeface="メイリオ" pitchFamily="50" charset="-128"/>
              <a:ea typeface="メイリオ" pitchFamily="50" charset="-128"/>
              <a:cs typeface="メイリオ" pitchFamily="50" charset="-128"/>
            </a:endParaRPr>
          </a:p>
        </p:txBody>
      </p:sp>
      <p:sp>
        <p:nvSpPr>
          <p:cNvPr id="1032" name="正方形/長方形 1031"/>
          <p:cNvSpPr/>
          <p:nvPr/>
        </p:nvSpPr>
        <p:spPr>
          <a:xfrm>
            <a:off x="1557706" y="5041106"/>
            <a:ext cx="519393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アラームの特定の種類のチェックボックスをオフにした場合、そのアラームタイプに対応するトラックは、タイムライン上に表示されなくなります。</a:t>
            </a:r>
          </a:p>
        </p:txBody>
      </p:sp>
      <p:sp>
        <p:nvSpPr>
          <p:cNvPr id="1033" name="正方形/長方形 1032"/>
          <p:cNvSpPr/>
          <p:nvPr/>
        </p:nvSpPr>
        <p:spPr>
          <a:xfrm>
            <a:off x="853779" y="5574506"/>
            <a:ext cx="6449054"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イニシエーターに応じて、アーカイブナビゲーションパネルに表示させるアラームタイプのチェックボックスを選択します</a:t>
            </a:r>
            <a:r>
              <a:rPr lang="en-US" altLang="ja-JP" sz="800" dirty="0" smtClean="0">
                <a:latin typeface="メイリオ" pitchFamily="50" charset="-128"/>
                <a:ea typeface="メイリオ" pitchFamily="50" charset="-128"/>
                <a:cs typeface="メイリオ" pitchFamily="50" charset="-128"/>
              </a:rPr>
              <a:t>。</a:t>
            </a:r>
          </a:p>
        </p:txBody>
      </p:sp>
      <p:sp>
        <p:nvSpPr>
          <p:cNvPr id="1034" name="正方形/長方形 1033"/>
          <p:cNvSpPr/>
          <p:nvPr/>
        </p:nvSpPr>
        <p:spPr>
          <a:xfrm>
            <a:off x="1096665" y="5726906"/>
            <a:ext cx="5141358"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a.  </a:t>
            </a:r>
            <a:r>
              <a:rPr lang="en-US" altLang="ja-JP" sz="800" dirty="0" err="1" smtClean="0">
                <a:latin typeface="メイリオ" pitchFamily="50" charset="-128"/>
                <a:ea typeface="メイリオ" pitchFamily="50" charset="-128"/>
                <a:cs typeface="メイリオ" pitchFamily="50" charset="-128"/>
              </a:rPr>
              <a:t>オペレータによる始動</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b.  </a:t>
            </a:r>
            <a:r>
              <a:rPr lang="en-US" altLang="ja-JP" sz="800" dirty="0" err="1" smtClean="0">
                <a:latin typeface="メイリオ" pitchFamily="50" charset="-128"/>
                <a:ea typeface="メイリオ" pitchFamily="50" charset="-128"/>
                <a:cs typeface="メイリオ" pitchFamily="50" charset="-128"/>
              </a:rPr>
              <a:t>ビデオ検出ツールによる始動（基本、シチュエーション解析、または組み込み</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c.  </a:t>
            </a:r>
            <a:r>
              <a:rPr lang="en-US" altLang="ja-JP" sz="800" dirty="0" err="1" smtClean="0">
                <a:latin typeface="メイリオ" pitchFamily="50" charset="-128"/>
                <a:ea typeface="メイリオ" pitchFamily="50" charset="-128"/>
                <a:cs typeface="メイリオ" pitchFamily="50" charset="-128"/>
              </a:rPr>
              <a:t>音声検出ツールによる始動（基本、シチュエーション解析、または組み込み</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d.  </a:t>
            </a:r>
            <a:r>
              <a:rPr lang="en-US" altLang="ja-JP" sz="800" dirty="0" err="1" smtClean="0">
                <a:latin typeface="メイリオ" pitchFamily="50" charset="-128"/>
                <a:ea typeface="メイリオ" pitchFamily="50" charset="-128"/>
                <a:cs typeface="メイリオ" pitchFamily="50" charset="-128"/>
              </a:rPr>
              <a:t>センサーによる始動</a:t>
            </a:r>
            <a:endParaRPr lang="en-US" altLang="ja-JP" sz="800" dirty="0" smtClean="0">
              <a:latin typeface="メイリオ" pitchFamily="50" charset="-128"/>
              <a:ea typeface="メイリオ" pitchFamily="50" charset="-128"/>
              <a:cs typeface="メイリオ" pitchFamily="50" charset="-128"/>
            </a:endParaRPr>
          </a:p>
        </p:txBody>
      </p:sp>
      <p:sp>
        <p:nvSpPr>
          <p:cNvPr id="1035" name="正方形/長方形 1034"/>
          <p:cNvSpPr/>
          <p:nvPr/>
        </p:nvSpPr>
        <p:spPr>
          <a:xfrm>
            <a:off x="1248918" y="6502382"/>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デフォルトでは、すべてのチェックボックスがオンになっています。</a:t>
            </a:r>
          </a:p>
        </p:txBody>
      </p:sp>
      <p:sp>
        <p:nvSpPr>
          <p:cNvPr id="1036" name="正方形/長方形 1035"/>
          <p:cNvSpPr/>
          <p:nvPr/>
        </p:nvSpPr>
        <p:spPr>
          <a:xfrm>
            <a:off x="1264828" y="7005679"/>
            <a:ext cx="548681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注目</a:t>
            </a:r>
          </a:p>
          <a:p>
            <a:pPr>
              <a:lnSpc>
                <a:spcPts val="1300"/>
              </a:lnSpc>
            </a:pPr>
            <a:r>
              <a:rPr lang="ja-JP" altLang="en-US" sz="800" dirty="0">
                <a:latin typeface="メイリオ" pitchFamily="50" charset="-128"/>
                <a:ea typeface="メイリオ" pitchFamily="50" charset="-128"/>
                <a:cs typeface="メイリオ" pitchFamily="50" charset="-128"/>
              </a:rPr>
              <a:t>タイムライン上のアラームを表示するには、最低1つのアラームイベントと1つのイニシエーターを選択します。</a:t>
            </a:r>
          </a:p>
        </p:txBody>
      </p:sp>
      <p:sp>
        <p:nvSpPr>
          <p:cNvPr id="1037" name="正方形/長方形 1036"/>
          <p:cNvSpPr/>
          <p:nvPr/>
        </p:nvSpPr>
        <p:spPr>
          <a:xfrm>
            <a:off x="884237" y="7631906"/>
            <a:ext cx="3778250" cy="414857"/>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チェックボックスをオンにして、オペレータのコメントを表示させます。</a:t>
            </a:r>
          </a:p>
          <a:p>
            <a:pPr>
              <a:lnSpc>
                <a:spcPts val="1300"/>
              </a:lnSpc>
            </a:pPr>
            <a:r>
              <a:rPr lang="en-US" altLang="ja-JP" sz="800" dirty="0">
                <a:latin typeface="メイリオ" pitchFamily="50" charset="-128"/>
                <a:ea typeface="メイリオ" pitchFamily="50" charset="-128"/>
                <a:cs typeface="メイリオ" pitchFamily="50" charset="-128"/>
              </a:rPr>
              <a:t>[適用]ボタンをクリックします。</a:t>
            </a:r>
          </a:p>
        </p:txBody>
      </p:sp>
      <p:grpSp>
        <p:nvGrpSpPr>
          <p:cNvPr id="43" name="グループ化 42"/>
          <p:cNvGrpSpPr/>
          <p:nvPr/>
        </p:nvGrpSpPr>
        <p:grpSpPr>
          <a:xfrm>
            <a:off x="503237" y="8089106"/>
            <a:ext cx="6340856" cy="554952"/>
            <a:chOff x="587079" y="7786084"/>
            <a:chExt cx="6340856" cy="554952"/>
          </a:xfrm>
        </p:grpSpPr>
        <p:sp>
          <p:nvSpPr>
            <p:cNvPr id="19" name="Freeform 3"/>
            <p:cNvSpPr/>
            <p:nvPr/>
          </p:nvSpPr>
          <p:spPr>
            <a:xfrm>
              <a:off x="587079" y="7786084"/>
              <a:ext cx="6340856" cy="514350"/>
            </a:xfrm>
            <a:custGeom>
              <a:avLst/>
              <a:gdLst>
                <a:gd name="connsiteX0" fmla="*/ 0 w 6340856"/>
                <a:gd name="connsiteY0" fmla="*/ 0 h 514350"/>
                <a:gd name="connsiteX1" fmla="*/ 6340856 w 6340856"/>
                <a:gd name="connsiteY1" fmla="*/ 0 h 514350"/>
                <a:gd name="connsiteX2" fmla="*/ 6340856 w 6340856"/>
                <a:gd name="connsiteY2" fmla="*/ 514350 h 514350"/>
                <a:gd name="connsiteX3" fmla="*/ 0 w 6340856"/>
                <a:gd name="connsiteY3" fmla="*/ 514350 h 514350"/>
                <a:gd name="connsiteX4" fmla="*/ 0 w 6340856"/>
                <a:gd name="connsiteY4" fmla="*/ 0 h 5143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14350">
                  <a:moveTo>
                    <a:pt x="0" y="0"/>
                  </a:moveTo>
                  <a:lnTo>
                    <a:pt x="6340856" y="0"/>
                  </a:lnTo>
                  <a:lnTo>
                    <a:pt x="6340856" y="514350"/>
                  </a:lnTo>
                  <a:lnTo>
                    <a:pt x="0" y="5143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587079" y="778608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587079" y="7786084"/>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587079" y="829090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918410" y="7786084"/>
              <a:ext cx="9525" cy="514350"/>
            </a:xfrm>
            <a:custGeom>
              <a:avLst/>
              <a:gdLst>
                <a:gd name="connsiteX0" fmla="*/ 4762 w 9525"/>
                <a:gd name="connsiteY0" fmla="*/ 0 h 514350"/>
                <a:gd name="connsiteX1" fmla="*/ 4762 w 9525"/>
                <a:gd name="connsiteY1" fmla="*/ 514350 h 514350"/>
              </a:gdLst>
              <a:ahLst/>
              <a:cxnLst>
                <a:cxn ang="0">
                  <a:pos x="connsiteX0" y="connsiteY0"/>
                </a:cxn>
                <a:cxn ang="1">
                  <a:pos x="connsiteX1" y="connsiteY1"/>
                </a:cxn>
              </a:cxnLst>
              <a:rect l="l" t="t" r="r" b="b"/>
              <a:pathLst>
                <a:path w="9525" h="514350">
                  <a:moveTo>
                    <a:pt x="4762" y="0"/>
                  </a:moveTo>
                  <a:lnTo>
                    <a:pt x="4762" y="5143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3" cstate="print"/>
            <a:srcRect/>
            <a:stretch>
              <a:fillRect/>
            </a:stretch>
          </p:blipFill>
          <p:spPr bwMode="auto">
            <a:xfrm>
              <a:off x="675979" y="7898606"/>
              <a:ext cx="177800" cy="177800"/>
            </a:xfrm>
            <a:prstGeom prst="rect">
              <a:avLst/>
            </a:prstGeom>
            <a:noFill/>
          </p:spPr>
        </p:pic>
        <p:pic>
          <p:nvPicPr>
            <p:cNvPr id="28" name="Picture 3"/>
            <p:cNvPicPr>
              <a:picLocks noChangeAspect="1" noChangeArrowheads="1"/>
            </p:cNvPicPr>
            <p:nvPr/>
          </p:nvPicPr>
          <p:blipFill>
            <a:blip r:embed="rId6" cstate="print"/>
            <a:srcRect/>
            <a:stretch>
              <a:fillRect/>
            </a:stretch>
          </p:blipFill>
          <p:spPr bwMode="auto">
            <a:xfrm>
              <a:off x="4168479" y="8090884"/>
              <a:ext cx="177800" cy="165100"/>
            </a:xfrm>
            <a:prstGeom prst="rect">
              <a:avLst/>
            </a:prstGeom>
            <a:noFill/>
          </p:spPr>
        </p:pic>
        <p:sp>
          <p:nvSpPr>
            <p:cNvPr id="1038" name="正方形/長方形 1037"/>
            <p:cNvSpPr/>
            <p:nvPr/>
          </p:nvSpPr>
          <p:spPr>
            <a:xfrm>
              <a:off x="968079" y="7926179"/>
              <a:ext cx="560310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smtClean="0">
                  <a:latin typeface="メイリオ" pitchFamily="50" charset="-128"/>
                  <a:ea typeface="メイリオ" pitchFamily="50" charset="-128"/>
                  <a:cs typeface="メイリオ" pitchFamily="50" charset="-128"/>
                </a:rPr>
                <a:t>変更を保存せずにウィンドウを閉じるには、[キャンセル]または　　　　をクリックします。</a:t>
              </a:r>
            </a:p>
          </p:txBody>
        </p:sp>
      </p:grpSp>
      <p:sp>
        <p:nvSpPr>
          <p:cNvPr id="1039" name="正方形/長方形 1038"/>
          <p:cNvSpPr/>
          <p:nvPr/>
        </p:nvSpPr>
        <p:spPr>
          <a:xfrm>
            <a:off x="503237" y="8774906"/>
            <a:ext cx="647653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これで、選択したイベントタイプがタイムライン（「タイムライン」を参照）およびイベントリストに表示されます（「イベントリスト」を参照）。</a:t>
            </a:r>
          </a:p>
        </p:txBody>
      </p:sp>
    </p:spTree>
    <p:extLst>
      <p:ext uri="{BB962C8B-B14F-4D97-AF65-F5344CB8AC3E}">
        <p14:creationId xmlns:p14="http://schemas.microsoft.com/office/powerpoint/2010/main" val="349210633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47700" y="812800"/>
            <a:ext cx="1409700" cy="7429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173</a:t>
            </a:r>
          </a:p>
        </p:txBody>
      </p:sp>
      <p:sp>
        <p:nvSpPr>
          <p:cNvPr id="5" name="正方形/長方形 4"/>
          <p:cNvSpPr/>
          <p:nvPr/>
        </p:nvSpPr>
        <p:spPr>
          <a:xfrm>
            <a:off x="502203" y="164306"/>
            <a:ext cx="5792234" cy="58156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タイムライン</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タイムラインは、アーカイブの時間軸のグラフ表示であり、ナビゲーションパネルの中央部に位置しています。</a:t>
            </a:r>
          </a:p>
        </p:txBody>
      </p:sp>
      <p:sp>
        <p:nvSpPr>
          <p:cNvPr id="6" name="正方形/長方形 5"/>
          <p:cNvSpPr/>
          <p:nvPr/>
        </p:nvSpPr>
        <p:spPr>
          <a:xfrm>
            <a:off x="647699" y="8393906"/>
            <a:ext cx="511333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タイムラインには、記録またはトラックの有無を示すインジケータが含まれています。</a:t>
            </a:r>
          </a:p>
        </p:txBody>
      </p:sp>
    </p:spTree>
    <p:extLst>
      <p:ext uri="{BB962C8B-B14F-4D97-AF65-F5344CB8AC3E}">
        <p14:creationId xmlns:p14="http://schemas.microsoft.com/office/powerpoint/2010/main" val="170199760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p:nvPr/>
        </p:nvSpPr>
        <p:spPr>
          <a:xfrm>
            <a:off x="382772" y="10146506"/>
            <a:ext cx="192360" cy="201915"/>
          </a:xfrm>
          <a:prstGeom prst="rect">
            <a:avLst/>
          </a:prstGeom>
          <a:noFill/>
        </p:spPr>
        <p:txBody>
          <a:bodyPr wrap="none" lIns="0" tIns="0" rIns="0" rtlCol="0">
            <a:spAutoFit/>
          </a:bodyPr>
          <a:lstStyle/>
          <a:p>
            <a:pPr>
              <a:lnSpc>
                <a:spcPts val="1300"/>
              </a:lnSpc>
              <a:tabLst>
                <a:tab pos="152400" algn="l"/>
                <a:tab pos="355600" algn="l"/>
              </a:tabLst>
            </a:pPr>
            <a:r>
              <a:rPr lang="en-US" altLang="zh-CN" sz="798" dirty="0" smtClean="0">
                <a:solidFill>
                  <a:srgbClr val="000000"/>
                </a:solidFill>
                <a:latin typeface="メイリオ" pitchFamily="50" charset="-128"/>
                <a:ea typeface="メイリオ" pitchFamily="50" charset="-128"/>
                <a:cs typeface="メイリオ" pitchFamily="50" charset="-128"/>
              </a:rPr>
              <a:t>174</a:t>
            </a:r>
          </a:p>
        </p:txBody>
      </p:sp>
      <p:sp>
        <p:nvSpPr>
          <p:cNvPr id="6" name="TextBox 1"/>
          <p:cNvSpPr txBox="1"/>
          <p:nvPr/>
        </p:nvSpPr>
        <p:spPr>
          <a:xfrm>
            <a:off x="2636837" y="773906"/>
            <a:ext cx="4724400" cy="2546851"/>
          </a:xfrm>
          <a:prstGeom prst="rect">
            <a:avLst/>
          </a:prstGeom>
          <a:noFill/>
        </p:spPr>
        <p:txBody>
          <a:bodyPr wrap="square" lIns="0" tIns="0" rIns="0" rtlCol="0">
            <a:spAutoFit/>
          </a:bodyPr>
          <a:lstStyle/>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注意</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タイムライン上のアラームを表示するには、最低1つのアラームイベントと1つのイニシエーターを選択します。</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1.  </a:t>
            </a:r>
            <a:r>
              <a:rPr lang="en-US" altLang="zh-CN" sz="800" dirty="0" err="1" smtClean="0">
                <a:latin typeface="メイリオ" pitchFamily="50" charset="-128"/>
                <a:ea typeface="メイリオ" pitchFamily="50" charset="-128"/>
                <a:cs typeface="メイリオ" pitchFamily="50" charset="-128"/>
              </a:rPr>
              <a:t>トラックは、タイムライン上に重なっている場合、相互に置換することができます。次のようにトラックの優先順位が配置されています</a:t>
            </a:r>
            <a:r>
              <a:rPr lang="en-US" altLang="zh-CN" sz="800" dirty="0" smtClean="0">
                <a:latin typeface="メイリオ" pitchFamily="50" charset="-128"/>
                <a:ea typeface="メイリオ" pitchFamily="50" charset="-128"/>
                <a:cs typeface="メイリオ" pitchFamily="50" charset="-128"/>
              </a:rPr>
              <a:t>。</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2.   録画映像がある場合は、最も優先度の高いトラックは赤です。最も優先度の低いトラックは白です。</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a:t>
            </a:r>
          </a:p>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注意</a:t>
            </a:r>
          </a:p>
          <a:p>
            <a:pPr>
              <a:lnSpc>
                <a:spcPts val="1300"/>
              </a:lnSpc>
              <a:tabLst>
                <a:tab pos="342900" algn="l"/>
                <a:tab pos="558800" algn="l"/>
                <a:tab pos="723900" algn="l"/>
              </a:tabLst>
            </a:pPr>
            <a:r>
              <a:rPr lang="en-US" altLang="zh-CN" sz="800" dirty="0" smtClean="0">
                <a:latin typeface="メイリオ" pitchFamily="50" charset="-128"/>
                <a:ea typeface="メイリオ" pitchFamily="50" charset="-128"/>
                <a:cs typeface="メイリオ" pitchFamily="50" charset="-128"/>
              </a:rPr>
              <a:t> それらの時間に一致したとき、アラーム期間の色が重なります。</a:t>
            </a:r>
          </a:p>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342900" algn="l"/>
                <a:tab pos="558800" algn="l"/>
                <a:tab pos="723900" algn="l"/>
              </a:tabLst>
            </a:pPr>
            <a:r>
              <a:rPr lang="en-US" altLang="zh-CN" sz="800" dirty="0" smtClean="0">
                <a:solidFill>
                  <a:srgbClr val="000000"/>
                </a:solidFill>
                <a:latin typeface="メイリオ" pitchFamily="50" charset="-128"/>
                <a:ea typeface="メイリオ" pitchFamily="50" charset="-128"/>
                <a:cs typeface="メイリオ" pitchFamily="50" charset="-128"/>
              </a:rPr>
              <a:t>アラームはステータスが割り当てらた時点では（クリティカル、非クリティカル、誤、未分類）、フラグがトラックに追加されます。</a:t>
            </a:r>
          </a:p>
          <a:p>
            <a:pPr>
              <a:lnSpc>
                <a:spcPts val="1300"/>
              </a:lnSpc>
              <a:tabLst>
                <a:tab pos="342900" algn="l"/>
                <a:tab pos="558800" algn="l"/>
                <a:tab pos="723900" algn="l"/>
              </a:tabLst>
            </a:pPr>
            <a:r>
              <a:rPr lang="en-US" altLang="zh-CN" sz="800" dirty="0" smtClean="0">
                <a:solidFill>
                  <a:srgbClr val="000000"/>
                </a:solidFill>
                <a:latin typeface="メイリオ" pitchFamily="50" charset="-128"/>
                <a:ea typeface="メイリオ" pitchFamily="50" charset="-128"/>
                <a:cs typeface="メイリオ" pitchFamily="50" charset="-128"/>
              </a:rPr>
              <a:t>アラーム開始時、フラグはタイムライン上の位置に追加されます。</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335" y="596900"/>
            <a:ext cx="1743075"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340" y="7846495"/>
            <a:ext cx="1771650"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335" y="5574506"/>
            <a:ext cx="636270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335" y="6726771"/>
            <a:ext cx="6362700"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表 7"/>
          <p:cNvGraphicFramePr>
            <a:graphicFrameLocks noGrp="1"/>
          </p:cNvGraphicFramePr>
          <p:nvPr>
            <p:extLst>
              <p:ext uri="{D42A27DB-BD31-4B8C-83A1-F6EECF244321}">
                <p14:modId xmlns:p14="http://schemas.microsoft.com/office/powerpoint/2010/main" val="725643446"/>
              </p:ext>
            </p:extLst>
          </p:nvPr>
        </p:nvGraphicFramePr>
        <p:xfrm>
          <a:off x="614625" y="4009519"/>
          <a:ext cx="5039784" cy="1336387"/>
        </p:xfrm>
        <a:graphic>
          <a:graphicData uri="http://schemas.openxmlformats.org/drawingml/2006/table">
            <a:tbl>
              <a:tblPr firstRow="1" bandRow="1">
                <a:tableStyleId>{5C22544A-7EE6-4342-B048-85BDC9FD1C3A}</a:tableStyleId>
              </a:tblPr>
              <a:tblGrid>
                <a:gridCol w="3048000"/>
                <a:gridCol w="1991784"/>
              </a:tblGrid>
              <a:tr h="193387">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条件</a:t>
                      </a: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トラックの色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1933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アーカイブは存在しない(1)</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ダークグレー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23867">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ビデオカメラからの信号はありません(2)</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黒</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28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アーカイブ(3)</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173</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28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アーカイブあり、検出ツール有効(アラームなし)　(4)</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オレンジ</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28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アーカイブ存あり、アラーム有効(5)</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赤</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9" name="正方形/長方形 8"/>
          <p:cNvSpPr/>
          <p:nvPr/>
        </p:nvSpPr>
        <p:spPr>
          <a:xfrm>
            <a:off x="668041" y="3724441"/>
            <a:ext cx="4805363"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トラックは、アラームステータスや検出ツールの有効化に対応した色でマークされます。</a:t>
            </a:r>
          </a:p>
        </p:txBody>
      </p:sp>
      <p:sp>
        <p:nvSpPr>
          <p:cNvPr id="10" name="正方形/長方形 9"/>
          <p:cNvSpPr/>
          <p:nvPr/>
        </p:nvSpPr>
        <p:spPr>
          <a:xfrm>
            <a:off x="960437" y="5574506"/>
            <a:ext cx="563880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タイムライン上のアラームを表示するには、最低1つのアラームイベントと1つのイニシエーターを選択します。</a:t>
            </a:r>
          </a:p>
        </p:txBody>
      </p:sp>
      <p:sp>
        <p:nvSpPr>
          <p:cNvPr id="11" name="正方形/長方形 10"/>
          <p:cNvSpPr/>
          <p:nvPr/>
        </p:nvSpPr>
        <p:spPr>
          <a:xfrm>
            <a:off x="942679" y="5997878"/>
            <a:ext cx="5808958" cy="581569"/>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トラックは、タイムライン上に重なっている場合、相互に置換することができます。次のようにトラックの優先順位が配置されています。</a:t>
            </a:r>
          </a:p>
          <a:p>
            <a:pPr>
              <a:lnSpc>
                <a:spcPts val="1300"/>
              </a:lnSpc>
            </a:pPr>
            <a:r>
              <a:rPr lang="en-US" altLang="ja-JP" sz="800" dirty="0" smtClean="0">
                <a:latin typeface="メイリオ" pitchFamily="50" charset="-128"/>
                <a:ea typeface="メイリオ" pitchFamily="50" charset="-128"/>
                <a:cs typeface="メイリオ" pitchFamily="50" charset="-128"/>
              </a:rPr>
              <a:t>録画映像がある場合は、最も優先度の高いトラックは赤です。最も優先度の低いトラックは白です。</a:t>
            </a:r>
          </a:p>
        </p:txBody>
      </p:sp>
      <p:sp>
        <p:nvSpPr>
          <p:cNvPr id="12" name="正方形/長方形 11"/>
          <p:cNvSpPr/>
          <p:nvPr/>
        </p:nvSpPr>
        <p:spPr>
          <a:xfrm>
            <a:off x="942679" y="6819431"/>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それらの時間に一致したとき、アラーム期間の色が重なります。</a:t>
            </a:r>
          </a:p>
        </p:txBody>
      </p:sp>
      <p:sp>
        <p:nvSpPr>
          <p:cNvPr id="13" name="正方形/長方形 12"/>
          <p:cNvSpPr/>
          <p:nvPr/>
        </p:nvSpPr>
        <p:spPr>
          <a:xfrm>
            <a:off x="434869" y="7370305"/>
            <a:ext cx="6773968"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アラームはステータスが割り当てられている現時点では（クリティカル、非クリティカル、誤、未分類）、フラグがトラックに追加されます。</a:t>
            </a:r>
          </a:p>
          <a:p>
            <a:pPr>
              <a:lnSpc>
                <a:spcPts val="1300"/>
              </a:lnSpc>
            </a:pPr>
            <a:r>
              <a:rPr lang="ja-JP" altLang="en-US" sz="800" dirty="0">
                <a:latin typeface="メイリオ" pitchFamily="50" charset="-128"/>
                <a:ea typeface="メイリオ" pitchFamily="50" charset="-128"/>
                <a:cs typeface="メイリオ" pitchFamily="50" charset="-128"/>
              </a:rPr>
              <a:t>アラーム開始時、フラグはタイムライン上の位置に追加されます。</a:t>
            </a:r>
          </a:p>
        </p:txBody>
      </p:sp>
    </p:spTree>
    <p:extLst>
      <p:ext uri="{BB962C8B-B14F-4D97-AF65-F5344CB8AC3E}">
        <p14:creationId xmlns:p14="http://schemas.microsoft.com/office/powerpoint/2010/main" val="204547760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697732"/>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369773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369773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426351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369773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1060657"/>
            <a:ext cx="1752600" cy="2413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38100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4761706"/>
            <a:ext cx="1765300" cy="17526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09600" y="6819106"/>
            <a:ext cx="1739900" cy="1574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175</a:t>
            </a:r>
          </a:p>
        </p:txBody>
      </p:sp>
      <p:sp>
        <p:nvSpPr>
          <p:cNvPr id="18" name="正方形/長方形 17"/>
          <p:cNvSpPr/>
          <p:nvPr/>
        </p:nvSpPr>
        <p:spPr>
          <a:xfrm>
            <a:off x="642346" y="164306"/>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フラグは、アラームの状態に応じた色になります。</a:t>
            </a:r>
          </a:p>
        </p:txBody>
      </p:sp>
      <p:sp>
        <p:nvSpPr>
          <p:cNvPr id="19" name="正方形/長方形 18"/>
          <p:cNvSpPr/>
          <p:nvPr/>
        </p:nvSpPr>
        <p:spPr>
          <a:xfrm>
            <a:off x="593614" y="396321"/>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グリーン</a:t>
            </a:r>
            <a:r>
              <a:rPr lang="en-US" altLang="ja-JP" sz="800" dirty="0" smtClean="0">
                <a:latin typeface="メイリオ" pitchFamily="50" charset="-128"/>
                <a:ea typeface="メイリオ" pitchFamily="50" charset="-128"/>
                <a:cs typeface="メイリオ" pitchFamily="50" charset="-128"/>
              </a:rPr>
              <a:t> －誤報</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黄色</a:t>
            </a:r>
            <a:r>
              <a:rPr lang="en-US" altLang="ja-JP" sz="800" dirty="0" smtClean="0">
                <a:latin typeface="メイリオ" pitchFamily="50" charset="-128"/>
                <a:ea typeface="メイリオ" pitchFamily="50" charset="-128"/>
                <a:cs typeface="メイリオ" pitchFamily="50" charset="-128"/>
              </a:rPr>
              <a:t> －非クリティカルアラーム</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赤 －クリティカルアラーム</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グレ</a:t>
            </a:r>
            <a:r>
              <a:rPr lang="en-US" altLang="ja-JP" sz="800" dirty="0" smtClean="0">
                <a:latin typeface="メイリオ" pitchFamily="50" charset="-128"/>
                <a:ea typeface="メイリオ" pitchFamily="50" charset="-128"/>
                <a:cs typeface="メイリオ" pitchFamily="50" charset="-128"/>
              </a:rPr>
              <a:t>ー －未分類アラーム</a:t>
            </a:r>
          </a:p>
        </p:txBody>
      </p:sp>
      <p:sp>
        <p:nvSpPr>
          <p:cNvPr id="20" name="正方形/長方形 19"/>
          <p:cNvSpPr/>
          <p:nvPr/>
        </p:nvSpPr>
        <p:spPr>
          <a:xfrm>
            <a:off x="960437" y="3777148"/>
            <a:ext cx="5980494"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リスト内の任意の特定のアラームイベントの表示は、フィルタ設定によって決定されます（「イベントフィルタ」を参照）。</a:t>
            </a:r>
          </a:p>
        </p:txBody>
      </p:sp>
      <p:sp>
        <p:nvSpPr>
          <p:cNvPr id="21" name="正方形/長方形 20"/>
          <p:cNvSpPr/>
          <p:nvPr/>
        </p:nvSpPr>
        <p:spPr>
          <a:xfrm>
            <a:off x="570539" y="4360446"/>
            <a:ext cx="65992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オペレータのコメントは、トラック上の対応するアイコンで表示されます。アイコンがコメントしたフレーム（またはコメントが間隔である場合に区間の最初のフレーム）に対応する点で、タイムライン上に配置されます。</a:t>
            </a:r>
          </a:p>
        </p:txBody>
      </p:sp>
      <p:sp>
        <p:nvSpPr>
          <p:cNvPr id="22" name="正方形/長方形 21"/>
          <p:cNvSpPr/>
          <p:nvPr/>
        </p:nvSpPr>
        <p:spPr>
          <a:xfrm>
            <a:off x="571586" y="6591779"/>
            <a:ext cx="506253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コメントは、アラームの分類中に残っていた場合は、アイコンは適切な色で表示されます。</a:t>
            </a:r>
          </a:p>
        </p:txBody>
      </p:sp>
      <p:sp>
        <p:nvSpPr>
          <p:cNvPr id="23" name="正方形/長方形 22"/>
          <p:cNvSpPr/>
          <p:nvPr/>
        </p:nvSpPr>
        <p:spPr>
          <a:xfrm>
            <a:off x="561642" y="8577828"/>
            <a:ext cx="657616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タイムラインの背景を設定に応じて、2つのスタイルで表示することができます（「タイムラインの設定」を参照）。</a:t>
            </a:r>
          </a:p>
        </p:txBody>
      </p:sp>
    </p:spTree>
    <p:extLst>
      <p:ext uri="{BB962C8B-B14F-4D97-AF65-F5344CB8AC3E}">
        <p14:creationId xmlns:p14="http://schemas.microsoft.com/office/powerpoint/2010/main" val="200802648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1308100" cy="5765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176</a:t>
            </a:r>
          </a:p>
        </p:txBody>
      </p:sp>
      <p:sp>
        <p:nvSpPr>
          <p:cNvPr id="5" name="正方形/長方形 4"/>
          <p:cNvSpPr/>
          <p:nvPr/>
        </p:nvSpPr>
        <p:spPr>
          <a:xfrm>
            <a:off x="855651" y="240506"/>
            <a:ext cx="811441" cy="259045"/>
          </a:xfrm>
          <a:prstGeom prst="rect">
            <a:avLst/>
          </a:prstGeom>
        </p:spPr>
        <p:txBody>
          <a:bodyPr wrap="none">
            <a:spAutoFit/>
          </a:bodyPr>
          <a:lstStyle/>
          <a:p>
            <a:pPr>
              <a:lnSpc>
                <a:spcPts val="13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日中</a:t>
            </a: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/夜間</a:t>
            </a:r>
            <a:endParaRPr lang="en-US" altLang="zh-CN"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990600" y="6483578"/>
            <a:ext cx="970137"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シフトワーク</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45558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1308100" cy="5803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177</a:t>
            </a:r>
          </a:p>
        </p:txBody>
      </p:sp>
      <p:sp>
        <p:nvSpPr>
          <p:cNvPr id="5" name="正方形/長方形 4"/>
          <p:cNvSpPr/>
          <p:nvPr/>
        </p:nvSpPr>
        <p:spPr>
          <a:xfrm>
            <a:off x="808037" y="6601187"/>
            <a:ext cx="6019800" cy="125931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クロールして、マウスを使用してタイムラインをズームすることができます。タイムラインをスクロールするには、その背景（デイ/ナイトまたはワークスタイルシフトに表示される）のカーソルを垂直にマウスの左ボタンを押しながら移動します。</a:t>
            </a:r>
          </a:p>
          <a:p>
            <a:pPr>
              <a:lnSpc>
                <a:spcPts val="1300"/>
              </a:lnSpc>
            </a:pPr>
            <a:r>
              <a:rPr lang="ja-JP" altLang="en-US" sz="800" dirty="0">
                <a:latin typeface="メイリオ" pitchFamily="50" charset="-128"/>
                <a:ea typeface="メイリオ" pitchFamily="50" charset="-128"/>
                <a:cs typeface="メイリオ" pitchFamily="50" charset="-128"/>
              </a:rPr>
              <a:t>タイムラインのスケールを変更するには、タイムラインの背景（デイ/ナイトまたは作業シフト）を右クリックし、マウスの右ボタンを押しながら、ズームアウトするにはカーソルを下、またはズームインなら上まで移動します。タイムラインでは、表示タイルに記録の再生を開始している瞬間に選択できます。再生を開始するためにどの瞬間に選択するには、次のいずれかのインジケータを左クリックして、目的の位置にドラッグするか、単にタイムラインの左側部分を左クリックしながら、保持することができます。</a:t>
            </a:r>
          </a:p>
        </p:txBody>
      </p:sp>
    </p:spTree>
    <p:extLst>
      <p:ext uri="{BB962C8B-B14F-4D97-AF65-F5344CB8AC3E}">
        <p14:creationId xmlns:p14="http://schemas.microsoft.com/office/powerpoint/2010/main" val="22380786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498181"/>
            <a:ext cx="6340856" cy="792607"/>
          </a:xfrm>
          <a:custGeom>
            <a:avLst/>
            <a:gdLst>
              <a:gd name="connsiteX0" fmla="*/ 0 w 6340856"/>
              <a:gd name="connsiteY0" fmla="*/ 0 h 792607"/>
              <a:gd name="connsiteX1" fmla="*/ 6340856 w 6340856"/>
              <a:gd name="connsiteY1" fmla="*/ 0 h 792607"/>
              <a:gd name="connsiteX2" fmla="*/ 6340856 w 6340856"/>
              <a:gd name="connsiteY2" fmla="*/ 792607 h 792607"/>
              <a:gd name="connsiteX3" fmla="*/ 0 w 6340856"/>
              <a:gd name="connsiteY3" fmla="*/ 792607 h 792607"/>
              <a:gd name="connsiteX4" fmla="*/ 0 w 6340856"/>
              <a:gd name="connsiteY4" fmla="*/ 0 h 79260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92607">
                <a:moveTo>
                  <a:pt x="0" y="0"/>
                </a:moveTo>
                <a:lnTo>
                  <a:pt x="6340856" y="0"/>
                </a:lnTo>
                <a:lnTo>
                  <a:pt x="6340856" y="792607"/>
                </a:lnTo>
                <a:lnTo>
                  <a:pt x="0" y="79260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4498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4498181"/>
            <a:ext cx="9525" cy="792607"/>
          </a:xfrm>
          <a:custGeom>
            <a:avLst/>
            <a:gdLst>
              <a:gd name="connsiteX0" fmla="*/ 4762 w 9525"/>
              <a:gd name="connsiteY0" fmla="*/ 0 h 792607"/>
              <a:gd name="connsiteX1" fmla="*/ 4762 w 9525"/>
              <a:gd name="connsiteY1" fmla="*/ 792607 h 792607"/>
            </a:gdLst>
            <a:ahLst/>
            <a:cxnLst>
              <a:cxn ang="0">
                <a:pos x="connsiteX0" y="connsiteY0"/>
              </a:cxn>
              <a:cxn ang="1">
                <a:pos x="connsiteX1" y="connsiteY1"/>
              </a:cxn>
            </a:cxnLst>
            <a:rect l="l" t="t" r="r" b="b"/>
            <a:pathLst>
              <a:path w="9525" h="792607">
                <a:moveTo>
                  <a:pt x="4762" y="0"/>
                </a:moveTo>
                <a:lnTo>
                  <a:pt x="4762" y="79260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528126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4498181"/>
            <a:ext cx="9525" cy="792607"/>
          </a:xfrm>
          <a:custGeom>
            <a:avLst/>
            <a:gdLst>
              <a:gd name="connsiteX0" fmla="*/ 4762 w 9525"/>
              <a:gd name="connsiteY0" fmla="*/ 0 h 792607"/>
              <a:gd name="connsiteX1" fmla="*/ 4762 w 9525"/>
              <a:gd name="connsiteY1" fmla="*/ 792607 h 792607"/>
            </a:gdLst>
            <a:ahLst/>
            <a:cxnLst>
              <a:cxn ang="0">
                <a:pos x="connsiteX0" y="connsiteY0"/>
              </a:cxn>
              <a:cxn ang="1">
                <a:pos x="connsiteX1" y="connsiteY1"/>
              </a:cxn>
            </a:cxnLst>
            <a:rect l="l" t="t" r="r" b="b"/>
            <a:pathLst>
              <a:path w="9525" h="792607">
                <a:moveTo>
                  <a:pt x="4762" y="0"/>
                </a:moveTo>
                <a:lnTo>
                  <a:pt x="4762" y="79260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545306"/>
            <a:ext cx="1308100" cy="3860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4609306"/>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6108700"/>
            <a:ext cx="1765300" cy="3632200"/>
          </a:xfrm>
          <a:prstGeom prst="rect">
            <a:avLst/>
          </a:prstGeom>
          <a:noFill/>
        </p:spPr>
      </p:pic>
      <p:sp>
        <p:nvSpPr>
          <p:cNvPr id="2" name="TextBox 1"/>
          <p:cNvSpPr txBox="1"/>
          <p:nvPr/>
        </p:nvSpPr>
        <p:spPr>
          <a:xfrm>
            <a:off x="408831" y="10108265"/>
            <a:ext cx="192360" cy="201915"/>
          </a:xfrm>
          <a:prstGeom prst="rect">
            <a:avLst/>
          </a:prstGeom>
          <a:noFill/>
        </p:spPr>
        <p:txBody>
          <a:bodyPr wrap="none" lIns="0" tIns="0" rIns="0" rtlCol="0">
            <a:spAutoFit/>
          </a:bodyPr>
          <a:lstStyle/>
          <a:p>
            <a:pPr>
              <a:lnSpc>
                <a:spcPts val="1300"/>
              </a:lnSpc>
              <a:tabLst>
                <a:tab pos="152400" algn="l"/>
              </a:tabLst>
            </a:pPr>
            <a:r>
              <a:rPr lang="en-US" altLang="zh-CN" sz="798" dirty="0" smtClean="0">
                <a:solidFill>
                  <a:srgbClr val="000000"/>
                </a:solidFill>
                <a:latin typeface="メイリオ" pitchFamily="50" charset="-128"/>
                <a:ea typeface="メイリオ" pitchFamily="50" charset="-128"/>
                <a:cs typeface="メイリオ" pitchFamily="50" charset="-128"/>
              </a:rPr>
              <a:t>178</a:t>
            </a:r>
          </a:p>
        </p:txBody>
      </p:sp>
      <p:sp>
        <p:nvSpPr>
          <p:cNvPr id="12" name="正方形/長方形 11"/>
          <p:cNvSpPr/>
          <p:nvPr/>
        </p:nvSpPr>
        <p:spPr>
          <a:xfrm>
            <a:off x="731838" y="4443412"/>
            <a:ext cx="6096000" cy="925894"/>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  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   また</a:t>
            </a:r>
            <a:r>
              <a:rPr lang="ja-JP" altLang="en-US" sz="800" dirty="0">
                <a:latin typeface="メイリオ" pitchFamily="50" charset="-128"/>
                <a:ea typeface="メイリオ" pitchFamily="50" charset="-128"/>
                <a:cs typeface="メイリオ" pitchFamily="50" charset="-128"/>
              </a:rPr>
              <a:t>、正確な日付と時刻を示すことにより、所望の位置にタイムラインインジケータを設定することができます（タイムラインを使用してナビゲートを参照してください）。</a:t>
            </a:r>
          </a:p>
          <a:p>
            <a:pPr>
              <a:lnSpc>
                <a:spcPts val="1300"/>
              </a:lnSpc>
            </a:pPr>
            <a:r>
              <a:rPr lang="ja-JP" altLang="en-US" sz="800" dirty="0">
                <a:latin typeface="メイリオ" pitchFamily="50" charset="-128"/>
                <a:ea typeface="メイリオ" pitchFamily="50" charset="-128"/>
                <a:cs typeface="メイリオ" pitchFamily="50" charset="-128"/>
              </a:rPr>
              <a:t>また、イベントリストのヘルプ（イベントリストセクションを参照してください）と、タイムラインインジケータを配置することができます。</a:t>
            </a:r>
          </a:p>
        </p:txBody>
      </p:sp>
      <p:sp>
        <p:nvSpPr>
          <p:cNvPr id="13" name="正方形/長方形 12"/>
          <p:cNvSpPr/>
          <p:nvPr/>
        </p:nvSpPr>
        <p:spPr>
          <a:xfrm>
            <a:off x="485775" y="5435824"/>
            <a:ext cx="3778250" cy="748282"/>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イベントリスト</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イベントリストには、アラームやオペレータのコメントが表示されます。</a:t>
            </a:r>
          </a:p>
          <a:p>
            <a:pPr>
              <a:lnSpc>
                <a:spcPts val="1300"/>
              </a:lnSpc>
            </a:pPr>
            <a:r>
              <a:rPr lang="ja-JP" altLang="en-US" sz="800" dirty="0">
                <a:latin typeface="メイリオ" pitchFamily="50" charset="-128"/>
                <a:ea typeface="メイリオ" pitchFamily="50" charset="-128"/>
                <a:cs typeface="メイリオ" pitchFamily="50" charset="-128"/>
              </a:rPr>
              <a:t>イベントのリストを表示するには、[イベント]ボタンをクリックします。</a:t>
            </a:r>
          </a:p>
        </p:txBody>
      </p:sp>
      <p:sp>
        <p:nvSpPr>
          <p:cNvPr id="14" name="正方形/長方形 13"/>
          <p:cNvSpPr/>
          <p:nvPr/>
        </p:nvSpPr>
        <p:spPr>
          <a:xfrm>
            <a:off x="476877" y="9882711"/>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イベントリストが表示されるようになりました。</a:t>
            </a:r>
          </a:p>
        </p:txBody>
      </p:sp>
    </p:spTree>
    <p:extLst>
      <p:ext uri="{BB962C8B-B14F-4D97-AF65-F5344CB8AC3E}">
        <p14:creationId xmlns:p14="http://schemas.microsoft.com/office/powerpoint/2010/main" val="927516067"/>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686175"/>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36861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368617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425208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368617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4356861"/>
            <a:ext cx="6340856" cy="453263"/>
          </a:xfrm>
          <a:custGeom>
            <a:avLst/>
            <a:gdLst>
              <a:gd name="connsiteX0" fmla="*/ 0 w 6340856"/>
              <a:gd name="connsiteY0" fmla="*/ 0 h 453263"/>
              <a:gd name="connsiteX1" fmla="*/ 6340856 w 6340856"/>
              <a:gd name="connsiteY1" fmla="*/ 0 h 453263"/>
              <a:gd name="connsiteX2" fmla="*/ 6340856 w 6340856"/>
              <a:gd name="connsiteY2" fmla="*/ 453263 h 453263"/>
              <a:gd name="connsiteX3" fmla="*/ 0 w 6340856"/>
              <a:gd name="connsiteY3" fmla="*/ 453263 h 453263"/>
              <a:gd name="connsiteX4" fmla="*/ 0 w 6340856"/>
              <a:gd name="connsiteY4" fmla="*/ 0 h 45326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263">
                <a:moveTo>
                  <a:pt x="0" y="0"/>
                </a:moveTo>
                <a:lnTo>
                  <a:pt x="6340856" y="0"/>
                </a:lnTo>
                <a:lnTo>
                  <a:pt x="6340856" y="453263"/>
                </a:lnTo>
                <a:lnTo>
                  <a:pt x="0" y="45326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435686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4356861"/>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480060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4356861"/>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7282942"/>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72829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609600" y="728294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609600" y="77268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40931" y="728294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1790700" cy="29845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98500" y="37973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698500" y="4470400"/>
            <a:ext cx="177800" cy="1778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609600" y="5245100"/>
            <a:ext cx="1765300" cy="19431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698500" y="73914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179</a:t>
            </a:r>
          </a:p>
        </p:txBody>
      </p:sp>
      <p:sp>
        <p:nvSpPr>
          <p:cNvPr id="25" name="正方形/長方形 24"/>
          <p:cNvSpPr/>
          <p:nvPr/>
        </p:nvSpPr>
        <p:spPr>
          <a:xfrm>
            <a:off x="881579" y="3744267"/>
            <a:ext cx="3778250" cy="581569"/>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一覧に表示されている特定のイベントがフィルターの設定に依存かどうかは（セクションのイベントフィルターを参照してください）。</a:t>
            </a:r>
          </a:p>
        </p:txBody>
      </p:sp>
      <p:sp>
        <p:nvSpPr>
          <p:cNvPr id="26" name="正方形/長方形 25"/>
          <p:cNvSpPr/>
          <p:nvPr/>
        </p:nvSpPr>
        <p:spPr>
          <a:xfrm>
            <a:off x="901810" y="4355306"/>
            <a:ext cx="587999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リストには、タイムラインの表示部分に現在ある唯一のアラームイベントが表示されます。</a:t>
            </a:r>
          </a:p>
        </p:txBody>
      </p:sp>
      <p:sp>
        <p:nvSpPr>
          <p:cNvPr id="27" name="正方形/長方形 26"/>
          <p:cNvSpPr/>
          <p:nvPr/>
        </p:nvSpPr>
        <p:spPr>
          <a:xfrm>
            <a:off x="511175" y="4812506"/>
            <a:ext cx="563086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イベント一覧を非表示にするには、もう一度[イベント]ボタンをクリックします。</a:t>
            </a:r>
          </a:p>
          <a:p>
            <a:pPr>
              <a:lnSpc>
                <a:spcPts val="1300"/>
              </a:lnSpc>
            </a:pPr>
            <a:r>
              <a:rPr lang="ja-JP" altLang="en-US" sz="800" dirty="0">
                <a:latin typeface="メイリオ" pitchFamily="50" charset="-128"/>
                <a:ea typeface="メイリオ" pitchFamily="50" charset="-128"/>
                <a:cs typeface="メイリオ" pitchFamily="50" charset="-128"/>
              </a:rPr>
              <a:t>リスト内のイベントの上にカーソルを置くと、詳細なイベント情報が表示されます。</a:t>
            </a:r>
          </a:p>
        </p:txBody>
      </p:sp>
      <p:sp>
        <p:nvSpPr>
          <p:cNvPr id="28" name="正方形/長方形 27"/>
          <p:cNvSpPr/>
          <p:nvPr/>
        </p:nvSpPr>
        <p:spPr>
          <a:xfrm>
            <a:off x="808037" y="7307252"/>
            <a:ext cx="6096000" cy="477054"/>
          </a:xfrm>
          <a:prstGeom prst="rect">
            <a:avLst/>
          </a:prstGeom>
        </p:spPr>
        <p:txBody>
          <a:bodyPr wrap="square">
            <a:spAutoFit/>
          </a:bodyPr>
          <a:lstStyle/>
          <a:p>
            <a:pPr>
              <a:lnSpc>
                <a:spcPts val="1000"/>
              </a:lnSpc>
            </a:pPr>
            <a:r>
              <a:rPr lang="ja-JP" altLang="en-US" sz="800" dirty="0">
                <a:latin typeface="メイリオ" pitchFamily="50" charset="-128"/>
                <a:ea typeface="メイリオ" pitchFamily="50" charset="-128"/>
                <a:cs typeface="メイリオ" pitchFamily="50" charset="-128"/>
              </a:rPr>
              <a:t>注意</a:t>
            </a:r>
          </a:p>
          <a:p>
            <a:pPr>
              <a:lnSpc>
                <a:spcPts val="1000"/>
              </a:lnSpc>
            </a:pPr>
            <a:r>
              <a:rPr lang="ja-JP" altLang="en-US" sz="800" dirty="0">
                <a:latin typeface="メイリオ" pitchFamily="50" charset="-128"/>
                <a:ea typeface="メイリオ" pitchFamily="50" charset="-128"/>
                <a:cs typeface="メイリオ" pitchFamily="50" charset="-128"/>
              </a:rPr>
              <a:t>イベントリストを使用してアーカイブを通るナビゲーションについては、「イベントリストを使用したナビゲーション」を参照してください。</a:t>
            </a:r>
          </a:p>
        </p:txBody>
      </p:sp>
    </p:spTree>
    <p:extLst>
      <p:ext uri="{BB962C8B-B14F-4D97-AF65-F5344CB8AC3E}">
        <p14:creationId xmlns:p14="http://schemas.microsoft.com/office/powerpoint/2010/main" val="2787923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09600" y="609663"/>
            <a:ext cx="962025" cy="12700"/>
          </a:xfrm>
          <a:custGeom>
            <a:avLst/>
            <a:gdLst>
              <a:gd name="connsiteX0" fmla="*/ 0 w 962025"/>
              <a:gd name="connsiteY0" fmla="*/ 1904 h 12700"/>
              <a:gd name="connsiteX1" fmla="*/ 962025 w 962025"/>
              <a:gd name="connsiteY1" fmla="*/ 1904 h 12700"/>
            </a:gdLst>
            <a:ahLst/>
            <a:cxnLst>
              <a:cxn ang="0">
                <a:pos x="connsiteX0" y="connsiteY0"/>
              </a:cxn>
              <a:cxn ang="1">
                <a:pos x="connsiteX1" y="connsiteY1"/>
              </a:cxn>
            </a:cxnLst>
            <a:rect l="l" t="t" r="r" b="b"/>
            <a:pathLst>
              <a:path w="962025" h="12700">
                <a:moveTo>
                  <a:pt x="0" y="1904"/>
                </a:moveTo>
                <a:lnTo>
                  <a:pt x="962025"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1562100" y="617601"/>
            <a:ext cx="12700" cy="1206500"/>
          </a:xfrm>
          <a:custGeom>
            <a:avLst/>
            <a:gdLst>
              <a:gd name="connsiteX0" fmla="*/ 4762 w 12700"/>
              <a:gd name="connsiteY0" fmla="*/ 0 h 1206500"/>
              <a:gd name="connsiteX1" fmla="*/ 4762 w 12700"/>
              <a:gd name="connsiteY1" fmla="*/ 1206500 h 1206500"/>
            </a:gdLst>
            <a:ahLst/>
            <a:cxnLst>
              <a:cxn ang="0">
                <a:pos x="connsiteX0" y="connsiteY0"/>
              </a:cxn>
              <a:cxn ang="1">
                <a:pos x="connsiteX1" y="connsiteY1"/>
              </a:cxn>
            </a:cxnLst>
            <a:rect l="l" t="t" r="r" b="b"/>
            <a:pathLst>
              <a:path w="12700" h="1206500">
                <a:moveTo>
                  <a:pt x="4762" y="0"/>
                </a:moveTo>
                <a:lnTo>
                  <a:pt x="4762" y="1206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1818385"/>
            <a:ext cx="962025" cy="12700"/>
          </a:xfrm>
          <a:custGeom>
            <a:avLst/>
            <a:gdLst>
              <a:gd name="connsiteX0" fmla="*/ 0 w 962025"/>
              <a:gd name="connsiteY0" fmla="*/ 4286 h 12700"/>
              <a:gd name="connsiteX1" fmla="*/ 962025 w 962025"/>
              <a:gd name="connsiteY1" fmla="*/ 4286 h 12700"/>
            </a:gdLst>
            <a:ahLst/>
            <a:cxnLst>
              <a:cxn ang="0">
                <a:pos x="connsiteX0" y="connsiteY0"/>
              </a:cxn>
              <a:cxn ang="1">
                <a:pos x="connsiteX1" y="connsiteY1"/>
              </a:cxn>
            </a:cxnLst>
            <a:rect l="l" t="t" r="r" b="b"/>
            <a:pathLst>
              <a:path w="962025" h="12700">
                <a:moveTo>
                  <a:pt x="0" y="4286"/>
                </a:moveTo>
                <a:lnTo>
                  <a:pt x="96202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617601"/>
            <a:ext cx="12700" cy="1206500"/>
          </a:xfrm>
          <a:custGeom>
            <a:avLst/>
            <a:gdLst>
              <a:gd name="connsiteX0" fmla="*/ 2412 w 12700"/>
              <a:gd name="connsiteY0" fmla="*/ 0 h 1206500"/>
              <a:gd name="connsiteX1" fmla="*/ 2412 w 12700"/>
              <a:gd name="connsiteY1" fmla="*/ 1206500 h 1206500"/>
            </a:gdLst>
            <a:ahLst/>
            <a:cxnLst>
              <a:cxn ang="0">
                <a:pos x="connsiteX0" y="connsiteY0"/>
              </a:cxn>
              <a:cxn ang="1">
                <a:pos x="connsiteX1" y="connsiteY1"/>
              </a:cxn>
            </a:cxnLst>
            <a:rect l="l" t="t" r="r" b="b"/>
            <a:pathLst>
              <a:path w="12700" h="1206500">
                <a:moveTo>
                  <a:pt x="2412" y="0"/>
                </a:moveTo>
                <a:lnTo>
                  <a:pt x="2412" y="1206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1562100" y="609663"/>
            <a:ext cx="798702" cy="12700"/>
          </a:xfrm>
          <a:custGeom>
            <a:avLst/>
            <a:gdLst>
              <a:gd name="connsiteX0" fmla="*/ 0 w 798702"/>
              <a:gd name="connsiteY0" fmla="*/ 1904 h 12700"/>
              <a:gd name="connsiteX1" fmla="*/ 798702 w 798702"/>
              <a:gd name="connsiteY1" fmla="*/ 1904 h 12700"/>
            </a:gdLst>
            <a:ahLst/>
            <a:cxnLst>
              <a:cxn ang="0">
                <a:pos x="connsiteX0" y="connsiteY0"/>
              </a:cxn>
              <a:cxn ang="1">
                <a:pos x="connsiteX1" y="connsiteY1"/>
              </a:cxn>
            </a:cxnLst>
            <a:rect l="l" t="t" r="r" b="b"/>
            <a:pathLst>
              <a:path w="798702" h="12700">
                <a:moveTo>
                  <a:pt x="0" y="1904"/>
                </a:moveTo>
                <a:lnTo>
                  <a:pt x="798702"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2351277" y="617601"/>
            <a:ext cx="12700" cy="393700"/>
          </a:xfrm>
          <a:custGeom>
            <a:avLst/>
            <a:gdLst>
              <a:gd name="connsiteX0" fmla="*/ 4762 w 12700"/>
              <a:gd name="connsiteY0" fmla="*/ 0 h 393700"/>
              <a:gd name="connsiteX1" fmla="*/ 4762 w 12700"/>
              <a:gd name="connsiteY1" fmla="*/ 393699 h 393700"/>
            </a:gdLst>
            <a:ahLst/>
            <a:cxnLst>
              <a:cxn ang="0">
                <a:pos x="connsiteX0" y="connsiteY0"/>
              </a:cxn>
              <a:cxn ang="1">
                <a:pos x="connsiteX1" y="connsiteY1"/>
              </a:cxn>
            </a:cxnLst>
            <a:rect l="l" t="t" r="r" b="b"/>
            <a:pathLst>
              <a:path w="12700" h="393700">
                <a:moveTo>
                  <a:pt x="4762" y="0"/>
                </a:moveTo>
                <a:lnTo>
                  <a:pt x="4762" y="3936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1562100" y="617601"/>
            <a:ext cx="12700" cy="393700"/>
          </a:xfrm>
          <a:custGeom>
            <a:avLst/>
            <a:gdLst>
              <a:gd name="connsiteX0" fmla="*/ 4762 w 12700"/>
              <a:gd name="connsiteY0" fmla="*/ 0 h 393700"/>
              <a:gd name="connsiteX1" fmla="*/ 4762 w 12700"/>
              <a:gd name="connsiteY1" fmla="*/ 393699 h 393700"/>
            </a:gdLst>
            <a:ahLst/>
            <a:cxnLst>
              <a:cxn ang="0">
                <a:pos x="connsiteX0" y="connsiteY0"/>
              </a:cxn>
              <a:cxn ang="1">
                <a:pos x="connsiteX1" y="connsiteY1"/>
              </a:cxn>
            </a:cxnLst>
            <a:rect l="l" t="t" r="r" b="b"/>
            <a:pathLst>
              <a:path w="12700" h="393700">
                <a:moveTo>
                  <a:pt x="4762" y="0"/>
                </a:moveTo>
                <a:lnTo>
                  <a:pt x="4762" y="3936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2351277" y="609663"/>
            <a:ext cx="2782697" cy="12700"/>
          </a:xfrm>
          <a:custGeom>
            <a:avLst/>
            <a:gdLst>
              <a:gd name="connsiteX0" fmla="*/ 0 w 2782697"/>
              <a:gd name="connsiteY0" fmla="*/ 1904 h 12700"/>
              <a:gd name="connsiteX1" fmla="*/ 2782697 w 2782697"/>
              <a:gd name="connsiteY1" fmla="*/ 1904 h 12700"/>
            </a:gdLst>
            <a:ahLst/>
            <a:cxnLst>
              <a:cxn ang="0">
                <a:pos x="connsiteX0" y="connsiteY0"/>
              </a:cxn>
              <a:cxn ang="1">
                <a:pos x="connsiteX1" y="connsiteY1"/>
              </a:cxn>
            </a:cxnLst>
            <a:rect l="l" t="t" r="r" b="b"/>
            <a:pathLst>
              <a:path w="2782697" h="12700">
                <a:moveTo>
                  <a:pt x="0" y="1904"/>
                </a:moveTo>
                <a:lnTo>
                  <a:pt x="2782697"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5124450" y="617601"/>
            <a:ext cx="12700" cy="393700"/>
          </a:xfrm>
          <a:custGeom>
            <a:avLst/>
            <a:gdLst>
              <a:gd name="connsiteX0" fmla="*/ 4762 w 12700"/>
              <a:gd name="connsiteY0" fmla="*/ 0 h 393700"/>
              <a:gd name="connsiteX1" fmla="*/ 4762 w 12700"/>
              <a:gd name="connsiteY1" fmla="*/ 393699 h 393700"/>
            </a:gdLst>
            <a:ahLst/>
            <a:cxnLst>
              <a:cxn ang="0">
                <a:pos x="connsiteX0" y="connsiteY0"/>
              </a:cxn>
              <a:cxn ang="1">
                <a:pos x="connsiteX1" y="connsiteY1"/>
              </a:cxn>
            </a:cxnLst>
            <a:rect l="l" t="t" r="r" b="b"/>
            <a:pathLst>
              <a:path w="12700" h="393700">
                <a:moveTo>
                  <a:pt x="4762" y="0"/>
                </a:moveTo>
                <a:lnTo>
                  <a:pt x="4762" y="3936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2351277" y="617601"/>
            <a:ext cx="12700" cy="393700"/>
          </a:xfrm>
          <a:custGeom>
            <a:avLst/>
            <a:gdLst>
              <a:gd name="connsiteX0" fmla="*/ 4762 w 12700"/>
              <a:gd name="connsiteY0" fmla="*/ 0 h 393700"/>
              <a:gd name="connsiteX1" fmla="*/ 4762 w 12700"/>
              <a:gd name="connsiteY1" fmla="*/ 393699 h 393700"/>
            </a:gdLst>
            <a:ahLst/>
            <a:cxnLst>
              <a:cxn ang="0">
                <a:pos x="connsiteX0" y="connsiteY0"/>
              </a:cxn>
              <a:cxn ang="1">
                <a:pos x="connsiteX1" y="connsiteY1"/>
              </a:cxn>
            </a:cxnLst>
            <a:rect l="l" t="t" r="r" b="b"/>
            <a:pathLst>
              <a:path w="12700" h="393700">
                <a:moveTo>
                  <a:pt x="4762" y="0"/>
                </a:moveTo>
                <a:lnTo>
                  <a:pt x="4762" y="3936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5124450" y="609663"/>
            <a:ext cx="1826005" cy="12700"/>
          </a:xfrm>
          <a:custGeom>
            <a:avLst/>
            <a:gdLst>
              <a:gd name="connsiteX0" fmla="*/ 0 w 1826005"/>
              <a:gd name="connsiteY0" fmla="*/ 1904 h 12700"/>
              <a:gd name="connsiteX1" fmla="*/ 1826006 w 1826005"/>
              <a:gd name="connsiteY1" fmla="*/ 1904 h 12700"/>
            </a:gdLst>
            <a:ahLst/>
            <a:cxnLst>
              <a:cxn ang="0">
                <a:pos x="connsiteX0" y="connsiteY0"/>
              </a:cxn>
              <a:cxn ang="1">
                <a:pos x="connsiteX1" y="connsiteY1"/>
              </a:cxn>
            </a:cxnLst>
            <a:rect l="l" t="t" r="r" b="b"/>
            <a:pathLst>
              <a:path w="1826005" h="12700">
                <a:moveTo>
                  <a:pt x="0" y="1904"/>
                </a:moveTo>
                <a:lnTo>
                  <a:pt x="182600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945630" y="617601"/>
            <a:ext cx="12700" cy="1206500"/>
          </a:xfrm>
          <a:custGeom>
            <a:avLst/>
            <a:gdLst>
              <a:gd name="connsiteX0" fmla="*/ 2413 w 12700"/>
              <a:gd name="connsiteY0" fmla="*/ 0 h 1206500"/>
              <a:gd name="connsiteX1" fmla="*/ 2413 w 12700"/>
              <a:gd name="connsiteY1" fmla="*/ 1206500 h 1206500"/>
            </a:gdLst>
            <a:ahLst/>
            <a:cxnLst>
              <a:cxn ang="0">
                <a:pos x="connsiteX0" y="connsiteY0"/>
              </a:cxn>
              <a:cxn ang="1">
                <a:pos x="connsiteX1" y="connsiteY1"/>
              </a:cxn>
            </a:cxnLst>
            <a:rect l="l" t="t" r="r" b="b"/>
            <a:pathLst>
              <a:path w="12700" h="1206500">
                <a:moveTo>
                  <a:pt x="2413" y="0"/>
                </a:moveTo>
                <a:lnTo>
                  <a:pt x="2413" y="1206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5124450" y="1818385"/>
            <a:ext cx="1826005" cy="12700"/>
          </a:xfrm>
          <a:custGeom>
            <a:avLst/>
            <a:gdLst>
              <a:gd name="connsiteX0" fmla="*/ 0 w 1826005"/>
              <a:gd name="connsiteY0" fmla="*/ 4286 h 12700"/>
              <a:gd name="connsiteX1" fmla="*/ 1826006 w 1826005"/>
              <a:gd name="connsiteY1" fmla="*/ 4286 h 12700"/>
            </a:gdLst>
            <a:ahLst/>
            <a:cxnLst>
              <a:cxn ang="0">
                <a:pos x="connsiteX0" y="connsiteY0"/>
              </a:cxn>
              <a:cxn ang="1">
                <a:pos x="connsiteX1" y="connsiteY1"/>
              </a:cxn>
            </a:cxnLst>
            <a:rect l="l" t="t" r="r" b="b"/>
            <a:pathLst>
              <a:path w="1826005" h="12700">
                <a:moveTo>
                  <a:pt x="0" y="4286"/>
                </a:moveTo>
                <a:lnTo>
                  <a:pt x="1826006"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5124450" y="617601"/>
            <a:ext cx="12700" cy="1206500"/>
          </a:xfrm>
          <a:custGeom>
            <a:avLst/>
            <a:gdLst>
              <a:gd name="connsiteX0" fmla="*/ 4762 w 12700"/>
              <a:gd name="connsiteY0" fmla="*/ 0 h 1206500"/>
              <a:gd name="connsiteX1" fmla="*/ 4762 w 12700"/>
              <a:gd name="connsiteY1" fmla="*/ 1206500 h 1206500"/>
            </a:gdLst>
            <a:ahLst/>
            <a:cxnLst>
              <a:cxn ang="0">
                <a:pos x="connsiteX0" y="connsiteY0"/>
              </a:cxn>
              <a:cxn ang="1">
                <a:pos x="connsiteX1" y="connsiteY1"/>
              </a:cxn>
            </a:cxnLst>
            <a:rect l="l" t="t" r="r" b="b"/>
            <a:pathLst>
              <a:path w="12700" h="1206500">
                <a:moveTo>
                  <a:pt x="4762" y="0"/>
                </a:moveTo>
                <a:lnTo>
                  <a:pt x="4762" y="1206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1422400" y="6477000"/>
            <a:ext cx="304800" cy="609600"/>
          </a:xfrm>
          <a:prstGeom prst="rect">
            <a:avLst/>
          </a:prstGeom>
          <a:noFill/>
        </p:spPr>
      </p:pic>
      <p:pic>
        <p:nvPicPr>
          <p:cNvPr id="18" name="Picture 3"/>
          <p:cNvPicPr>
            <a:picLocks noChangeAspect="1" noChangeArrowheads="1"/>
          </p:cNvPicPr>
          <p:nvPr/>
        </p:nvPicPr>
        <p:blipFill>
          <a:blip r:embed="rId3" cstate="print"/>
          <a:srcRect/>
          <a:stretch>
            <a:fillRect/>
          </a:stretch>
        </p:blipFill>
        <p:spPr bwMode="auto">
          <a:xfrm>
            <a:off x="1417637" y="7099300"/>
            <a:ext cx="304800" cy="660400"/>
          </a:xfrm>
          <a:prstGeom prst="rect">
            <a:avLst/>
          </a:prstGeom>
          <a:noFill/>
        </p:spPr>
      </p:pic>
      <p:pic>
        <p:nvPicPr>
          <p:cNvPr id="19" name="Picture 3"/>
          <p:cNvPicPr>
            <a:picLocks noChangeAspect="1" noChangeArrowheads="1"/>
          </p:cNvPicPr>
          <p:nvPr/>
        </p:nvPicPr>
        <p:blipFill>
          <a:blip r:embed="rId4" cstate="print"/>
          <a:srcRect/>
          <a:stretch>
            <a:fillRect/>
          </a:stretch>
        </p:blipFill>
        <p:spPr bwMode="auto">
          <a:xfrm>
            <a:off x="1409700" y="7772400"/>
            <a:ext cx="317500" cy="635000"/>
          </a:xfrm>
          <a:prstGeom prst="rect">
            <a:avLst/>
          </a:prstGeom>
          <a:noFill/>
        </p:spPr>
      </p:pic>
      <p:graphicFrame>
        <p:nvGraphicFramePr>
          <p:cNvPr id="20" name="表格 4"/>
          <p:cNvGraphicFramePr>
            <a:graphicFrameLocks noGrp="1"/>
          </p:cNvGraphicFramePr>
          <p:nvPr>
            <p:extLst>
              <p:ext uri="{D42A27DB-BD31-4B8C-83A1-F6EECF244321}">
                <p14:modId xmlns:p14="http://schemas.microsoft.com/office/powerpoint/2010/main" val="2920817411"/>
              </p:ext>
            </p:extLst>
          </p:nvPr>
        </p:nvGraphicFramePr>
        <p:xfrm>
          <a:off x="609600" y="352266"/>
          <a:ext cx="6159500" cy="1488440"/>
        </p:xfrm>
        <a:graphic>
          <a:graphicData uri="http://schemas.openxmlformats.org/drawingml/2006/table">
            <a:tbl>
              <a:tblPr/>
              <a:tblGrid>
                <a:gridCol w="884237"/>
                <a:gridCol w="762000"/>
                <a:gridCol w="2514600"/>
                <a:gridCol w="1998663"/>
              </a:tblGrid>
              <a:tr h="405764">
                <a:tc rowSpan="4">
                  <a:txBody>
                    <a:bodyPr/>
                    <a:lstStyle/>
                    <a:p>
                      <a:pPr>
                        <a:lnSpc>
                          <a:spcPts val="600"/>
                        </a:lnSpc>
                        <a:tabLst/>
                      </a:pPr>
                      <a:endPar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600"/>
                        </a:lnSpc>
                        <a:tabLst/>
                      </a:pPr>
                      <a:r>
                        <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a:p>
                      <a:pPr>
                        <a:lnSpc>
                          <a:spcPts val="800"/>
                        </a:lnSpc>
                        <a:tabLst/>
                      </a:pPr>
                      <a:r>
                        <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nSpc>
                          <a:spcPts val="600"/>
                        </a:lnSpc>
                        <a:tabLst/>
                      </a:pPr>
                      <a:endPar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600"/>
                        </a:lnSpc>
                        <a:tabLst/>
                      </a:pPr>
                      <a:r>
                        <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制限あり、OSエディションにより課せられる（フィジカルプロセッサ×1）</a:t>
                      </a:r>
                    </a:p>
                    <a:p>
                      <a:pPr>
                        <a:lnSpc>
                          <a:spcPts val="1600"/>
                        </a:lnSpc>
                        <a:tabLst/>
                      </a:pPr>
                      <a:r>
                        <a:rPr lang="en-US" altLang="zh-CN" sz="75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p>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rowSpan="4">
                  <a:txBody>
                    <a:bodyPr/>
                    <a:lstStyle/>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フルインストールタイプ対応</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pPr>
                      <a:r>
                        <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Server Coreのインストールタイプには対応していません。</a:t>
                      </a:r>
                    </a:p>
                    <a:p>
                      <a:pPr>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00" smtClean="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405764">
                <a:tc vMerge="1">
                  <a:txBody>
                    <a:bodyPr/>
                    <a:lstStyle/>
                    <a:p>
                      <a:pPr algn="l"/>
                      <a:endParaRPr lang="zh-CN" altLang="en-US" sz="719" dirty="0" smtClean="0">
                        <a:solidFill>
                          <a:srgbClr val="000000"/>
                        </a:solidFill>
                        <a:latin typeface="Times New Roman" pitchFamily="18" charset="0"/>
                        <a:cs typeface="Times New Roman" pitchFamily="18" charset="0"/>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Essentials</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制限あり、OSエディションにより課せられる（フィジカルプロセッサ×2）</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vMerge="1">
                  <a:txBody>
                    <a:bodyPr/>
                    <a:lstStyle/>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08280">
                <a:tc vMerge="1">
                  <a:txBody>
                    <a:bodyPr/>
                    <a:lstStyle/>
                    <a:p>
                      <a:pPr algn="l"/>
                      <a:endParaRPr lang="zh-CN" altLang="en-US" sz="719" dirty="0" smtClean="0">
                        <a:solidFill>
                          <a:srgbClr val="000000"/>
                        </a:solidFill>
                        <a:latin typeface="Times New Roman" pitchFamily="18" charset="0"/>
                        <a:cs typeface="Times New Roman" pitchFamily="18" charset="0"/>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vMerge="1">
                  <a:txBody>
                    <a:bodyPr/>
                    <a:lstStyle/>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08280">
                <a:tc vMerge="1">
                  <a:txBody>
                    <a:bodyPr/>
                    <a:lstStyle/>
                    <a:p>
                      <a:pPr algn="l"/>
                      <a:endParaRPr lang="zh-CN" altLang="en-US" sz="719" dirty="0" smtClean="0">
                        <a:solidFill>
                          <a:srgbClr val="000000"/>
                        </a:solidFill>
                        <a:latin typeface="Times New Roman" pitchFamily="18" charset="0"/>
                        <a:cs typeface="Times New Roman" pitchFamily="18" charset="0"/>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en-US" altLang="zh-CN"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AxxonNextはWindows shellとしては機能しません。</a:t>
                      </a:r>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vMerge="1">
                  <a:txBody>
                    <a:bodyPr/>
                    <a:lstStyle/>
                    <a:p>
                      <a:pPr algn="l"/>
                      <a:endParaRPr lang="zh-CN" altLang="en-US" sz="7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18</a:t>
            </a:r>
          </a:p>
        </p:txBody>
      </p:sp>
      <p:sp>
        <p:nvSpPr>
          <p:cNvPr id="26" name="TextBox 1"/>
          <p:cNvSpPr txBox="1"/>
          <p:nvPr/>
        </p:nvSpPr>
        <p:spPr>
          <a:xfrm>
            <a:off x="609599" y="2006600"/>
            <a:ext cx="6751637" cy="4693593"/>
          </a:xfrm>
          <a:prstGeom prst="rect">
            <a:avLst/>
          </a:prstGeom>
          <a:noFill/>
        </p:spPr>
        <p:txBody>
          <a:bodyPr wrap="square" lIns="0" tIns="0" rIns="0" rtlCol="0">
            <a:spAutoFit/>
          </a:bodyPr>
          <a:lstStyle/>
          <a:p>
            <a:pPr>
              <a:tabLst>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人員の数および資格要件</a:t>
            </a:r>
          </a:p>
          <a:p>
            <a:pPr>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以下の役割がAxxonNextソフトウェアパッケージを動作させるために定義されています。</a:t>
            </a: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セキュリティシステム管理者</a:t>
            </a: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セキュリティシステムオペレータ</a:t>
            </a:r>
          </a:p>
          <a:p>
            <a:pPr>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特別な場合には、一人が管理者とオペレータの両方の機能を実行することができます。</a:t>
            </a: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管理者の主な任務は、次のとおりです。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セキュリティシステムのハードウェアの操作をアップデートし、設定し、監視します。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基本とシステムソフトウェアの操作性をインストールし、更新し、構成し、監視します。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ソフトウェアアプリケーションをインストールし、設定し、監視します。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ユーザーアカウントの管理（この任務は、システム管理者の許可により委任されたユーザーが行うことができます）。</a:t>
            </a:r>
          </a:p>
          <a:p>
            <a:pPr>
              <a:tabLst>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管理者は、ルーティング、ファイアウォールを含め、ネットワークの設定、ならびにNetBIOS、DNS、およびNTPのネットワークサービスに必要なスキルを有している必要があります。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また、管理者はソフトウェアやソフトウェアパケージに用いられるハードウェアのインストール、設定、管理についての高い資格や実務経験を有している必要があります。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すべてのアクセス可能な機能を一人の管理者によって管理するか、管理責任を複数のユーザー間で分割することができるよう、ソフトウェアパッケージが構成されています。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オペレータの主な任務は、次のとおりです。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ソフトウェアのGUIと動作（グラフィカルユーザーインターフェイス）</a:t>
            </a: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ソフトウェアパッケージで提供される機能を使用してタスクを実行するパーソナルコンピュータの性能を最適化</a:t>
            </a:r>
          </a:p>
          <a:p>
            <a:pPr marL="228600" indent="-228600">
              <a:buFont typeface="+mj-lt"/>
              <a:buAutoNum type="arabicPeriod"/>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システム内の役割とユーザーを作成（ユーザーが適切な権限を付与されている場合）</a:t>
            </a:r>
          </a:p>
          <a:p>
            <a:pPr>
              <a:tabLst>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システムオペレータはMicrosoft Windows PCの利用経験を有し、正規のユーザーであり、簡単に基本的な操作を実行することができる必要があります。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endParaRPr lang="en-US" altLang="zh-CN"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AxxonNextソフトウェアパッケージのインターフェイス</a:t>
            </a:r>
          </a:p>
          <a:p>
            <a:pPr>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AxxonNextソフトウェアパッケージのインターフェイスは、次の3つの拡張メニューで構成されています。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539083" y="6115045"/>
            <a:ext cx="6822154" cy="3370153"/>
          </a:xfrm>
          <a:prstGeom prst="rect">
            <a:avLst/>
          </a:prstGeom>
          <a:noFill/>
        </p:spPr>
        <p:txBody>
          <a:bodyPr wrap="square" lIns="0" tIns="0" rIns="0" rtlCol="0">
            <a:spAutoFit/>
          </a:bodyPr>
          <a:lstStyle/>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レイアウト</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アラーム</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buFont typeface="+mj-lt"/>
              <a:buAutoNum type="arabicPeriod"/>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オプション</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タブのアイコンをクリックすると、タブが展開し、以前の拡大タブが縮小します。</a:t>
            </a:r>
          </a:p>
          <a:p>
            <a:pPr>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メニューの1つは、常に拡張されます。</a:t>
            </a:r>
          </a:p>
          <a:p>
            <a:pPr>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任意のメニューへのアクセスは、システム内のロールごとに個別に設定されます(「役割とユーザーシステムオブジェクトの作成および設定」を参照)。</a:t>
            </a:r>
          </a:p>
          <a:p>
            <a:pPr>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適切な設定が有効になっている場合（「パネルの自動非表示の設定」参照）、システム内のアクティビティがないときは、システムはまず縮小し、その後、メニュー間を切り替えるパネル（コントロールパネル）を非表示にします。</a:t>
            </a:r>
            <a:endPar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81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670323"/>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66703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6670323"/>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711431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6670323"/>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841023"/>
            <a:ext cx="1778000" cy="3810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4955823"/>
            <a:ext cx="266700" cy="2032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5171723"/>
            <a:ext cx="254000" cy="2032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90600" y="5387623"/>
            <a:ext cx="254000" cy="2159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990600" y="5628923"/>
            <a:ext cx="254000" cy="2032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990600" y="5844823"/>
            <a:ext cx="292100" cy="304800"/>
          </a:xfrm>
          <a:prstGeom prst="rect">
            <a:avLst/>
          </a:prstGeom>
          <a:noFill/>
        </p:spPr>
      </p:pic>
      <p:pic>
        <p:nvPicPr>
          <p:cNvPr id="14" name="Picture 3"/>
          <p:cNvPicPr>
            <a:picLocks noChangeAspect="1" noChangeArrowheads="1"/>
          </p:cNvPicPr>
          <p:nvPr/>
        </p:nvPicPr>
        <p:blipFill>
          <a:blip r:embed="rId8" cstate="print"/>
          <a:srcRect/>
          <a:stretch>
            <a:fillRect/>
          </a:stretch>
        </p:blipFill>
        <p:spPr bwMode="auto">
          <a:xfrm>
            <a:off x="825500" y="6251223"/>
            <a:ext cx="292100" cy="304800"/>
          </a:xfrm>
          <a:prstGeom prst="rect">
            <a:avLst/>
          </a:prstGeom>
          <a:noFill/>
        </p:spPr>
      </p:pic>
      <p:pic>
        <p:nvPicPr>
          <p:cNvPr id="15" name="Picture 3"/>
          <p:cNvPicPr>
            <a:picLocks noChangeAspect="1" noChangeArrowheads="1"/>
          </p:cNvPicPr>
          <p:nvPr/>
        </p:nvPicPr>
        <p:blipFill>
          <a:blip r:embed="rId9" cstate="print"/>
          <a:srcRect/>
          <a:stretch>
            <a:fillRect/>
          </a:stretch>
        </p:blipFill>
        <p:spPr bwMode="auto">
          <a:xfrm>
            <a:off x="698500" y="6784623"/>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180</a:t>
            </a:r>
          </a:p>
        </p:txBody>
      </p:sp>
      <p:sp>
        <p:nvSpPr>
          <p:cNvPr id="16" name="TextBox 1"/>
          <p:cNvSpPr txBox="1"/>
          <p:nvPr/>
        </p:nvSpPr>
        <p:spPr>
          <a:xfrm>
            <a:off x="812800" y="5031229"/>
            <a:ext cx="169918" cy="1213153"/>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  </a:t>
            </a:r>
          </a:p>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  </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3.  </a:t>
            </a:r>
          </a:p>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4.  </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5.  </a:t>
            </a:r>
          </a:p>
        </p:txBody>
      </p:sp>
      <p:sp>
        <p:nvSpPr>
          <p:cNvPr id="17" name="TextBox 1"/>
          <p:cNvSpPr txBox="1"/>
          <p:nvPr/>
        </p:nvSpPr>
        <p:spPr>
          <a:xfrm>
            <a:off x="609600" y="4765323"/>
            <a:ext cx="2051844"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再生パネルには、以下のボタンがあります。</a:t>
            </a:r>
          </a:p>
        </p:txBody>
      </p:sp>
      <p:sp>
        <p:nvSpPr>
          <p:cNvPr id="22" name="正方形/長方形 21"/>
          <p:cNvSpPr/>
          <p:nvPr/>
        </p:nvSpPr>
        <p:spPr>
          <a:xfrm>
            <a:off x="490832" y="243329"/>
            <a:ext cx="3778250" cy="581569"/>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178</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再生パネルは、ナビゲーションパネルの下部に位置しています。</a:t>
            </a:r>
          </a:p>
        </p:txBody>
      </p:sp>
      <p:sp>
        <p:nvSpPr>
          <p:cNvPr id="23" name="正方形/長方形 22"/>
          <p:cNvSpPr/>
          <p:nvPr/>
        </p:nvSpPr>
        <p:spPr>
          <a:xfrm>
            <a:off x="893983" y="6717506"/>
            <a:ext cx="53419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再生パネルの使用についての詳細は、「再生パネルを使用したナビゲーション」を参照してください。</a:t>
            </a:r>
          </a:p>
        </p:txBody>
      </p:sp>
      <p:sp>
        <p:nvSpPr>
          <p:cNvPr id="24" name="正方形/長方形 23"/>
          <p:cNvSpPr/>
          <p:nvPr/>
        </p:nvSpPr>
        <p:spPr>
          <a:xfrm>
            <a:off x="1117563" y="6340579"/>
            <a:ext cx="462438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ボタンもスピードと再生モード（順/逆）を設定し、スライダーとして機能します。</a:t>
            </a:r>
          </a:p>
        </p:txBody>
      </p:sp>
    </p:spTree>
    <p:extLst>
      <p:ext uri="{BB962C8B-B14F-4D97-AF65-F5344CB8AC3E}">
        <p14:creationId xmlns:p14="http://schemas.microsoft.com/office/powerpoint/2010/main" val="1965661584"/>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28650" y="8197468"/>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28650" y="819746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28650" y="819746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28650" y="87632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59981" y="819746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28650" y="1206500"/>
            <a:ext cx="3860800" cy="32639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28650" y="6197600"/>
            <a:ext cx="1181100" cy="4064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717550" y="8305800"/>
            <a:ext cx="177800" cy="177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4922837" y="5540743"/>
            <a:ext cx="190500" cy="368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181</a:t>
            </a:r>
          </a:p>
        </p:txBody>
      </p:sp>
      <p:sp>
        <p:nvSpPr>
          <p:cNvPr id="16" name="正方形/長方形 15"/>
          <p:cNvSpPr/>
          <p:nvPr/>
        </p:nvSpPr>
        <p:spPr>
          <a:xfrm>
            <a:off x="339133" y="344725"/>
            <a:ext cx="6618669"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高度なアーカイブナビゲーションパネル</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アーカイブモードまたはアーカイブ検索モードに切り替えたとき、高度なアーカイブのナビゲーションパネルは自動的に表示タイルの下部に表示されています。</a:t>
            </a:r>
          </a:p>
        </p:txBody>
      </p:sp>
      <p:sp>
        <p:nvSpPr>
          <p:cNvPr id="18" name="正方形/長方形 17"/>
          <p:cNvSpPr/>
          <p:nvPr/>
        </p:nvSpPr>
        <p:spPr>
          <a:xfrm>
            <a:off x="593909" y="4520110"/>
            <a:ext cx="6005328" cy="124841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高度なアーカイブのナビゲーションパネルには、次のコンポーネントが含まれています。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タイムライン</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再生コントロールボタン</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圧縮された、標準的なアーカイブ再生モードのタブ</a:t>
            </a:r>
            <a:endParaRPr lang="en-US" altLang="ja-JP" sz="800" dirty="0" smtClean="0">
              <a:latin typeface="メイリオ" pitchFamily="50" charset="-128"/>
              <a:ea typeface="メイリオ" pitchFamily="50" charset="-128"/>
              <a:cs typeface="メイリオ" pitchFamily="50" charset="-128"/>
            </a:endParaRP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高度なアーカイブナビゲーションパネルは、特定の時間、再生コントロールにアーカイブを配置し、圧縮されたアーカイブ再生モードに切り替えるために使用されます。</a:t>
            </a:r>
          </a:p>
        </p:txBody>
      </p:sp>
      <p:sp>
        <p:nvSpPr>
          <p:cNvPr id="19" name="正方形/長方形 18"/>
          <p:cNvSpPr/>
          <p:nvPr/>
        </p:nvSpPr>
        <p:spPr>
          <a:xfrm>
            <a:off x="552450" y="5725467"/>
            <a:ext cx="564057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高度なアーカイブナビゲーションパネルのタイムラインは、アーカイブタグを備えています。</a:t>
            </a:r>
          </a:p>
          <a:p>
            <a:pPr>
              <a:lnSpc>
                <a:spcPts val="1300"/>
              </a:lnSpc>
            </a:pPr>
            <a:r>
              <a:rPr lang="ja-JP" altLang="en-US" sz="800" dirty="0">
                <a:latin typeface="メイリオ" pitchFamily="50" charset="-128"/>
                <a:ea typeface="メイリオ" pitchFamily="50" charset="-128"/>
                <a:cs typeface="メイリオ" pitchFamily="50" charset="-128"/>
              </a:rPr>
              <a:t>このタグは、圧縮形式のアーカイブの欠如を意味します。アーカイブが存在しない期間は、タグの近くに示されます。</a:t>
            </a:r>
          </a:p>
        </p:txBody>
      </p:sp>
      <p:sp>
        <p:nvSpPr>
          <p:cNvPr id="20" name="正方形/長方形 19"/>
          <p:cNvSpPr/>
          <p:nvPr/>
        </p:nvSpPr>
        <p:spPr>
          <a:xfrm>
            <a:off x="655637" y="6717506"/>
            <a:ext cx="5805488"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高度なアーカイブのナビゲーションパネルは、再生パネルとタイムラインと同期して、完全に動作します。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アドバンスドナビゲーションパネルで選択した再生モードは、再生パネルに表示されます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再生は、その逆のアドバンスドナビゲーションパネル上で再起動され、再生時にパネル上で設定された再生速度が再生速度として使用されます。</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高度なナビゲーションパネルの再生コントロールボタンは、再生操作パネルのボタンと同じです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メインのタイムラインを介して任意の動きは、高度なナビゲーションパネルのタイムライン上に複製されます</a:t>
            </a:r>
            <a:r>
              <a:rPr lang="en-US" altLang="ja-JP" sz="800" dirty="0" smtClean="0">
                <a:latin typeface="メイリオ" pitchFamily="50" charset="-128"/>
                <a:ea typeface="メイリオ" pitchFamily="50" charset="-128"/>
                <a:cs typeface="メイリオ" pitchFamily="50" charset="-128"/>
              </a:rPr>
              <a:t>。</a:t>
            </a:r>
          </a:p>
        </p:txBody>
      </p:sp>
      <p:sp>
        <p:nvSpPr>
          <p:cNvPr id="21" name="正方形/長方形 20"/>
          <p:cNvSpPr/>
          <p:nvPr/>
        </p:nvSpPr>
        <p:spPr>
          <a:xfrm>
            <a:off x="552449" y="7808048"/>
            <a:ext cx="6656387" cy="248145"/>
          </a:xfrm>
          <a:prstGeom prst="rect">
            <a:avLst/>
          </a:prstGeom>
        </p:spPr>
        <p:txBody>
          <a:bodyPr wrap="square">
            <a:spAutoFit/>
          </a:bodyPr>
          <a:lstStyle/>
          <a:p>
            <a:pPr>
              <a:lnSpc>
                <a:spcPts val="1300"/>
              </a:lnSpc>
            </a:pPr>
            <a:r>
              <a:rPr lang="en-US" altLang="ja-JP" sz="800" dirty="0">
                <a:latin typeface="メイリオ" pitchFamily="50" charset="-128"/>
                <a:ea typeface="メイリオ" pitchFamily="50" charset="-128"/>
                <a:cs typeface="メイリオ" pitchFamily="50" charset="-128"/>
              </a:rPr>
              <a:t>PTZカメラの表示タイルがライブビデオモードで起動されたときにPTZコントロールパネルは、画面の右側の部分に自動的に表示されます。</a:t>
            </a:r>
          </a:p>
        </p:txBody>
      </p:sp>
      <p:sp>
        <p:nvSpPr>
          <p:cNvPr id="22" name="正方形/長方形 21"/>
          <p:cNvSpPr/>
          <p:nvPr/>
        </p:nvSpPr>
        <p:spPr>
          <a:xfrm>
            <a:off x="895349" y="8165306"/>
            <a:ext cx="5856287"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特定のビデオカメラ用のテレメトリオブジェクトが有効になっている場合にのみ、PTZコントロールパネルが表示されます（「テレメトリオブジェクト」を参照）。</a:t>
            </a:r>
          </a:p>
        </p:txBody>
      </p:sp>
    </p:spTree>
    <p:extLst>
      <p:ext uri="{BB962C8B-B14F-4D97-AF65-F5344CB8AC3E}">
        <p14:creationId xmlns:p14="http://schemas.microsoft.com/office/powerpoint/2010/main" val="550212080"/>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8000840"/>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90600" y="800084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90600" y="800084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90600" y="8444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800084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990600" y="8671527"/>
            <a:ext cx="5959855" cy="1460500"/>
          </a:xfrm>
          <a:custGeom>
            <a:avLst/>
            <a:gdLst>
              <a:gd name="connsiteX0" fmla="*/ 0 w 5959855"/>
              <a:gd name="connsiteY0" fmla="*/ 0 h 1460500"/>
              <a:gd name="connsiteX1" fmla="*/ 5959856 w 5959855"/>
              <a:gd name="connsiteY1" fmla="*/ 0 h 1460500"/>
              <a:gd name="connsiteX2" fmla="*/ 5959856 w 5959855"/>
              <a:gd name="connsiteY2" fmla="*/ 1460500 h 1460500"/>
              <a:gd name="connsiteX3" fmla="*/ 0 w 5959855"/>
              <a:gd name="connsiteY3" fmla="*/ 1460500 h 1460500"/>
              <a:gd name="connsiteX4" fmla="*/ 0 w 5959855"/>
              <a:gd name="connsiteY4" fmla="*/ 0 h 1460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1460500">
                <a:moveTo>
                  <a:pt x="0" y="0"/>
                </a:moveTo>
                <a:lnTo>
                  <a:pt x="5959856" y="0"/>
                </a:lnTo>
                <a:lnTo>
                  <a:pt x="5959856" y="1460500"/>
                </a:lnTo>
                <a:lnTo>
                  <a:pt x="0" y="14605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990600" y="867152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47700" y="609600"/>
            <a:ext cx="4305300" cy="58547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1079500" y="8114506"/>
            <a:ext cx="177800" cy="177800"/>
          </a:xfrm>
          <a:prstGeom prst="rect">
            <a:avLst/>
          </a:prstGeom>
          <a:noFill/>
        </p:spPr>
      </p:pic>
      <p:pic>
        <p:nvPicPr>
          <p:cNvPr id="12" name="Picture 3"/>
          <p:cNvPicPr>
            <a:picLocks noChangeAspect="1" noChangeArrowheads="1"/>
          </p:cNvPicPr>
          <p:nvPr/>
        </p:nvPicPr>
        <p:blipFill>
          <a:blip r:embed="rId4" cstate="print"/>
          <a:srcRect/>
          <a:stretch>
            <a:fillRect/>
          </a:stretch>
        </p:blipFill>
        <p:spPr bwMode="auto">
          <a:xfrm>
            <a:off x="977900" y="8660606"/>
            <a:ext cx="38100" cy="1485900"/>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1079500" y="8787606"/>
            <a:ext cx="177800" cy="177800"/>
          </a:xfrm>
          <a:prstGeom prst="rect">
            <a:avLst/>
          </a:prstGeom>
          <a:noFill/>
        </p:spPr>
      </p:pic>
      <p:pic>
        <p:nvPicPr>
          <p:cNvPr id="14" name="Picture 3"/>
          <p:cNvPicPr>
            <a:picLocks noChangeAspect="1" noChangeArrowheads="1"/>
          </p:cNvPicPr>
          <p:nvPr/>
        </p:nvPicPr>
        <p:blipFill>
          <a:blip r:embed="rId6" cstate="print"/>
          <a:srcRect/>
          <a:stretch>
            <a:fillRect/>
          </a:stretch>
        </p:blipFill>
        <p:spPr bwMode="auto">
          <a:xfrm>
            <a:off x="6934200" y="8660606"/>
            <a:ext cx="25400" cy="1485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182</a:t>
            </a:r>
          </a:p>
        </p:txBody>
      </p:sp>
      <p:sp>
        <p:nvSpPr>
          <p:cNvPr id="20" name="正方形/長方形 19"/>
          <p:cNvSpPr/>
          <p:nvPr/>
        </p:nvSpPr>
        <p:spPr>
          <a:xfrm>
            <a:off x="911225" y="6565106"/>
            <a:ext cx="3778250" cy="759182"/>
          </a:xfrm>
          <a:prstGeom prst="rect">
            <a:avLst/>
          </a:prstGeom>
        </p:spPr>
        <p:txBody>
          <a:bodyPr>
            <a:spAutoFit/>
          </a:bodyPr>
          <a:lstStyle/>
          <a:p>
            <a:pPr>
              <a:lnSpc>
                <a:spcPts val="1300"/>
              </a:lnSpc>
            </a:pPr>
            <a:r>
              <a:rPr lang="en-US" altLang="ja-JP" sz="800" dirty="0">
                <a:latin typeface="メイリオ" pitchFamily="50" charset="-128"/>
                <a:ea typeface="メイリオ" pitchFamily="50" charset="-128"/>
                <a:cs typeface="メイリオ" pitchFamily="50" charset="-128"/>
              </a:rPr>
              <a:t>PTZコントロールパネルは、次の機能に使用されます。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PTZビデオカメラの制御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カメラのプリセット設定と切り換え</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パトロールの起動と停止</a:t>
            </a:r>
            <a:endParaRPr lang="en-US" altLang="ja-JP" sz="800" dirty="0">
              <a:latin typeface="メイリオ" pitchFamily="50" charset="-128"/>
              <a:ea typeface="メイリオ" pitchFamily="50" charset="-128"/>
              <a:cs typeface="メイリオ" pitchFamily="50" charset="-128"/>
            </a:endParaRPr>
          </a:p>
        </p:txBody>
      </p:sp>
      <p:sp>
        <p:nvSpPr>
          <p:cNvPr id="4" name="正方形/長方形 3"/>
          <p:cNvSpPr/>
          <p:nvPr/>
        </p:nvSpPr>
        <p:spPr>
          <a:xfrm>
            <a:off x="956597" y="7246787"/>
            <a:ext cx="3778250" cy="759182"/>
          </a:xfrm>
          <a:prstGeom prst="rect">
            <a:avLst/>
          </a:prstGeom>
        </p:spPr>
        <p:txBody>
          <a:bodyPr>
            <a:spAutoFit/>
          </a:bodyPr>
          <a:lstStyle/>
          <a:p>
            <a:pPr>
              <a:lnSpc>
                <a:spcPts val="1300"/>
              </a:lnSpc>
            </a:pPr>
            <a:r>
              <a:rPr lang="en-US" altLang="ja-JP" sz="800" dirty="0">
                <a:latin typeface="メイリオ" pitchFamily="50" charset="-128"/>
                <a:ea typeface="メイリオ" pitchFamily="50" charset="-128"/>
                <a:cs typeface="メイリオ" pitchFamily="50" charset="-128"/>
              </a:rPr>
              <a:t>PTZコントロールパネルには、次のインターフェイス要素が含まれています。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プリセットリスト</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ダイヤラ</a:t>
            </a:r>
            <a:r>
              <a:rPr lang="en-US" altLang="ja-JP" sz="800" dirty="0" smtClean="0">
                <a:latin typeface="メイリオ" pitchFamily="50" charset="-128"/>
                <a:ea typeface="メイリオ" pitchFamily="50" charset="-128"/>
                <a:cs typeface="メイリオ" pitchFamily="50" charset="-128"/>
              </a:rPr>
              <a:t>ー</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アイリス、フォーカス、光学ズームのPTZコントロール</a:t>
            </a:r>
            <a:endParaRPr lang="en-US" altLang="ja-JP" sz="800" dirty="0" smtClean="0">
              <a:latin typeface="メイリオ" pitchFamily="50" charset="-128"/>
              <a:ea typeface="メイリオ" pitchFamily="50" charset="-128"/>
              <a:cs typeface="メイリオ" pitchFamily="50" charset="-128"/>
            </a:endParaRPr>
          </a:p>
        </p:txBody>
      </p:sp>
      <p:sp>
        <p:nvSpPr>
          <p:cNvPr id="15" name="正方形/長方形 14"/>
          <p:cNvSpPr/>
          <p:nvPr/>
        </p:nvSpPr>
        <p:spPr>
          <a:xfrm>
            <a:off x="1292225" y="8012906"/>
            <a:ext cx="5667375"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カメラが機能をサポートしていない場合、この関数のコントロールをアクセスすることができません。</a:t>
            </a:r>
          </a:p>
        </p:txBody>
      </p:sp>
      <p:sp>
        <p:nvSpPr>
          <p:cNvPr id="16" name="正方形/長方形 15"/>
          <p:cNvSpPr/>
          <p:nvPr/>
        </p:nvSpPr>
        <p:spPr>
          <a:xfrm>
            <a:off x="977900" y="8432776"/>
            <a:ext cx="3778250" cy="2481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バーチャル3Dジョイスティック</a:t>
            </a:r>
          </a:p>
        </p:txBody>
      </p:sp>
      <p:sp>
        <p:nvSpPr>
          <p:cNvPr id="17" name="正方形/長方形 16"/>
          <p:cNvSpPr/>
          <p:nvPr/>
        </p:nvSpPr>
        <p:spPr>
          <a:xfrm>
            <a:off x="1292225" y="8771805"/>
            <a:ext cx="469741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パン、チルト、ズーム、フォーカス、アイリスの離散または連続制御：仮想3Dジョイスティックと調整スケールの種類は、PTZカメラの種類によって異なります。</a:t>
            </a:r>
          </a:p>
        </p:txBody>
      </p:sp>
    </p:spTree>
    <p:extLst>
      <p:ext uri="{BB962C8B-B14F-4D97-AF65-F5344CB8AC3E}">
        <p14:creationId xmlns:p14="http://schemas.microsoft.com/office/powerpoint/2010/main" val="2355137685"/>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609600"/>
            <a:ext cx="5959855" cy="1816100"/>
          </a:xfrm>
          <a:custGeom>
            <a:avLst/>
            <a:gdLst>
              <a:gd name="connsiteX0" fmla="*/ 0 w 5959855"/>
              <a:gd name="connsiteY0" fmla="*/ 0 h 1816100"/>
              <a:gd name="connsiteX1" fmla="*/ 5959856 w 5959855"/>
              <a:gd name="connsiteY1" fmla="*/ 0 h 1816100"/>
              <a:gd name="connsiteX2" fmla="*/ 5959856 w 5959855"/>
              <a:gd name="connsiteY2" fmla="*/ 1816100 h 1816100"/>
              <a:gd name="connsiteX3" fmla="*/ 0 w 5959855"/>
              <a:gd name="connsiteY3" fmla="*/ 1816100 h 1816100"/>
              <a:gd name="connsiteX4" fmla="*/ 0 w 5959855"/>
              <a:gd name="connsiteY4" fmla="*/ 0 h 18161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1816100">
                <a:moveTo>
                  <a:pt x="0" y="0"/>
                </a:moveTo>
                <a:lnTo>
                  <a:pt x="5959856" y="0"/>
                </a:lnTo>
                <a:lnTo>
                  <a:pt x="5959856" y="1816100"/>
                </a:lnTo>
                <a:lnTo>
                  <a:pt x="0" y="18161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90600" y="242138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2647950"/>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26479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09600" y="26479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3059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40931" y="26479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77900" y="596900"/>
            <a:ext cx="38100" cy="18415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1346200" y="609600"/>
            <a:ext cx="1803400" cy="1701800"/>
          </a:xfrm>
          <a:prstGeom prst="rect">
            <a:avLst/>
          </a:prstGeom>
          <a:noFill/>
        </p:spPr>
      </p:pic>
      <p:pic>
        <p:nvPicPr>
          <p:cNvPr id="12" name="Picture 3"/>
          <p:cNvPicPr>
            <a:picLocks noChangeAspect="1" noChangeArrowheads="1"/>
          </p:cNvPicPr>
          <p:nvPr/>
        </p:nvPicPr>
        <p:blipFill>
          <a:blip r:embed="rId4" cstate="print"/>
          <a:srcRect/>
          <a:stretch>
            <a:fillRect/>
          </a:stretch>
        </p:blipFill>
        <p:spPr bwMode="auto">
          <a:xfrm>
            <a:off x="698500" y="2755900"/>
            <a:ext cx="177800" cy="177800"/>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609600" y="4309543"/>
            <a:ext cx="1308100" cy="1892300"/>
          </a:xfrm>
          <a:prstGeom prst="rect">
            <a:avLst/>
          </a:prstGeom>
          <a:noFill/>
        </p:spPr>
      </p:pic>
      <p:pic>
        <p:nvPicPr>
          <p:cNvPr id="14" name="Picture 3"/>
          <p:cNvPicPr>
            <a:picLocks noChangeAspect="1" noChangeArrowheads="1"/>
          </p:cNvPicPr>
          <p:nvPr/>
        </p:nvPicPr>
        <p:blipFill>
          <a:blip r:embed="rId6" cstate="print"/>
          <a:srcRect/>
          <a:stretch>
            <a:fillRect/>
          </a:stretch>
        </p:blipFill>
        <p:spPr bwMode="auto">
          <a:xfrm>
            <a:off x="609600" y="6506643"/>
            <a:ext cx="1308100" cy="1714500"/>
          </a:xfrm>
          <a:prstGeom prst="rect">
            <a:avLst/>
          </a:prstGeom>
          <a:noFill/>
        </p:spPr>
      </p:pic>
      <p:pic>
        <p:nvPicPr>
          <p:cNvPr id="15" name="Picture 3"/>
          <p:cNvPicPr>
            <a:picLocks noChangeAspect="1" noChangeArrowheads="1"/>
          </p:cNvPicPr>
          <p:nvPr/>
        </p:nvPicPr>
        <p:blipFill>
          <a:blip r:embed="rId7" cstate="print"/>
          <a:srcRect/>
          <a:stretch>
            <a:fillRect/>
          </a:stretch>
        </p:blipFill>
        <p:spPr bwMode="auto">
          <a:xfrm>
            <a:off x="6934200" y="596900"/>
            <a:ext cx="25400" cy="1841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183</a:t>
            </a:r>
          </a:p>
        </p:txBody>
      </p:sp>
      <p:sp>
        <p:nvSpPr>
          <p:cNvPr id="16" name="TextBox 1"/>
          <p:cNvSpPr txBox="1"/>
          <p:nvPr/>
        </p:nvSpPr>
        <p:spPr>
          <a:xfrm>
            <a:off x="609600" y="6316143"/>
            <a:ext cx="820738"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数値入力パネル：</a:t>
            </a:r>
          </a:p>
        </p:txBody>
      </p:sp>
      <p:sp>
        <p:nvSpPr>
          <p:cNvPr id="19" name="正方形/長方形 18"/>
          <p:cNvSpPr/>
          <p:nvPr/>
        </p:nvSpPr>
        <p:spPr>
          <a:xfrm>
            <a:off x="652979" y="2442031"/>
            <a:ext cx="1175322" cy="259045"/>
          </a:xfrm>
          <a:prstGeom prst="rect">
            <a:avLst/>
          </a:prstGeom>
        </p:spPr>
        <p:txBody>
          <a:bodyPr wrap="non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パトロールボタン</a:t>
            </a:r>
            <a:endParaRPr lang="ja-JP" altLang="en-US" sz="800" dirty="0">
              <a:latin typeface="メイリオ" pitchFamily="50" charset="-128"/>
              <a:ea typeface="メイリオ" pitchFamily="50" charset="-128"/>
              <a:cs typeface="メイリオ" pitchFamily="50" charset="-128"/>
            </a:endParaRPr>
          </a:p>
        </p:txBody>
      </p:sp>
      <p:sp>
        <p:nvSpPr>
          <p:cNvPr id="20" name="正方形/長方形 19"/>
          <p:cNvSpPr/>
          <p:nvPr/>
        </p:nvSpPr>
        <p:spPr>
          <a:xfrm>
            <a:off x="876299" y="2659052"/>
            <a:ext cx="6027738" cy="477054"/>
          </a:xfrm>
          <a:prstGeom prst="rect">
            <a:avLst/>
          </a:prstGeom>
        </p:spPr>
        <p:txBody>
          <a:bodyPr wrap="square">
            <a:spAutoFit/>
          </a:bodyPr>
          <a:lstStyle/>
          <a:p>
            <a:pPr>
              <a:lnSpc>
                <a:spcPts val="1000"/>
              </a:lnSpc>
            </a:pPr>
            <a:r>
              <a:rPr lang="ja-JP" altLang="en-US" sz="800" dirty="0">
                <a:latin typeface="メイリオ" pitchFamily="50" charset="-128"/>
                <a:ea typeface="メイリオ" pitchFamily="50" charset="-128"/>
                <a:cs typeface="メイリオ" pitchFamily="50" charset="-128"/>
              </a:rPr>
              <a:t>注意</a:t>
            </a:r>
          </a:p>
          <a:p>
            <a:pPr>
              <a:lnSpc>
                <a:spcPts val="1000"/>
              </a:lnSpc>
            </a:pPr>
            <a:r>
              <a:rPr lang="ja-JP" altLang="en-US" sz="800" dirty="0">
                <a:latin typeface="メイリオ" pitchFamily="50" charset="-128"/>
                <a:ea typeface="メイリオ" pitchFamily="50" charset="-128"/>
                <a:cs typeface="メイリオ" pitchFamily="50" charset="-128"/>
              </a:rPr>
              <a:t>ダイヤラー、PTZコントロール、ジョイスティック、およびパトロールボタンの使用は、PTZ Camera制御セクションに記載されています。</a:t>
            </a:r>
          </a:p>
        </p:txBody>
      </p:sp>
      <p:sp>
        <p:nvSpPr>
          <p:cNvPr id="21" name="正方形/長方形 20"/>
          <p:cNvSpPr/>
          <p:nvPr/>
        </p:nvSpPr>
        <p:spPr>
          <a:xfrm>
            <a:off x="1874837" y="3254649"/>
            <a:ext cx="891591" cy="248145"/>
          </a:xfrm>
          <a:prstGeom prst="rect">
            <a:avLst/>
          </a:prstGeom>
        </p:spPr>
        <p:txBody>
          <a:bodyPr wrap="none">
            <a:spAutoFit/>
          </a:bodyPr>
          <a:lstStyle/>
          <a:p>
            <a:pPr>
              <a:lnSpc>
                <a:spcPts val="1300"/>
              </a:lnSpc>
              <a:tabLst>
                <a:tab pos="203200" algn="l"/>
                <a:tab pos="342900" algn="l"/>
              </a:tabLst>
            </a:pPr>
            <a:r>
              <a:rPr lang="en-US" altLang="zh-CN" sz="800" dirty="0">
                <a:solidFill>
                  <a:srgbClr val="003366"/>
                </a:solidFill>
                <a:latin typeface="メイリオ" pitchFamily="50" charset="-128"/>
                <a:ea typeface="メイリオ" pitchFamily="50" charset="-128"/>
                <a:cs typeface="メイリオ" pitchFamily="50" charset="-128"/>
                <a:hlinkClick r:id="rId8" action="ppaction://hlinksldjump"/>
              </a:rPr>
              <a:t>PTZカメラ制御</a:t>
            </a:r>
          </a:p>
        </p:txBody>
      </p:sp>
      <p:sp>
        <p:nvSpPr>
          <p:cNvPr id="22" name="正方形/長方形 21"/>
          <p:cNvSpPr/>
          <p:nvPr/>
        </p:nvSpPr>
        <p:spPr>
          <a:xfrm>
            <a:off x="639687" y="3254649"/>
            <a:ext cx="5730949" cy="1092607"/>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数値入力パネル</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数値入力パネルは、PTZプリセットに切り替えるために使用されます。</a:t>
            </a:r>
          </a:p>
          <a:p>
            <a:pPr>
              <a:lnSpc>
                <a:spcPts val="1300"/>
              </a:lnSpc>
            </a:pPr>
            <a:r>
              <a:rPr lang="ja-JP" altLang="en-US" sz="800" dirty="0">
                <a:latin typeface="メイリオ" pitchFamily="50" charset="-128"/>
                <a:ea typeface="メイリオ" pitchFamily="50" charset="-128"/>
                <a:cs typeface="メイリオ" pitchFamily="50" charset="-128"/>
              </a:rPr>
              <a:t>数値入力パネルを表示するには、[数字入力]のボタンをクリックします。数値入力パネルがPTZコントロールパネルに表示されます。</a:t>
            </a:r>
          </a:p>
          <a:p>
            <a:pPr>
              <a:lnSpc>
                <a:spcPts val="1300"/>
              </a:lnSpc>
            </a:pPr>
            <a:r>
              <a:rPr lang="ja-JP" altLang="en-US" sz="800" dirty="0">
                <a:latin typeface="メイリオ" pitchFamily="50" charset="-128"/>
                <a:ea typeface="メイリオ" pitchFamily="50" charset="-128"/>
                <a:cs typeface="メイリオ" pitchFamily="50" charset="-128"/>
              </a:rPr>
              <a:t>数値入力ボタン：</a:t>
            </a:r>
          </a:p>
        </p:txBody>
      </p:sp>
      <p:sp>
        <p:nvSpPr>
          <p:cNvPr id="23" name="正方形/長方形 22"/>
          <p:cNvSpPr/>
          <p:nvPr/>
        </p:nvSpPr>
        <p:spPr>
          <a:xfrm>
            <a:off x="614361" y="8360049"/>
            <a:ext cx="5908675"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数値入力パネル：数値入力パネルを非表示にするには、[数字入力]のボタンをもう一度クリックします。</a:t>
            </a:r>
          </a:p>
          <a:p>
            <a:pPr>
              <a:lnSpc>
                <a:spcPts val="1300"/>
              </a:lnSpc>
            </a:pPr>
            <a:r>
              <a:rPr lang="ja-JP" altLang="en-US" sz="800" dirty="0">
                <a:latin typeface="メイリオ" pitchFamily="50" charset="-128"/>
                <a:ea typeface="メイリオ" pitchFamily="50" charset="-128"/>
                <a:cs typeface="メイリオ" pitchFamily="50" charset="-128"/>
              </a:rPr>
              <a:t>数値入力パネルを使用したプリセットPTZの切り替えの詳細は、「数値入力パネルによる制御」を参照してください。</a:t>
            </a:r>
          </a:p>
        </p:txBody>
      </p:sp>
    </p:spTree>
    <p:extLst>
      <p:ext uri="{BB962C8B-B14F-4D97-AF65-F5344CB8AC3E}">
        <p14:creationId xmlns:p14="http://schemas.microsoft.com/office/powerpoint/2010/main" val="4131183377"/>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47700" y="773906"/>
            <a:ext cx="1320800" cy="9283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184</a:t>
            </a:r>
          </a:p>
        </p:txBody>
      </p:sp>
      <p:sp>
        <p:nvSpPr>
          <p:cNvPr id="3" name="正方形/長方形 2"/>
          <p:cNvSpPr/>
          <p:nvPr/>
        </p:nvSpPr>
        <p:spPr>
          <a:xfrm>
            <a:off x="457199" y="164306"/>
            <a:ext cx="6294437" cy="58156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プリセットリスト</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選択されたビデオカメラ用に作成されたプリセットリストは、PTZコントロールパネルの上部に表示されています。</a:t>
            </a:r>
          </a:p>
        </p:txBody>
      </p:sp>
    </p:spTree>
    <p:extLst>
      <p:ext uri="{BB962C8B-B14F-4D97-AF65-F5344CB8AC3E}">
        <p14:creationId xmlns:p14="http://schemas.microsoft.com/office/powerpoint/2010/main" val="1160648783"/>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3954907"/>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90600" y="395490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90600" y="3954907"/>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90600" y="452069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3954907"/>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7387717"/>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73877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738771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78315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738771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7493000"/>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1011237" y="2336006"/>
            <a:ext cx="254000" cy="2667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990600" y="2578100"/>
            <a:ext cx="1397000" cy="11430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1079500" y="4064000"/>
            <a:ext cx="177800" cy="1778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1235529" y="5345906"/>
            <a:ext cx="774700" cy="2540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1265237" y="6459421"/>
            <a:ext cx="254000" cy="2540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185</a:t>
            </a:r>
          </a:p>
        </p:txBody>
      </p:sp>
      <p:sp>
        <p:nvSpPr>
          <p:cNvPr id="1024" name="正方形/長方形 1023"/>
          <p:cNvSpPr/>
          <p:nvPr/>
        </p:nvSpPr>
        <p:spPr>
          <a:xfrm>
            <a:off x="787400" y="422877"/>
            <a:ext cx="3778250" cy="592470"/>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リスト内の各プリセットには、次のパラメータが表示されます。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ID番号</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わかりやすい名前</a:t>
            </a:r>
            <a:endParaRPr lang="en-US" altLang="ja-JP" sz="800" dirty="0" smtClean="0">
              <a:latin typeface="メイリオ" pitchFamily="50" charset="-128"/>
              <a:ea typeface="メイリオ" pitchFamily="50" charset="-128"/>
              <a:cs typeface="メイリオ" pitchFamily="50" charset="-128"/>
            </a:endParaRPr>
          </a:p>
        </p:txBody>
      </p:sp>
      <p:sp>
        <p:nvSpPr>
          <p:cNvPr id="1025" name="正方形/長方形 1024"/>
          <p:cNvSpPr/>
          <p:nvPr/>
        </p:nvSpPr>
        <p:spPr>
          <a:xfrm>
            <a:off x="698500" y="863828"/>
            <a:ext cx="3778250" cy="2590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プリセットリストは、以下の機能に使用されます。</a:t>
            </a:r>
          </a:p>
        </p:txBody>
      </p:sp>
      <p:sp>
        <p:nvSpPr>
          <p:cNvPr id="1026" name="正方形/長方形 1025"/>
          <p:cNvSpPr/>
          <p:nvPr/>
        </p:nvSpPr>
        <p:spPr>
          <a:xfrm>
            <a:off x="812800" y="1079272"/>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プリセットの作成</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既存のプリセットのID番号と名前の編集</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プリセットの削除</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プリセットの切り替え</a:t>
            </a:r>
            <a:endParaRPr lang="en-US" altLang="ja-JP" sz="800" dirty="0" smtClean="0">
              <a:latin typeface="メイリオ" pitchFamily="50" charset="-128"/>
              <a:ea typeface="メイリオ" pitchFamily="50" charset="-128"/>
              <a:cs typeface="メイリオ" pitchFamily="50" charset="-128"/>
            </a:endParaRPr>
          </a:p>
        </p:txBody>
      </p:sp>
      <p:sp>
        <p:nvSpPr>
          <p:cNvPr id="1028" name="正方形/長方形 1027"/>
          <p:cNvSpPr/>
          <p:nvPr/>
        </p:nvSpPr>
        <p:spPr>
          <a:xfrm>
            <a:off x="766283" y="1960146"/>
            <a:ext cx="6472237"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0から99の番号を持つ100のプリセットを作成することができます。プリセットを作成するには次の手順を実行する必要があります。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プリセットとして保存する位置にPTZカメラを置きます</a:t>
            </a:r>
            <a:r>
              <a:rPr lang="en-US" altLang="ja-JP" sz="800" dirty="0" smtClean="0">
                <a:latin typeface="メイリオ" pitchFamily="50" charset="-128"/>
                <a:ea typeface="メイリオ" pitchFamily="50" charset="-128"/>
                <a:cs typeface="メイリオ" pitchFamily="50" charset="-128"/>
              </a:rPr>
              <a:t>。</a:t>
            </a:r>
          </a:p>
        </p:txBody>
      </p:sp>
      <p:sp>
        <p:nvSpPr>
          <p:cNvPr id="1029" name="正方形/長方形 1028"/>
          <p:cNvSpPr/>
          <p:nvPr/>
        </p:nvSpPr>
        <p:spPr>
          <a:xfrm>
            <a:off x="784373" y="2374106"/>
            <a:ext cx="5738664"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をクリックします。ID番号と、プリセットの名前を入力するフィールドが表示されます</a:t>
            </a:r>
            <a:r>
              <a:rPr lang="en-US" altLang="ja-JP" sz="800" dirty="0" smtClean="0">
                <a:latin typeface="メイリオ" pitchFamily="50" charset="-128"/>
                <a:ea typeface="メイリオ" pitchFamily="50" charset="-128"/>
                <a:cs typeface="メイリオ" pitchFamily="50" charset="-128"/>
              </a:rPr>
              <a:t>。</a:t>
            </a:r>
          </a:p>
        </p:txBody>
      </p:sp>
      <p:sp>
        <p:nvSpPr>
          <p:cNvPr id="1030" name="正方形/長方形 1029"/>
          <p:cNvSpPr/>
          <p:nvPr/>
        </p:nvSpPr>
        <p:spPr>
          <a:xfrm>
            <a:off x="766283" y="3744225"/>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必要に応じてこれらのフィールドに入力します</a:t>
            </a:r>
            <a:r>
              <a:rPr lang="en-US" altLang="ja-JP" sz="800" dirty="0" smtClean="0">
                <a:latin typeface="メイリオ" pitchFamily="50" charset="-128"/>
                <a:ea typeface="メイリオ" pitchFamily="50" charset="-128"/>
                <a:cs typeface="メイリオ" pitchFamily="50" charset="-128"/>
              </a:rPr>
              <a:t>。</a:t>
            </a:r>
          </a:p>
        </p:txBody>
      </p:sp>
      <p:sp>
        <p:nvSpPr>
          <p:cNvPr id="1031" name="正方形/長方形 1030"/>
          <p:cNvSpPr/>
          <p:nvPr/>
        </p:nvSpPr>
        <p:spPr>
          <a:xfrm>
            <a:off x="1339555" y="3974306"/>
            <a:ext cx="3778250" cy="592470"/>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そのID番号のプリセットがすでに存在する場合、パラメータと対応するPTZカメラの位置は上書きされます。</a:t>
            </a:r>
          </a:p>
        </p:txBody>
      </p:sp>
      <p:sp>
        <p:nvSpPr>
          <p:cNvPr id="1032" name="正方形/長方形 1031"/>
          <p:cNvSpPr/>
          <p:nvPr/>
        </p:nvSpPr>
        <p:spPr>
          <a:xfrm>
            <a:off x="800100" y="4551409"/>
            <a:ext cx="3778250" cy="425758"/>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プリセットリストの任意の場所で左クリックし</a:t>
            </a:r>
            <a:r>
              <a:rPr lang="en-US" altLang="ja-JP" sz="800" dirty="0" smtClean="0">
                <a:latin typeface="メイリオ" pitchFamily="50" charset="-128"/>
                <a:ea typeface="メイリオ" pitchFamily="50" charset="-128"/>
                <a:cs typeface="メイリオ" pitchFamily="50" charset="-128"/>
              </a:rPr>
              <a:t>、[入力]をクリックして変更を保存します。</a:t>
            </a:r>
          </a:p>
        </p:txBody>
      </p:sp>
      <p:sp>
        <p:nvSpPr>
          <p:cNvPr id="1033" name="正方形/長方形 1032"/>
          <p:cNvSpPr/>
          <p:nvPr/>
        </p:nvSpPr>
        <p:spPr>
          <a:xfrm>
            <a:off x="829340" y="4734674"/>
            <a:ext cx="4432523"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これでプリセットの作成は完了です。</a:t>
            </a:r>
          </a:p>
          <a:p>
            <a:pPr>
              <a:lnSpc>
                <a:spcPts val="1300"/>
              </a:lnSpc>
            </a:pPr>
            <a:r>
              <a:rPr lang="ja-JP" altLang="en-US" sz="800" dirty="0">
                <a:latin typeface="メイリオ" pitchFamily="50" charset="-128"/>
                <a:ea typeface="メイリオ" pitchFamily="50" charset="-128"/>
                <a:cs typeface="メイリオ" pitchFamily="50" charset="-128"/>
              </a:rPr>
              <a:t>既存のプリセットの番号と名前を編集するには、次の手順を実行する必要があります。</a:t>
            </a:r>
          </a:p>
        </p:txBody>
      </p:sp>
      <p:sp>
        <p:nvSpPr>
          <p:cNvPr id="1034" name="正方形/長方形 1033"/>
          <p:cNvSpPr/>
          <p:nvPr/>
        </p:nvSpPr>
        <p:spPr>
          <a:xfrm>
            <a:off x="974947" y="5066997"/>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リストから目的のプリセットを選択します</a:t>
            </a:r>
            <a:r>
              <a:rPr lang="en-US" altLang="ja-JP" sz="800" dirty="0" smtClean="0">
                <a:latin typeface="メイリオ" pitchFamily="50" charset="-128"/>
                <a:ea typeface="メイリオ" pitchFamily="50" charset="-128"/>
                <a:cs typeface="メイリオ" pitchFamily="50" charset="-128"/>
              </a:rPr>
              <a:t>。</a:t>
            </a:r>
          </a:p>
        </p:txBody>
      </p:sp>
      <p:sp>
        <p:nvSpPr>
          <p:cNvPr id="1035" name="正方形/長方形 1034"/>
          <p:cNvSpPr/>
          <p:nvPr/>
        </p:nvSpPr>
        <p:spPr>
          <a:xfrm>
            <a:off x="960437" y="5345906"/>
            <a:ext cx="5562599"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ID番号と記述名のフィールドは、編集のためにアクセスできるようになります</a:t>
            </a:r>
            <a:r>
              <a:rPr lang="en-US" altLang="ja-JP" sz="800" dirty="0" smtClean="0">
                <a:latin typeface="メイリオ" pitchFamily="50" charset="-128"/>
                <a:ea typeface="メイリオ" pitchFamily="50" charset="-128"/>
                <a:cs typeface="メイリオ" pitchFamily="50" charset="-128"/>
              </a:rPr>
              <a:t>。</a:t>
            </a:r>
          </a:p>
        </p:txBody>
      </p:sp>
      <p:sp>
        <p:nvSpPr>
          <p:cNvPr id="1036" name="正方形/長方形 1035"/>
          <p:cNvSpPr/>
          <p:nvPr/>
        </p:nvSpPr>
        <p:spPr>
          <a:xfrm>
            <a:off x="956339" y="5554169"/>
            <a:ext cx="3778250" cy="425758"/>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必要に応じてプリセット番号および</a:t>
            </a:r>
            <a:r>
              <a:rPr lang="en-US" altLang="ja-JP" sz="800" dirty="0" smtClean="0">
                <a:latin typeface="メイリオ" pitchFamily="50" charset="-128"/>
                <a:ea typeface="メイリオ" pitchFamily="50" charset="-128"/>
                <a:cs typeface="メイリオ" pitchFamily="50" charset="-128"/>
              </a:rPr>
              <a:t>/または名前を変更します。</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変更を保存するには、プリセットリストの任意の場所を左クリックします</a:t>
            </a:r>
            <a:r>
              <a:rPr lang="en-US" altLang="ja-JP" sz="800" dirty="0" smtClean="0">
                <a:latin typeface="メイリオ" pitchFamily="50" charset="-128"/>
                <a:ea typeface="メイリオ" pitchFamily="50" charset="-128"/>
                <a:cs typeface="メイリオ" pitchFamily="50" charset="-128"/>
              </a:rPr>
              <a:t>。</a:t>
            </a:r>
          </a:p>
        </p:txBody>
      </p:sp>
      <p:sp>
        <p:nvSpPr>
          <p:cNvPr id="1037" name="正方形/長方形 1036"/>
          <p:cNvSpPr/>
          <p:nvPr/>
        </p:nvSpPr>
        <p:spPr>
          <a:xfrm>
            <a:off x="907291" y="5867330"/>
            <a:ext cx="3778250" cy="425758"/>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これでプリセットの編集が完了しました。</a:t>
            </a:r>
          </a:p>
          <a:p>
            <a:pPr>
              <a:lnSpc>
                <a:spcPts val="1300"/>
              </a:lnSpc>
            </a:pPr>
            <a:r>
              <a:rPr lang="ja-JP" altLang="en-US" sz="800" dirty="0">
                <a:latin typeface="メイリオ" pitchFamily="50" charset="-128"/>
                <a:ea typeface="メイリオ" pitchFamily="50" charset="-128"/>
                <a:cs typeface="メイリオ" pitchFamily="50" charset="-128"/>
              </a:rPr>
              <a:t>既存のプリセットを削除するには、次の手順を実行する必要があります。</a:t>
            </a:r>
          </a:p>
        </p:txBody>
      </p:sp>
      <p:sp>
        <p:nvSpPr>
          <p:cNvPr id="1038" name="正方形/長方形 1037"/>
          <p:cNvSpPr/>
          <p:nvPr/>
        </p:nvSpPr>
        <p:spPr>
          <a:xfrm>
            <a:off x="944679" y="6237928"/>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リストから目的のプリセットを選択します</a:t>
            </a:r>
            <a:r>
              <a:rPr lang="en-US" altLang="ja-JP" sz="800" dirty="0" smtClean="0">
                <a:latin typeface="メイリオ" pitchFamily="50" charset="-128"/>
                <a:ea typeface="メイリオ" pitchFamily="50" charset="-128"/>
                <a:cs typeface="メイリオ" pitchFamily="50" charset="-128"/>
              </a:rPr>
              <a:t>。</a:t>
            </a:r>
          </a:p>
        </p:txBody>
      </p:sp>
      <p:sp>
        <p:nvSpPr>
          <p:cNvPr id="1039" name="正方形/長方形 1038"/>
          <p:cNvSpPr/>
          <p:nvPr/>
        </p:nvSpPr>
        <p:spPr>
          <a:xfrm>
            <a:off x="960437" y="6460245"/>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をクリックします</a:t>
            </a:r>
            <a:r>
              <a:rPr lang="en-US" altLang="ja-JP" sz="800" dirty="0" smtClean="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p:txBody>
      </p:sp>
      <p:sp>
        <p:nvSpPr>
          <p:cNvPr id="1040" name="正方形/長方形 1039"/>
          <p:cNvSpPr/>
          <p:nvPr/>
        </p:nvSpPr>
        <p:spPr>
          <a:xfrm>
            <a:off x="787400" y="6864603"/>
            <a:ext cx="6270896"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これでプリセットが削除されます。</a:t>
            </a:r>
          </a:p>
          <a:p>
            <a:pPr>
              <a:lnSpc>
                <a:spcPts val="1300"/>
              </a:lnSpc>
            </a:pPr>
            <a:r>
              <a:rPr lang="ja-JP" altLang="en-US" sz="800" dirty="0">
                <a:latin typeface="メイリオ" pitchFamily="50" charset="-128"/>
                <a:ea typeface="メイリオ" pitchFamily="50" charset="-128"/>
                <a:cs typeface="メイリオ" pitchFamily="50" charset="-128"/>
              </a:rPr>
              <a:t>プリセットに切り替えるには、プリセットリストに対応する行を左クリックします。カメラは、希望の位置に切り替わります。</a:t>
            </a:r>
          </a:p>
        </p:txBody>
      </p:sp>
      <p:sp>
        <p:nvSpPr>
          <p:cNvPr id="1041" name="正方形/長方形 1040"/>
          <p:cNvSpPr/>
          <p:nvPr/>
        </p:nvSpPr>
        <p:spPr>
          <a:xfrm>
            <a:off x="876300" y="7403306"/>
            <a:ext cx="3778250" cy="425758"/>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「プリセットリストでの制御」を参照してください。</a:t>
            </a:r>
          </a:p>
        </p:txBody>
      </p:sp>
    </p:spTree>
    <p:extLst>
      <p:ext uri="{BB962C8B-B14F-4D97-AF65-F5344CB8AC3E}">
        <p14:creationId xmlns:p14="http://schemas.microsoft.com/office/powerpoint/2010/main" val="1828068302"/>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0455" y="5759194"/>
            <a:ext cx="6340856" cy="453516"/>
          </a:xfrm>
          <a:custGeom>
            <a:avLst/>
            <a:gdLst>
              <a:gd name="connsiteX0" fmla="*/ 0 w 6340856"/>
              <a:gd name="connsiteY0" fmla="*/ 0 h 453516"/>
              <a:gd name="connsiteX1" fmla="*/ 6340856 w 6340856"/>
              <a:gd name="connsiteY1" fmla="*/ 0 h 453516"/>
              <a:gd name="connsiteX2" fmla="*/ 6340856 w 6340856"/>
              <a:gd name="connsiteY2" fmla="*/ 453516 h 453516"/>
              <a:gd name="connsiteX3" fmla="*/ 0 w 6340856"/>
              <a:gd name="connsiteY3" fmla="*/ 453516 h 453516"/>
              <a:gd name="connsiteX4" fmla="*/ 0 w 6340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6">
                <a:moveTo>
                  <a:pt x="0" y="0"/>
                </a:moveTo>
                <a:lnTo>
                  <a:pt x="6340856" y="0"/>
                </a:lnTo>
                <a:lnTo>
                  <a:pt x="6340856" y="453516"/>
                </a:lnTo>
                <a:lnTo>
                  <a:pt x="0" y="45351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0455" y="575919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0455" y="5759194"/>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0455" y="620318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31786" y="5759194"/>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0455" y="6307960"/>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0455" y="630796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0455" y="6307960"/>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0455" y="672223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31786" y="6307960"/>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0455" y="8797304"/>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0455" y="879730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600455" y="879730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600455" y="92411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31786" y="879730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0455" y="1181100"/>
            <a:ext cx="6350000" cy="35941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89355" y="5870319"/>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689355" y="891097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186</a:t>
            </a:r>
          </a:p>
        </p:txBody>
      </p:sp>
      <p:sp>
        <p:nvSpPr>
          <p:cNvPr id="28" name="正方形/長方形 27"/>
          <p:cNvSpPr/>
          <p:nvPr/>
        </p:nvSpPr>
        <p:spPr>
          <a:xfrm>
            <a:off x="538236" y="239912"/>
            <a:ext cx="6412219" cy="914994"/>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ビデオ監視</a:t>
            </a:r>
          </a:p>
          <a:p>
            <a:pPr>
              <a:lnSpc>
                <a:spcPts val="1300"/>
              </a:lnSpc>
            </a:pPr>
            <a:r>
              <a:rPr lang="ja-JP" altLang="en-US" sz="1000" b="1" dirty="0">
                <a:latin typeface="メイリオ" pitchFamily="50" charset="-128"/>
                <a:ea typeface="メイリオ" pitchFamily="50" charset="-128"/>
                <a:cs typeface="メイリオ" pitchFamily="50" charset="-128"/>
              </a:rPr>
              <a:t>ビデオ監視モード</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ビデオカメラからのビデオ画像は、クライアントのインターフェイスオブジェクト、すなわちビデオ監視モニターと表示タイルを介してコンピュータのモニタ上に表示されます。</a:t>
            </a:r>
          </a:p>
        </p:txBody>
      </p:sp>
      <p:sp>
        <p:nvSpPr>
          <p:cNvPr id="29" name="正方形/長方形 28"/>
          <p:cNvSpPr/>
          <p:nvPr/>
        </p:nvSpPr>
        <p:spPr>
          <a:xfrm>
            <a:off x="740757" y="4775393"/>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表示タイルを操作するための4つモードがあります。</a:t>
            </a:r>
          </a:p>
        </p:txBody>
      </p:sp>
      <p:sp>
        <p:nvSpPr>
          <p:cNvPr id="30" name="正方形/長方形 29"/>
          <p:cNvSpPr/>
          <p:nvPr/>
        </p:nvSpPr>
        <p:spPr>
          <a:xfrm>
            <a:off x="778255" y="4978624"/>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ライブビデオモード</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アラーム管理モード</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アーカイブモード</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アーカイブ検索モード</a:t>
            </a:r>
            <a:endParaRPr lang="en-US" altLang="ja-JP" sz="800" dirty="0" smtClean="0">
              <a:latin typeface="メイリオ" pitchFamily="50" charset="-128"/>
              <a:ea typeface="メイリオ" pitchFamily="50" charset="-128"/>
              <a:cs typeface="メイリオ" pitchFamily="50" charset="-128"/>
            </a:endParaRPr>
          </a:p>
        </p:txBody>
      </p:sp>
      <p:sp>
        <p:nvSpPr>
          <p:cNvPr id="31" name="正方形/長方形 30"/>
          <p:cNvSpPr/>
          <p:nvPr/>
        </p:nvSpPr>
        <p:spPr>
          <a:xfrm>
            <a:off x="981455" y="5816675"/>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アラームはシステムで開始された場合にアラーム管理モードが使用可能です。</a:t>
            </a:r>
          </a:p>
        </p:txBody>
      </p:sp>
      <p:sp>
        <p:nvSpPr>
          <p:cNvPr id="1024" name="正方形/長方形 1023"/>
          <p:cNvSpPr/>
          <p:nvPr/>
        </p:nvSpPr>
        <p:spPr>
          <a:xfrm>
            <a:off x="600455" y="6764567"/>
            <a:ext cx="3778250" cy="425758"/>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すべてのビデオ監視モードで利用できる</a:t>
            </a:r>
            <a:r>
              <a:rPr lang="ja-JP" altLang="en-US" sz="1000" b="1" dirty="0" smtClean="0">
                <a:latin typeface="メイリオ" pitchFamily="50" charset="-128"/>
                <a:ea typeface="メイリオ" pitchFamily="50" charset="-128"/>
                <a:cs typeface="メイリオ" pitchFamily="50" charset="-128"/>
              </a:rPr>
              <a:t>機能</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次のビデオ監視機能は、すべてのビデオ監視モードで使用できます。</a:t>
            </a:r>
          </a:p>
        </p:txBody>
      </p:sp>
      <p:sp>
        <p:nvSpPr>
          <p:cNvPr id="1025" name="正方形/長方形 1024"/>
          <p:cNvSpPr/>
          <p:nvPr/>
        </p:nvSpPr>
        <p:spPr>
          <a:xfrm>
            <a:off x="947746" y="6371100"/>
            <a:ext cx="1245854" cy="248145"/>
          </a:xfrm>
          <a:prstGeom prst="rect">
            <a:avLst/>
          </a:prstGeom>
        </p:spPr>
        <p:txBody>
          <a:bodyPr wrap="none">
            <a:spAutoFit/>
          </a:bodyPr>
          <a:lstStyle/>
          <a:p>
            <a:pPr>
              <a:lnSpc>
                <a:spcPts val="1300"/>
              </a:lnSpc>
              <a:tabLst>
                <a:tab pos="114300" algn="l"/>
                <a:tab pos="342900" algn="l"/>
              </a:tabLst>
            </a:pPr>
            <a:r>
              <a:rPr lang="en-US" altLang="zh-CN" sz="800" dirty="0">
                <a:latin typeface="メイリオ" pitchFamily="50" charset="-128"/>
                <a:ea typeface="メイリオ" pitchFamily="50" charset="-128"/>
                <a:cs typeface="メイリオ" pitchFamily="50" charset="-128"/>
              </a:rPr>
              <a:t> 関連の動画を再生する</a:t>
            </a:r>
          </a:p>
        </p:txBody>
      </p:sp>
      <p:sp>
        <p:nvSpPr>
          <p:cNvPr id="1026" name="正方形/長方形 1025"/>
          <p:cNvSpPr/>
          <p:nvPr/>
        </p:nvSpPr>
        <p:spPr>
          <a:xfrm>
            <a:off x="638801" y="8241506"/>
            <a:ext cx="6637337"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ビデオカメラを選択します</a:t>
            </a:r>
            <a:r>
              <a:rPr lang="ja-JP" altLang="en-US" sz="800" dirty="0" smtClean="0">
                <a:latin typeface="メイリオ" pitchFamily="50" charset="-128"/>
                <a:ea typeface="メイリオ" pitchFamily="50" charset="-128"/>
                <a:cs typeface="メイリオ" pitchFamily="50" charset="-128"/>
              </a:rPr>
              <a:t>。</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カメラ選択は、レイアウト内の任意の表示タイルに必要なカメラを選択できるようになっています。別のレイアウトに切り替えるとき、レイアウトへの変更は保存されません。</a:t>
            </a:r>
          </a:p>
        </p:txBody>
      </p:sp>
      <p:sp>
        <p:nvSpPr>
          <p:cNvPr id="1028" name="正方形/長方形 1027"/>
          <p:cNvSpPr/>
          <p:nvPr/>
        </p:nvSpPr>
        <p:spPr>
          <a:xfrm>
            <a:off x="867155" y="7175419"/>
            <a:ext cx="3778250" cy="1092607"/>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ビデオカメラを選択します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表示タイルのスケーリング</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ビデオ画像のデジタルズーム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ビデオ画像の処理</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対象の追跡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オペレータのコメント</a:t>
            </a:r>
            <a:endParaRPr lang="en-US" altLang="ja-JP" sz="800" dirty="0" smtClean="0">
              <a:latin typeface="メイリオ" pitchFamily="50" charset="-128"/>
              <a:ea typeface="メイリオ" pitchFamily="50" charset="-128"/>
              <a:cs typeface="メイリオ" pitchFamily="50" charset="-128"/>
            </a:endParaRPr>
          </a:p>
        </p:txBody>
      </p:sp>
      <p:sp>
        <p:nvSpPr>
          <p:cNvPr id="1029" name="正方形/長方形 1028"/>
          <p:cNvSpPr/>
          <p:nvPr/>
        </p:nvSpPr>
        <p:spPr>
          <a:xfrm>
            <a:off x="938847" y="8854722"/>
            <a:ext cx="5888989"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アーカイブとアラーム管理モードでは、イベントをクリックすると、ライブビデオモードにビューを切り替えます。</a:t>
            </a:r>
          </a:p>
        </p:txBody>
      </p:sp>
      <p:sp>
        <p:nvSpPr>
          <p:cNvPr id="1030" name="正方形/長方形 1029"/>
          <p:cNvSpPr/>
          <p:nvPr/>
        </p:nvSpPr>
        <p:spPr>
          <a:xfrm>
            <a:off x="740491" y="9379788"/>
            <a:ext cx="5706345"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表示タイルのコンテキストメニューを使用してビデオカメラを選択するには、次の手順を実行する必要があります。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表示タイル</a:t>
            </a:r>
            <a:r>
              <a:rPr lang="en-US" altLang="ja-JP" sz="800" dirty="0" smtClean="0">
                <a:latin typeface="メイリオ" pitchFamily="50" charset="-128"/>
                <a:ea typeface="メイリオ" pitchFamily="50" charset="-128"/>
                <a:cs typeface="メイリオ" pitchFamily="50" charset="-128"/>
              </a:rPr>
              <a:t>(1)でコンテキストメニューを起動します。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カメラ</a:t>
            </a:r>
            <a:r>
              <a:rPr lang="en-US" altLang="ja-JP" sz="800" dirty="0" smtClean="0">
                <a:latin typeface="メイリオ" pitchFamily="50" charset="-128"/>
                <a:ea typeface="メイリオ" pitchFamily="50" charset="-128"/>
                <a:cs typeface="メイリオ" pitchFamily="50" charset="-128"/>
              </a:rPr>
              <a:t>(2)を選択します。</a:t>
            </a:r>
          </a:p>
        </p:txBody>
      </p:sp>
    </p:spTree>
    <p:extLst>
      <p:ext uri="{BB962C8B-B14F-4D97-AF65-F5344CB8AC3E}">
        <p14:creationId xmlns:p14="http://schemas.microsoft.com/office/powerpoint/2010/main" val="298843987"/>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60437" y="392906"/>
            <a:ext cx="2197100" cy="2387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3619500"/>
            <a:ext cx="1651000" cy="19050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6388100"/>
            <a:ext cx="4305300" cy="31115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990600" y="9588500"/>
            <a:ext cx="177800" cy="304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187</a:t>
            </a:r>
          </a:p>
        </p:txBody>
      </p:sp>
      <p:sp>
        <p:nvSpPr>
          <p:cNvPr id="7" name="TextBox 1"/>
          <p:cNvSpPr txBox="1"/>
          <p:nvPr/>
        </p:nvSpPr>
        <p:spPr>
          <a:xfrm>
            <a:off x="812800" y="9689306"/>
            <a:ext cx="169918" cy="879728"/>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  </a:t>
            </a:r>
          </a:p>
          <a:p>
            <a:pPr>
              <a:lnSpc>
                <a:spcPts val="1300"/>
              </a:lnSpc>
            </a:pPr>
            <a:endParaRPr lang="en-US" altLang="zh-CN" dirty="0" smtClean="0">
              <a:latin typeface="メイリオ" panose="020B0604030504040204" pitchFamily="50" charset="-128"/>
            </a:endParaRPr>
          </a:p>
          <a:p>
            <a:pPr>
              <a:lnSpc>
                <a:spcPts val="1300"/>
              </a:lnSpc>
            </a:pPr>
            <a:endParaRPr lang="en-US" altLang="zh-CN" dirty="0" smtClean="0">
              <a:latin typeface="メイリオ" panose="020B0604030504040204" pitchFamily="50" charset="-128"/>
            </a:endParaRPr>
          </a:p>
          <a:p>
            <a:pPr>
              <a:lnSpc>
                <a:spcPts val="1300"/>
              </a:lnSpc>
            </a:pPr>
            <a:endParaRPr lang="en-US" altLang="zh-CN" dirty="0" smtClean="0">
              <a:latin typeface="メイリオ" panose="020B0604030504040204" pitchFamily="50" charset="-128"/>
            </a:endParaRPr>
          </a:p>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  </a:t>
            </a:r>
          </a:p>
        </p:txBody>
      </p:sp>
      <p:sp>
        <p:nvSpPr>
          <p:cNvPr id="11" name="正方形/長方形 10"/>
          <p:cNvSpPr/>
          <p:nvPr/>
        </p:nvSpPr>
        <p:spPr>
          <a:xfrm>
            <a:off x="427037" y="2831306"/>
            <a:ext cx="6934200"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次のいずれかの方法で、表示されたリストから必要なビデオカメラを選択します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必要なビデオカメラがグループに含まれている場合、最初にグループ（グループはサブグループを含んでいてもよい）を、次いでビデオカメラを選択しなければなりません.。</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必要なビデオカメラがグループのいずれかに含まれていない場合、グループのリストに従うすべてのビデオカメラのリストを選択してください。</a:t>
            </a:r>
          </a:p>
        </p:txBody>
      </p:sp>
      <p:sp>
        <p:nvSpPr>
          <p:cNvPr id="12" name="正方形/長方形 11"/>
          <p:cNvSpPr/>
          <p:nvPr/>
        </p:nvSpPr>
        <p:spPr>
          <a:xfrm>
            <a:off x="752475" y="549830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これで、選択されたビデオカメラからの画像が表示タイルに表示されます。</a:t>
            </a:r>
          </a:p>
        </p:txBody>
      </p:sp>
      <p:sp>
        <p:nvSpPr>
          <p:cNvPr id="13" name="正方形/長方形 12"/>
          <p:cNvSpPr/>
          <p:nvPr/>
        </p:nvSpPr>
        <p:spPr>
          <a:xfrm>
            <a:off x="689935" y="5650706"/>
            <a:ext cx="3778250" cy="748282"/>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表示タイルのスケーリング</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表示タイルのスケールを調整することができます。アクティブな表示タイルの右上部分にあるボタンを使用してこれを行うことができます。</a:t>
            </a:r>
          </a:p>
        </p:txBody>
      </p:sp>
      <p:sp>
        <p:nvSpPr>
          <p:cNvPr id="14" name="正方形/長方形 13"/>
          <p:cNvSpPr/>
          <p:nvPr/>
        </p:nvSpPr>
        <p:spPr>
          <a:xfrm>
            <a:off x="1175451" y="9629405"/>
            <a:ext cx="5271386"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1回の操作で表示タイルのサイズを大きくする。</a:t>
            </a:r>
          </a:p>
        </p:txBody>
      </p:sp>
      <p:sp>
        <p:nvSpPr>
          <p:cNvPr id="15" name="正方形/長方形 14"/>
          <p:cNvSpPr/>
          <p:nvPr/>
        </p:nvSpPr>
        <p:spPr>
          <a:xfrm>
            <a:off x="1201995" y="1019855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1回の操作で表示タイルのサイズを小さくする。</a:t>
            </a:r>
          </a:p>
        </p:txBody>
      </p:sp>
      <p:pic>
        <p:nvPicPr>
          <p:cNvPr id="17" name="Picture 3"/>
          <p:cNvPicPr>
            <a:picLocks noChangeAspect="1" noChangeArrowheads="1"/>
          </p:cNvPicPr>
          <p:nvPr/>
        </p:nvPicPr>
        <p:blipFill>
          <a:blip r:embed="rId6" cstate="print"/>
          <a:srcRect/>
          <a:stretch>
            <a:fillRect/>
          </a:stretch>
        </p:blipFill>
        <p:spPr bwMode="auto">
          <a:xfrm>
            <a:off x="1024195" y="10184379"/>
            <a:ext cx="177800" cy="304800"/>
          </a:xfrm>
          <a:prstGeom prst="rect">
            <a:avLst/>
          </a:prstGeom>
          <a:noFill/>
        </p:spPr>
      </p:pic>
    </p:spTree>
    <p:extLst>
      <p:ext uri="{BB962C8B-B14F-4D97-AF65-F5344CB8AC3E}">
        <p14:creationId xmlns:p14="http://schemas.microsoft.com/office/powerpoint/2010/main" val="2224106906"/>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48685" y="1630888"/>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48685" y="163088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48685" y="163088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48685" y="20747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80016" y="163088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548685" y="2735788"/>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548685" y="273578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548685" y="273578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548685" y="33015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880016" y="2735788"/>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4" name="Picture 3"/>
          <p:cNvPicPr>
            <a:picLocks noChangeAspect="1" noChangeArrowheads="1"/>
          </p:cNvPicPr>
          <p:nvPr/>
        </p:nvPicPr>
        <p:blipFill>
          <a:blip r:embed="rId2" cstate="print"/>
          <a:srcRect/>
          <a:stretch>
            <a:fillRect/>
          </a:stretch>
        </p:blipFill>
        <p:spPr bwMode="auto">
          <a:xfrm>
            <a:off x="637585" y="1746840"/>
            <a:ext cx="177800" cy="177800"/>
          </a:xfrm>
          <a:prstGeom prst="rect">
            <a:avLst/>
          </a:prstGeom>
          <a:noFill/>
        </p:spPr>
      </p:pic>
      <p:pic>
        <p:nvPicPr>
          <p:cNvPr id="15" name="Picture 3"/>
          <p:cNvPicPr>
            <a:picLocks noChangeAspect="1" noChangeArrowheads="1"/>
          </p:cNvPicPr>
          <p:nvPr/>
        </p:nvPicPr>
        <p:blipFill>
          <a:blip r:embed="rId2" cstate="print"/>
          <a:srcRect/>
          <a:stretch>
            <a:fillRect/>
          </a:stretch>
        </p:blipFill>
        <p:spPr bwMode="auto">
          <a:xfrm>
            <a:off x="637585" y="2851740"/>
            <a:ext cx="177800" cy="1778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655637" y="6031706"/>
            <a:ext cx="3390900" cy="2552700"/>
          </a:xfrm>
          <a:prstGeom prst="rect">
            <a:avLst/>
          </a:prstGeom>
          <a:noFill/>
        </p:spPr>
      </p:pic>
      <p:sp>
        <p:nvSpPr>
          <p:cNvPr id="18" name="TextBox 1"/>
          <p:cNvSpPr txBox="1"/>
          <p:nvPr/>
        </p:nvSpPr>
        <p:spPr>
          <a:xfrm>
            <a:off x="457200" y="9474200"/>
            <a:ext cx="192360" cy="1202189"/>
          </a:xfrm>
          <a:prstGeom prst="rect">
            <a:avLst/>
          </a:prstGeom>
          <a:noFill/>
        </p:spPr>
        <p:txBody>
          <a:bodyPr wrap="none" lIns="0" tIns="0" rIns="0" rtlCol="0">
            <a:spAutoFit/>
          </a:bodyPr>
          <a:lstStyle/>
          <a:p>
            <a:pPr>
              <a:lnSpc>
                <a:spcPts val="1300"/>
              </a:lnSpc>
              <a:tabLst>
                <a:tab pos="152400" algn="l"/>
              </a:tabLst>
            </a:pPr>
            <a:r>
              <a:rPr lang="en-US" altLang="zh-CN" dirty="0" smtClean="0">
                <a:latin typeface="メイリオ" pitchFamily="50" charset="-128"/>
                <a:ea typeface="メイリオ" pitchFamily="50" charset="-128"/>
                <a:cs typeface="メイリオ" pitchFamily="50" charset="-128"/>
              </a:rPr>
              <a:t> </a:t>
            </a: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tab pos="152400" algn="l"/>
              </a:tabLst>
            </a:pPr>
            <a:r>
              <a:rPr lang="en-US" altLang="zh-CN" sz="798" dirty="0" smtClean="0">
                <a:solidFill>
                  <a:srgbClr val="000000"/>
                </a:solidFill>
                <a:latin typeface="メイリオ" pitchFamily="50" charset="-128"/>
                <a:ea typeface="メイリオ" pitchFamily="50" charset="-128"/>
                <a:cs typeface="メイリオ" pitchFamily="50" charset="-128"/>
              </a:rPr>
              <a:t>188</a:t>
            </a:r>
          </a:p>
        </p:txBody>
      </p:sp>
      <p:sp>
        <p:nvSpPr>
          <p:cNvPr id="20" name="正方形/長方形 19"/>
          <p:cNvSpPr/>
          <p:nvPr/>
        </p:nvSpPr>
        <p:spPr>
          <a:xfrm>
            <a:off x="579437" y="316706"/>
            <a:ext cx="6629400"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表示タイルが拡大されると、レイアウト全体のサイズが大きくなります。セルの一部が画面外に移動されます。</a:t>
            </a:r>
          </a:p>
          <a:p>
            <a:pPr>
              <a:lnSpc>
                <a:spcPts val="1300"/>
              </a:lnSpc>
            </a:pPr>
            <a:r>
              <a:rPr lang="ja-JP" altLang="en-US" sz="800" dirty="0">
                <a:latin typeface="メイリオ" pitchFamily="50" charset="-128"/>
                <a:ea typeface="メイリオ" pitchFamily="50" charset="-128"/>
                <a:cs typeface="メイリオ" pitchFamily="50" charset="-128"/>
              </a:rPr>
              <a:t>次のように表示するタイルが拡大されます。</a:t>
            </a:r>
          </a:p>
          <a:p>
            <a:pPr>
              <a:lnSpc>
                <a:spcPts val="1300"/>
              </a:lnSpc>
            </a:pPr>
            <a:r>
              <a:rPr lang="en-US" altLang="ja-JP" sz="800" dirty="0" smtClean="0">
                <a:latin typeface="メイリオ" pitchFamily="50" charset="-128"/>
                <a:ea typeface="メイリオ" pitchFamily="50" charset="-128"/>
                <a:cs typeface="メイリオ" pitchFamily="50" charset="-128"/>
              </a:rPr>
              <a:t>1.  表示タイルは、レイアウト（最大表示タイルサイズ）の側面のいずれかの100％を占めている場合、それを拡大することができません。</a:t>
            </a:r>
          </a:p>
          <a:p>
            <a:pPr>
              <a:lnSpc>
                <a:spcPts val="1300"/>
              </a:lnSpc>
            </a:pPr>
            <a:r>
              <a:rPr lang="en-US" altLang="ja-JP" sz="800" dirty="0" smtClean="0">
                <a:latin typeface="メイリオ" pitchFamily="50" charset="-128"/>
                <a:ea typeface="メイリオ" pitchFamily="50" charset="-128"/>
                <a:cs typeface="メイリオ" pitchFamily="50" charset="-128"/>
              </a:rPr>
              <a:t>2.  表示タイルは、レイアウトの側面のいずれかの50％以上（ただし100％ではない）を占めている場合、それは可能な限り大きくなります。</a:t>
            </a:r>
          </a:p>
          <a:p>
            <a:pPr>
              <a:lnSpc>
                <a:spcPts val="1300"/>
              </a:lnSpc>
            </a:pPr>
            <a:r>
              <a:rPr lang="en-US" altLang="ja-JP" sz="800" dirty="0" smtClean="0">
                <a:latin typeface="メイリオ" pitchFamily="50" charset="-128"/>
                <a:ea typeface="メイリオ" pitchFamily="50" charset="-128"/>
                <a:cs typeface="メイリオ" pitchFamily="50" charset="-128"/>
              </a:rPr>
              <a:t>3.  表示タイルは、レイアウトの両側の50％未満を占めている場合には、二段階で拡大されます。最初のステップは、レイアウトの対応する側に50％表示タイルを拡大し、第二段階は、最大サイズまで表示タイルを拡大します。</a:t>
            </a:r>
          </a:p>
        </p:txBody>
      </p:sp>
      <p:sp>
        <p:nvSpPr>
          <p:cNvPr id="21" name="正方形/長方形 20"/>
          <p:cNvSpPr/>
          <p:nvPr/>
        </p:nvSpPr>
        <p:spPr>
          <a:xfrm>
            <a:off x="876300" y="1688306"/>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3番目のケースでは、9つ以上のセルを含むレイアウトに適用されます。</a:t>
            </a:r>
          </a:p>
        </p:txBody>
      </p:sp>
      <p:sp>
        <p:nvSpPr>
          <p:cNvPr id="22" name="正方形/長方形 21"/>
          <p:cNvSpPr/>
          <p:nvPr/>
        </p:nvSpPr>
        <p:spPr>
          <a:xfrm>
            <a:off x="662060" y="2128741"/>
            <a:ext cx="6028661"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表示タイルのサイズも同様に小さくなります。</a:t>
            </a:r>
          </a:p>
          <a:p>
            <a:pPr>
              <a:lnSpc>
                <a:spcPts val="1300"/>
              </a:lnSpc>
            </a:pPr>
            <a:r>
              <a:rPr lang="ja-JP" altLang="en-US" sz="800" dirty="0">
                <a:latin typeface="メイリオ" pitchFamily="50" charset="-128"/>
                <a:ea typeface="メイリオ" pitchFamily="50" charset="-128"/>
                <a:cs typeface="メイリオ" pitchFamily="50" charset="-128"/>
              </a:rPr>
              <a:t>表示タイルは（50％まで）第1の拡大ステップでは、インフォメーションボードにリンクされている場合、表示タイルやインフォメーションボードが一緒に表示され、一方の側で画面のすべてを占めています。</a:t>
            </a:r>
          </a:p>
        </p:txBody>
      </p:sp>
      <p:sp>
        <p:nvSpPr>
          <p:cNvPr id="23" name="正方形/長方形 22"/>
          <p:cNvSpPr/>
          <p:nvPr/>
        </p:nvSpPr>
        <p:spPr>
          <a:xfrm>
            <a:off x="876300" y="2755106"/>
            <a:ext cx="5509658"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この場合、最初のステップは、アカウントに関連するセルの合計サイズをとる：関連するセルレイアウトの両側の50％未満でなければなりません</a:t>
            </a:r>
          </a:p>
        </p:txBody>
      </p:sp>
      <p:sp>
        <p:nvSpPr>
          <p:cNvPr id="24" name="正方形/長方形 23"/>
          <p:cNvSpPr/>
          <p:nvPr/>
        </p:nvSpPr>
        <p:spPr>
          <a:xfrm>
            <a:off x="662060" y="3351694"/>
            <a:ext cx="633346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また、表示タイルをスケールするために、マウスを使用することができます。表示タイルは、画面全体を埋めるために最大化されている場合、タイル領域内でマウスの左ダブルクリックすると、タイルを最小限に抑えることができます。それ以外の場合は左ダブルクリックすると、画面全体を埋めるために表示タイルを最大化します。</a:t>
            </a:r>
          </a:p>
        </p:txBody>
      </p:sp>
      <p:sp>
        <p:nvSpPr>
          <p:cNvPr id="25" name="正方形/長方形 24"/>
          <p:cNvSpPr/>
          <p:nvPr/>
        </p:nvSpPr>
        <p:spPr>
          <a:xfrm>
            <a:off x="586785" y="3824220"/>
            <a:ext cx="6103936"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ビデオ画像のデジタルズーム</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ビデオイメージのズームデジタル表示タイルの寸法を変更することなく、ビデオ画像の倍率の漸増を可能にします。</a:t>
            </a:r>
          </a:p>
        </p:txBody>
      </p:sp>
      <p:sp>
        <p:nvSpPr>
          <p:cNvPr id="26" name="正方形/長方形 25"/>
          <p:cNvSpPr/>
          <p:nvPr/>
        </p:nvSpPr>
        <p:spPr>
          <a:xfrm>
            <a:off x="620416" y="4311968"/>
            <a:ext cx="5155905" cy="7591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ビデオ画像は次のツールを使用して、拡大することができます。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デジタルズームスケール</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エリア選択</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マウスのスクロールホイール</a:t>
            </a:r>
            <a:endParaRPr lang="en-US" altLang="ja-JP" sz="800" dirty="0">
              <a:latin typeface="メイリオ" pitchFamily="50" charset="-128"/>
              <a:ea typeface="メイリオ" pitchFamily="50" charset="-128"/>
              <a:cs typeface="メイリオ" pitchFamily="50" charset="-128"/>
            </a:endParaRPr>
          </a:p>
        </p:txBody>
      </p:sp>
      <p:sp>
        <p:nvSpPr>
          <p:cNvPr id="27" name="正方形/長方形 26"/>
          <p:cNvSpPr/>
          <p:nvPr/>
        </p:nvSpPr>
        <p:spPr>
          <a:xfrm>
            <a:off x="626582" y="4997837"/>
            <a:ext cx="6253434" cy="7591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デジタルズームスケールによるビデオ画像の拡大</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表示タイル画面にデジタルズーム倍率を表示するには、表示タイルのコンテキストメニューのデジタルズーム表示を選択します。</a:t>
            </a:r>
          </a:p>
          <a:p>
            <a:pPr>
              <a:lnSpc>
                <a:spcPts val="1300"/>
              </a:lnSpc>
            </a:pPr>
            <a:r>
              <a:rPr lang="ja-JP" altLang="en-US" sz="800" dirty="0">
                <a:latin typeface="メイリオ" pitchFamily="50" charset="-128"/>
                <a:ea typeface="メイリオ" pitchFamily="50" charset="-128"/>
                <a:cs typeface="メイリオ" pitchFamily="50" charset="-128"/>
              </a:rPr>
              <a:t>ズームコントロールの表示：</a:t>
            </a:r>
          </a:p>
        </p:txBody>
      </p:sp>
    </p:spTree>
    <p:extLst>
      <p:ext uri="{BB962C8B-B14F-4D97-AF65-F5344CB8AC3E}">
        <p14:creationId xmlns:p14="http://schemas.microsoft.com/office/powerpoint/2010/main" val="349164880"/>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2769870"/>
            <a:ext cx="6340856" cy="628650"/>
          </a:xfrm>
          <a:custGeom>
            <a:avLst/>
            <a:gdLst>
              <a:gd name="connsiteX0" fmla="*/ 0 w 6340856"/>
              <a:gd name="connsiteY0" fmla="*/ 0 h 628650"/>
              <a:gd name="connsiteX1" fmla="*/ 6340856 w 6340856"/>
              <a:gd name="connsiteY1" fmla="*/ 0 h 628650"/>
              <a:gd name="connsiteX2" fmla="*/ 6340856 w 6340856"/>
              <a:gd name="connsiteY2" fmla="*/ 628650 h 628650"/>
              <a:gd name="connsiteX3" fmla="*/ 0 w 6340856"/>
              <a:gd name="connsiteY3" fmla="*/ 628650 h 628650"/>
              <a:gd name="connsiteX4" fmla="*/ 0 w 6340856"/>
              <a:gd name="connsiteY4" fmla="*/ 0 h 6286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28650">
                <a:moveTo>
                  <a:pt x="0" y="0"/>
                </a:moveTo>
                <a:lnTo>
                  <a:pt x="6340856" y="0"/>
                </a:lnTo>
                <a:lnTo>
                  <a:pt x="6340856" y="628650"/>
                </a:lnTo>
                <a:lnTo>
                  <a:pt x="0" y="6286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27698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2769870"/>
            <a:ext cx="9525" cy="628650"/>
          </a:xfrm>
          <a:custGeom>
            <a:avLst/>
            <a:gdLst>
              <a:gd name="connsiteX0" fmla="*/ 4762 w 9525"/>
              <a:gd name="connsiteY0" fmla="*/ 0 h 628650"/>
              <a:gd name="connsiteX1" fmla="*/ 4762 w 9525"/>
              <a:gd name="connsiteY1" fmla="*/ 628650 h 628650"/>
            </a:gdLst>
            <a:ahLst/>
            <a:cxnLst>
              <a:cxn ang="0">
                <a:pos x="connsiteX0" y="connsiteY0"/>
              </a:cxn>
              <a:cxn ang="1">
                <a:pos x="connsiteX1" y="connsiteY1"/>
              </a:cxn>
            </a:cxnLst>
            <a:rect l="l" t="t" r="r" b="b"/>
            <a:pathLst>
              <a:path w="9525" h="628650">
                <a:moveTo>
                  <a:pt x="4762" y="0"/>
                </a:moveTo>
                <a:lnTo>
                  <a:pt x="4762" y="6286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33889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2769870"/>
            <a:ext cx="9525" cy="628650"/>
          </a:xfrm>
          <a:custGeom>
            <a:avLst/>
            <a:gdLst>
              <a:gd name="connsiteX0" fmla="*/ 4762 w 9525"/>
              <a:gd name="connsiteY0" fmla="*/ 0 h 628650"/>
              <a:gd name="connsiteX1" fmla="*/ 4762 w 9525"/>
              <a:gd name="connsiteY1" fmla="*/ 628650 h 628650"/>
            </a:gdLst>
            <a:ahLst/>
            <a:cxnLst>
              <a:cxn ang="0">
                <a:pos x="connsiteX0" y="connsiteY0"/>
              </a:cxn>
              <a:cxn ang="1">
                <a:pos x="connsiteX1" y="connsiteY1"/>
              </a:cxn>
            </a:cxnLst>
            <a:rect l="l" t="t" r="r" b="b"/>
            <a:pathLst>
              <a:path w="9525" h="628650">
                <a:moveTo>
                  <a:pt x="4762" y="0"/>
                </a:moveTo>
                <a:lnTo>
                  <a:pt x="4762" y="6286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6463791"/>
            <a:ext cx="6340856" cy="575183"/>
          </a:xfrm>
          <a:custGeom>
            <a:avLst/>
            <a:gdLst>
              <a:gd name="connsiteX0" fmla="*/ 0 w 6340856"/>
              <a:gd name="connsiteY0" fmla="*/ 0 h 575183"/>
              <a:gd name="connsiteX1" fmla="*/ 6340856 w 6340856"/>
              <a:gd name="connsiteY1" fmla="*/ 0 h 575183"/>
              <a:gd name="connsiteX2" fmla="*/ 6340856 w 6340856"/>
              <a:gd name="connsiteY2" fmla="*/ 575183 h 575183"/>
              <a:gd name="connsiteX3" fmla="*/ 0 w 6340856"/>
              <a:gd name="connsiteY3" fmla="*/ 575183 h 575183"/>
              <a:gd name="connsiteX4" fmla="*/ 0 w 6340856"/>
              <a:gd name="connsiteY4" fmla="*/ 0 h 57518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183">
                <a:moveTo>
                  <a:pt x="0" y="0"/>
                </a:moveTo>
                <a:lnTo>
                  <a:pt x="6340856" y="0"/>
                </a:lnTo>
                <a:lnTo>
                  <a:pt x="6340856" y="575183"/>
                </a:lnTo>
                <a:lnTo>
                  <a:pt x="0" y="57518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64637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6463791"/>
            <a:ext cx="9525" cy="575183"/>
          </a:xfrm>
          <a:custGeom>
            <a:avLst/>
            <a:gdLst>
              <a:gd name="connsiteX0" fmla="*/ 4762 w 9525"/>
              <a:gd name="connsiteY0" fmla="*/ 0 h 575183"/>
              <a:gd name="connsiteX1" fmla="*/ 4762 w 9525"/>
              <a:gd name="connsiteY1" fmla="*/ 575183 h 575183"/>
            </a:gdLst>
            <a:ahLst/>
            <a:cxnLst>
              <a:cxn ang="0">
                <a:pos x="connsiteX0" y="connsiteY0"/>
              </a:cxn>
              <a:cxn ang="1">
                <a:pos x="connsiteX1" y="connsiteY1"/>
              </a:cxn>
            </a:cxnLst>
            <a:rect l="l" t="t" r="r" b="b"/>
            <a:pathLst>
              <a:path w="9525" h="575183">
                <a:moveTo>
                  <a:pt x="4762" y="0"/>
                </a:moveTo>
                <a:lnTo>
                  <a:pt x="4762" y="57518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70294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6463791"/>
            <a:ext cx="9525" cy="575183"/>
          </a:xfrm>
          <a:custGeom>
            <a:avLst/>
            <a:gdLst>
              <a:gd name="connsiteX0" fmla="*/ 4762 w 9525"/>
              <a:gd name="connsiteY0" fmla="*/ 0 h 575183"/>
              <a:gd name="connsiteX1" fmla="*/ 4762 w 9525"/>
              <a:gd name="connsiteY1" fmla="*/ 575183 h 575183"/>
            </a:gdLst>
            <a:ahLst/>
            <a:cxnLst>
              <a:cxn ang="0">
                <a:pos x="connsiteX0" y="connsiteY0"/>
              </a:cxn>
              <a:cxn ang="1">
                <a:pos x="connsiteX1" y="connsiteY1"/>
              </a:cxn>
            </a:cxnLst>
            <a:rect l="l" t="t" r="r" b="b"/>
            <a:pathLst>
              <a:path w="9525" h="575183">
                <a:moveTo>
                  <a:pt x="4762" y="0"/>
                </a:moveTo>
                <a:lnTo>
                  <a:pt x="4762" y="57518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3390900" cy="17272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98500" y="28829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493837" y="3009900"/>
            <a:ext cx="254000" cy="2667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2001837" y="2997200"/>
            <a:ext cx="254000" cy="2794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609600" y="3708400"/>
            <a:ext cx="2070100" cy="2667000"/>
          </a:xfrm>
          <a:prstGeom prst="rect">
            <a:avLst/>
          </a:prstGeom>
          <a:noFill/>
        </p:spPr>
      </p:pic>
      <p:pic>
        <p:nvPicPr>
          <p:cNvPr id="18" name="Picture 3"/>
          <p:cNvPicPr>
            <a:picLocks noChangeAspect="1" noChangeArrowheads="1"/>
          </p:cNvPicPr>
          <p:nvPr/>
        </p:nvPicPr>
        <p:blipFill>
          <a:blip r:embed="rId3" cstate="print"/>
          <a:srcRect/>
          <a:stretch>
            <a:fillRect/>
          </a:stretch>
        </p:blipFill>
        <p:spPr bwMode="auto">
          <a:xfrm>
            <a:off x="698500" y="65786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189</a:t>
            </a:r>
          </a:p>
        </p:txBody>
      </p:sp>
      <p:sp>
        <p:nvSpPr>
          <p:cNvPr id="25" name="正方形/長方形 24"/>
          <p:cNvSpPr/>
          <p:nvPr/>
        </p:nvSpPr>
        <p:spPr>
          <a:xfrm>
            <a:off x="628928" y="358075"/>
            <a:ext cx="1415772"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デジタルズームスケール：</a:t>
            </a:r>
          </a:p>
        </p:txBody>
      </p:sp>
      <p:sp>
        <p:nvSpPr>
          <p:cNvPr id="27" name="正方形/長方形 26"/>
          <p:cNvSpPr/>
          <p:nvPr/>
        </p:nvSpPr>
        <p:spPr>
          <a:xfrm>
            <a:off x="943343" y="2873649"/>
            <a:ext cx="4512893"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また、　　　　　</a:t>
            </a:r>
            <a:r>
              <a:rPr lang="ja-JP" altLang="en-US" sz="800" dirty="0" smtClean="0">
                <a:latin typeface="メイリオ" pitchFamily="50" charset="-128"/>
                <a:ea typeface="メイリオ" pitchFamily="50" charset="-128"/>
                <a:cs typeface="メイリオ" pitchFamily="50" charset="-128"/>
              </a:rPr>
              <a:t>や</a:t>
            </a:r>
            <a:r>
              <a:rPr lang="ja-JP" altLang="en-US" sz="800" dirty="0">
                <a:latin typeface="メイリオ" pitchFamily="50" charset="-128"/>
                <a:ea typeface="メイリオ" pitchFamily="50" charset="-128"/>
                <a:cs typeface="メイリオ" pitchFamily="50" charset="-128"/>
              </a:rPr>
              <a:t>　　　　</a:t>
            </a:r>
            <a:r>
              <a:rPr lang="ja-JP" altLang="en-US" sz="800" dirty="0" smtClean="0">
                <a:latin typeface="メイリオ" pitchFamily="50" charset="-128"/>
                <a:ea typeface="メイリオ" pitchFamily="50" charset="-128"/>
                <a:cs typeface="メイリオ" pitchFamily="50" charset="-128"/>
              </a:rPr>
              <a:t>ボタン</a:t>
            </a:r>
            <a:r>
              <a:rPr lang="ja-JP" altLang="en-US" sz="800" dirty="0">
                <a:latin typeface="メイリオ" pitchFamily="50" charset="-128"/>
                <a:ea typeface="メイリオ" pitchFamily="50" charset="-128"/>
                <a:cs typeface="メイリオ" pitchFamily="50" charset="-128"/>
              </a:rPr>
              <a:t>で、ビデオ画像を拡大縮小できます。</a:t>
            </a:r>
          </a:p>
        </p:txBody>
      </p:sp>
      <p:sp>
        <p:nvSpPr>
          <p:cNvPr id="26" name="正方形/長方形 25"/>
          <p:cNvSpPr/>
          <p:nvPr/>
        </p:nvSpPr>
        <p:spPr>
          <a:xfrm>
            <a:off x="4389437" y="1519817"/>
            <a:ext cx="2590800" cy="914994"/>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ビデオ画像を拡大するには、スライダーを左クリックしたまま、デジタルズームが所望の値にスケールアップにドラッグします。最大ズームは16倍です。</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元の画像に戻り元の位置に戻って、スライダを移動します。</a:t>
            </a:r>
          </a:p>
        </p:txBody>
      </p:sp>
      <p:sp>
        <p:nvSpPr>
          <p:cNvPr id="28" name="正方形/長方形 27"/>
          <p:cNvSpPr/>
          <p:nvPr/>
        </p:nvSpPr>
        <p:spPr>
          <a:xfrm>
            <a:off x="547539" y="3443035"/>
            <a:ext cx="666129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デジタルズームスケールを非表示にするには、表示タイルのコンテキストメニューでデジタルズームを非表示を選択します。</a:t>
            </a:r>
          </a:p>
        </p:txBody>
      </p:sp>
      <p:sp>
        <p:nvSpPr>
          <p:cNvPr id="29" name="正方形/長方形 28"/>
          <p:cNvSpPr/>
          <p:nvPr/>
        </p:nvSpPr>
        <p:spPr>
          <a:xfrm>
            <a:off x="916468" y="6628902"/>
            <a:ext cx="558678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スライダーが5秒以上のための単一のデジタルズーム値に残っている場合は、ズーム倍率を自動的に非表示になります。</a:t>
            </a:r>
          </a:p>
        </p:txBody>
      </p:sp>
      <p:sp>
        <p:nvSpPr>
          <p:cNvPr id="30" name="正方形/長方形 29"/>
          <p:cNvSpPr/>
          <p:nvPr/>
        </p:nvSpPr>
        <p:spPr>
          <a:xfrm>
            <a:off x="457200" y="7267876"/>
            <a:ext cx="585765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画像閲覧モードを切り替えるときにデジタルズーム倍率を非表示にした後、画像の選択されたズームレベルが保持されます。</a:t>
            </a:r>
          </a:p>
        </p:txBody>
      </p:sp>
    </p:spTree>
    <p:extLst>
      <p:ext uri="{BB962C8B-B14F-4D97-AF65-F5344CB8AC3E}">
        <p14:creationId xmlns:p14="http://schemas.microsoft.com/office/powerpoint/2010/main" val="36031820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791781" y="1417796"/>
            <a:ext cx="58074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203200" algn="l"/>
                <a:tab pos="342900" algn="l"/>
              </a:tabLst>
            </a:pPr>
            <a:r>
              <a:rPr lang="en-US" altLang="ja-JP" sz="10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注意</a:t>
            </a:r>
          </a:p>
          <a:p>
            <a:pPr>
              <a:tabLst>
                <a:tab pos="203200" algn="l"/>
                <a:tab pos="3429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ソフトウェアがIPデバイスとして定義するビデオ キャプチャ カードを介し、AxxonNextにアナログビデオカメラを接続することができます。</a:t>
            </a:r>
            <a:endPar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1000"/>
          </a:p>
        </p:txBody>
      </p:sp>
      <p:sp>
        <p:nvSpPr>
          <p:cNvPr id="7" name="Freeform 3"/>
          <p:cNvSpPr/>
          <p:nvPr/>
        </p:nvSpPr>
        <p:spPr>
          <a:xfrm>
            <a:off x="609600" y="136823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573406" y="1377760"/>
            <a:ext cx="45719" cy="691546"/>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2059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904737" y="1368235"/>
            <a:ext cx="54863" cy="696308"/>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715581" y="6827997"/>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これらの要件が満たされている場合、IPデバイスを適切に扱う必要があります。ただし、正しい機能が保証されているわけではありません。</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Freeform 3"/>
          <p:cNvSpPr/>
          <p:nvPr/>
        </p:nvSpPr>
        <p:spPr>
          <a:xfrm>
            <a:off x="609600" y="68279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09600" y="682799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7393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940931" y="6827997"/>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8199595"/>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このような機器に接続されたIPデバイスは、許容できないほど長い遅延（フレームあたり1.5秒から3秒）でビデオストリームを送信します。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Freeform 3"/>
          <p:cNvSpPr/>
          <p:nvPr/>
        </p:nvSpPr>
        <p:spPr>
          <a:xfrm>
            <a:off x="609600" y="81995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819959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09600" y="8765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940931" y="80697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1371600" y="10002773"/>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55637" y="1434306"/>
            <a:ext cx="177800" cy="177800"/>
          </a:xfrm>
          <a:prstGeom prst="rect">
            <a:avLst/>
          </a:prstGeom>
          <a:noFill/>
        </p:spPr>
      </p:pic>
      <p:pic>
        <p:nvPicPr>
          <p:cNvPr id="23" name="Picture 3"/>
          <p:cNvPicPr>
            <a:picLocks noChangeAspect="1" noChangeArrowheads="1"/>
          </p:cNvPicPr>
          <p:nvPr/>
        </p:nvPicPr>
        <p:blipFill>
          <a:blip r:embed="rId3" cstate="print"/>
          <a:srcRect/>
          <a:stretch>
            <a:fillRect/>
          </a:stretch>
        </p:blipFill>
        <p:spPr bwMode="auto">
          <a:xfrm>
            <a:off x="609600" y="3745706"/>
            <a:ext cx="4305300" cy="2565400"/>
          </a:xfrm>
          <a:prstGeom prst="rect">
            <a:avLst/>
          </a:prstGeom>
          <a:noFill/>
        </p:spPr>
      </p:pic>
      <p:pic>
        <p:nvPicPr>
          <p:cNvPr id="24" name="Picture 3"/>
          <p:cNvPicPr>
            <a:picLocks noChangeAspect="1" noChangeArrowheads="1"/>
          </p:cNvPicPr>
          <p:nvPr/>
        </p:nvPicPr>
        <p:blipFill>
          <a:blip r:embed="rId4" cstate="print"/>
          <a:srcRect/>
          <a:stretch>
            <a:fillRect/>
          </a:stretch>
        </p:blipFill>
        <p:spPr bwMode="auto">
          <a:xfrm>
            <a:off x="655637" y="6852000"/>
            <a:ext cx="177800" cy="177800"/>
          </a:xfrm>
          <a:prstGeom prst="rect">
            <a:avLst/>
          </a:prstGeom>
          <a:noFill/>
        </p:spPr>
      </p:pic>
      <p:pic>
        <p:nvPicPr>
          <p:cNvPr id="25" name="Picture 3"/>
          <p:cNvPicPr>
            <a:picLocks noChangeAspect="1" noChangeArrowheads="1"/>
          </p:cNvPicPr>
          <p:nvPr/>
        </p:nvPicPr>
        <p:blipFill>
          <a:blip r:embed="rId5" cstate="print"/>
          <a:srcRect/>
          <a:stretch>
            <a:fillRect/>
          </a:stretch>
        </p:blipFill>
        <p:spPr bwMode="auto">
          <a:xfrm>
            <a:off x="656228" y="8229663"/>
            <a:ext cx="177800" cy="177800"/>
          </a:xfrm>
          <a:prstGeom prst="rect">
            <a:avLst/>
          </a:prstGeom>
          <a:noFill/>
        </p:spPr>
      </p:pic>
      <p:pic>
        <p:nvPicPr>
          <p:cNvPr id="26" name="Picture 3"/>
          <p:cNvPicPr>
            <a:picLocks noChangeAspect="1" noChangeArrowheads="1"/>
          </p:cNvPicPr>
          <p:nvPr/>
        </p:nvPicPr>
        <p:blipFill>
          <a:blip r:embed="rId6" cstate="print"/>
          <a:srcRect/>
          <a:stretch>
            <a:fillRect/>
          </a:stretch>
        </p:blipFill>
        <p:spPr bwMode="auto">
          <a:xfrm>
            <a:off x="1358900" y="9994900"/>
            <a:ext cx="38100" cy="101600"/>
          </a:xfrm>
          <a:prstGeom prst="rect">
            <a:avLst/>
          </a:prstGeom>
          <a:noFill/>
        </p:spPr>
      </p:pic>
      <p:pic>
        <p:nvPicPr>
          <p:cNvPr id="27" name="Picture 3"/>
          <p:cNvPicPr>
            <a:picLocks noChangeAspect="1" noChangeArrowheads="1"/>
          </p:cNvPicPr>
          <p:nvPr/>
        </p:nvPicPr>
        <p:blipFill>
          <a:blip r:embed="rId7" cstate="print"/>
          <a:srcRect/>
          <a:stretch>
            <a:fillRect/>
          </a:stretch>
        </p:blipFill>
        <p:spPr bwMode="auto">
          <a:xfrm>
            <a:off x="6934200" y="9994900"/>
            <a:ext cx="25400" cy="1016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19</a:t>
            </a:r>
          </a:p>
        </p:txBody>
      </p:sp>
      <p:sp>
        <p:nvSpPr>
          <p:cNvPr id="28" name="TextBox 1"/>
          <p:cNvSpPr txBox="1"/>
          <p:nvPr/>
        </p:nvSpPr>
        <p:spPr>
          <a:xfrm>
            <a:off x="274637" y="189050"/>
            <a:ext cx="7086600" cy="3677930"/>
          </a:xfrm>
          <a:prstGeom prst="rect">
            <a:avLst/>
          </a:prstGeom>
          <a:noFill/>
        </p:spPr>
        <p:txBody>
          <a:bodyPr wrap="square" lIns="0" tIns="0" rIns="0" rtlCol="0">
            <a:spAutoFit/>
          </a:bodyPr>
          <a:lstStyle/>
          <a:p>
            <a:pPr>
              <a:tabLst>
                <a:tab pos="203200" algn="l"/>
                <a:tab pos="342900" algn="l"/>
              </a:tabLst>
            </a:pPr>
            <a:r>
              <a:rPr lang="en-US" altLang="ja-JP" sz="12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AxxonNextソフトウェアパッケージのインストール</a:t>
            </a:r>
          </a:p>
          <a:p>
            <a:pPr>
              <a:tabLst>
                <a:tab pos="203200" algn="l"/>
                <a:tab pos="342900" algn="l"/>
              </a:tabLst>
            </a:pP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インストール機器</a:t>
            </a:r>
            <a:endParaRPr lang="en-US" altLang="zh-CN"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endParaRPr lang="en-US" altLang="zh-CN"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使用するデバイスの種類</a:t>
            </a:r>
          </a:p>
          <a:p>
            <a:pPr>
              <a:tabLst>
                <a:tab pos="203200" algn="l"/>
                <a:tab pos="342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IPデバイスはAxxonNextソフトウェアのビデオ信号（ビデオデータ）の供給源です。</a:t>
            </a:r>
          </a:p>
          <a:p>
            <a:pPr>
              <a:tabLst>
                <a:tab pos="203200" algn="l"/>
                <a:tab pos="342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429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10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10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IPビデオとオーディオ監視装置には以下の種類があります。</a:t>
            </a: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IPビデオカメラ</a:t>
            </a:r>
          </a:p>
          <a:p>
            <a:pPr marL="228600" indent="-228600">
              <a:buFont typeface="+mj-lt"/>
              <a:buAutoNum type="arabicPeriod"/>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各種IPビデオサーバー</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直接接続されたアナログビデオカメラを使用するIPビデオサーバーは、アナログビデオ信号をデジタル化し、TCP/ IPを介してユーザーに送信します。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IPビデオサーバーに接続されたアナログビデオカメラを操作する場合、IPビデオカメラと同様、ビデオ画像閲覧機能と送信機能を利用することができます。</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IPデバイスの接続</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IPデバイスを操作するには、必要なIPデバイスが有効になっているローカルネットワークにAxxonNextサーバーを接続する必要があります。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350837" y="6412974"/>
            <a:ext cx="6873677" cy="2754600"/>
          </a:xfrm>
          <a:prstGeom prst="rect">
            <a:avLst/>
          </a:prstGeom>
          <a:noFill/>
        </p:spPr>
        <p:txBody>
          <a:bodyPr wrap="none" lIns="0" tIns="0" rIns="0" rtlCol="0">
            <a:spAutoFit/>
          </a:bodyPr>
          <a:lstStyle/>
          <a:p>
            <a:pPr>
              <a:tabLst>
                <a:tab pos="203200" algn="l"/>
                <a:tab pos="342900" algn="l"/>
                <a:tab pos="381000" algn="l"/>
                <a:tab pos="584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外部ネットワーク上のIPデバイスに対応するには</a:t>
            </a:r>
          </a:p>
          <a:p>
            <a:pPr marL="228600" indent="-228600">
              <a:buFont typeface="+mj-lt"/>
              <a:buAutoNum type="arabicPeriod"/>
              <a:tabLst>
                <a:tab pos="203200" algn="l"/>
                <a:tab pos="342900" algn="l"/>
                <a:tab pos="381000" algn="l"/>
                <a:tab pos="5842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IPデバイスは、外部の静的IPアドレスを保持している必要があります。</a:t>
            </a:r>
          </a:p>
          <a:p>
            <a:pPr marL="228600" indent="-228600">
              <a:buFont typeface="+mj-lt"/>
              <a:buAutoNum type="arabicPeriod"/>
              <a:tabLst>
                <a:tab pos="203200" algn="l"/>
                <a:tab pos="342900" algn="l"/>
                <a:tab pos="381000" algn="l"/>
                <a:tab pos="5842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ネットワーク機器に必要なポートを開く必要があります。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IPデバイスから入ってくるビデオ信号に基づき、ガードされた位置の評価が行われ、システムがその位置について登録されたイベントに応答します。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得られた映像情報の内容と品質は、IPデバイスのインストール/設定方法によって異なります。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高品質なビデオ信号を得るには、複数の規則に準拠する必要があります。</a:t>
            </a: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特に、高品質な周辺機器（ハブ/ルータ）を使用する必要があります。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このようなセキュリティシステムで使用することを想定していない家庭用および企業向けのデバイスの使用は推奨されません。</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tabLst>
                <a:tab pos="203200" algn="l"/>
                <a:tab pos="342900" algn="l"/>
                <a:tab pos="381000" algn="l"/>
                <a:tab pos="5842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ローカルネットワークの構築とIP機器の接続に関する詳細情報は、対応する参照文書に記載されています。</a:t>
            </a:r>
          </a:p>
          <a:p>
            <a:pPr>
              <a:tabLst>
                <a:tab pos="203200" algn="l"/>
                <a:tab pos="342900" algn="l"/>
                <a:tab pos="381000" algn="l"/>
                <a:tab pos="5842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856697"/>
            <a:ext cx="6340856" cy="1832609"/>
          </a:xfrm>
          <a:custGeom>
            <a:avLst/>
            <a:gdLst>
              <a:gd name="connsiteX0" fmla="*/ 0 w 6340856"/>
              <a:gd name="connsiteY0" fmla="*/ 0 h 1832609"/>
              <a:gd name="connsiteX1" fmla="*/ 6340856 w 6340856"/>
              <a:gd name="connsiteY1" fmla="*/ 0 h 1832609"/>
              <a:gd name="connsiteX2" fmla="*/ 6340856 w 6340856"/>
              <a:gd name="connsiteY2" fmla="*/ 1832609 h 1832609"/>
              <a:gd name="connsiteX3" fmla="*/ 0 w 6340856"/>
              <a:gd name="connsiteY3" fmla="*/ 1832609 h 1832609"/>
              <a:gd name="connsiteX4" fmla="*/ 0 w 6340856"/>
              <a:gd name="connsiteY4" fmla="*/ 0 h 18326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1832609">
                <a:moveTo>
                  <a:pt x="0" y="0"/>
                </a:moveTo>
                <a:lnTo>
                  <a:pt x="6340856" y="0"/>
                </a:lnTo>
                <a:lnTo>
                  <a:pt x="6340856" y="1832609"/>
                </a:lnTo>
                <a:lnTo>
                  <a:pt x="0" y="18326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785669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7856697"/>
            <a:ext cx="9525" cy="1832609"/>
          </a:xfrm>
          <a:custGeom>
            <a:avLst/>
            <a:gdLst>
              <a:gd name="connsiteX0" fmla="*/ 4762 w 9525"/>
              <a:gd name="connsiteY0" fmla="*/ 0 h 1832609"/>
              <a:gd name="connsiteX1" fmla="*/ 4762 w 9525"/>
              <a:gd name="connsiteY1" fmla="*/ 1832609 h 1832609"/>
            </a:gdLst>
            <a:ahLst/>
            <a:cxnLst>
              <a:cxn ang="0">
                <a:pos x="connsiteX0" y="connsiteY0"/>
              </a:cxn>
              <a:cxn ang="1">
                <a:pos x="connsiteX1" y="connsiteY1"/>
              </a:cxn>
            </a:cxnLst>
            <a:rect l="l" t="t" r="r" b="b"/>
            <a:pathLst>
              <a:path w="9525" h="1832609">
                <a:moveTo>
                  <a:pt x="4762" y="0"/>
                </a:moveTo>
                <a:lnTo>
                  <a:pt x="4762" y="18326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9679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7856697"/>
            <a:ext cx="9525" cy="1832609"/>
          </a:xfrm>
          <a:custGeom>
            <a:avLst/>
            <a:gdLst>
              <a:gd name="connsiteX0" fmla="*/ 4762 w 9525"/>
              <a:gd name="connsiteY0" fmla="*/ 0 h 1832609"/>
              <a:gd name="connsiteX1" fmla="*/ 4762 w 9525"/>
              <a:gd name="connsiteY1" fmla="*/ 1832609 h 1832609"/>
            </a:gdLst>
            <a:ahLst/>
            <a:cxnLst>
              <a:cxn ang="0">
                <a:pos x="connsiteX0" y="connsiteY0"/>
              </a:cxn>
              <a:cxn ang="1">
                <a:pos x="connsiteX1" y="connsiteY1"/>
              </a:cxn>
            </a:cxnLst>
            <a:rect l="l" t="t" r="r" b="b"/>
            <a:pathLst>
              <a:path w="9525" h="1832609">
                <a:moveTo>
                  <a:pt x="4762" y="0"/>
                </a:moveTo>
                <a:lnTo>
                  <a:pt x="4762" y="18326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4102100" cy="30734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09600" y="4700747"/>
            <a:ext cx="5854700" cy="30607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98500" y="7964647"/>
            <a:ext cx="177800" cy="177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65200" y="8421847"/>
            <a:ext cx="1727200" cy="1168400"/>
          </a:xfrm>
          <a:prstGeom prst="rect">
            <a:avLst/>
          </a:prstGeom>
          <a:noFill/>
        </p:spPr>
      </p:pic>
      <p:sp>
        <p:nvSpPr>
          <p:cNvPr id="12" name="TextBox 1"/>
          <p:cNvSpPr txBox="1"/>
          <p:nvPr/>
        </p:nvSpPr>
        <p:spPr>
          <a:xfrm>
            <a:off x="409722" y="10298906"/>
            <a:ext cx="227626" cy="212879"/>
          </a:xfrm>
          <a:prstGeom prst="rect">
            <a:avLst/>
          </a:prstGeom>
          <a:noFill/>
        </p:spPr>
        <p:txBody>
          <a:bodyPr wrap="none" lIns="0" tIns="0" rIns="0" rtlCol="0">
            <a:spAutoFit/>
          </a:bodyPr>
          <a:lstStyle/>
          <a:p>
            <a:pPr>
              <a:lnSpc>
                <a:spcPts val="1300"/>
              </a:lnSpc>
              <a:tabLst>
                <a:tab pos="165100" algn="l"/>
              </a:tabLst>
            </a:pPr>
            <a:r>
              <a:rPr lang="en-US" altLang="zh-CN" sz="800" dirty="0" smtClean="0">
                <a:latin typeface="メイリオ" pitchFamily="50" charset="-128"/>
                <a:ea typeface="メイリオ" pitchFamily="50" charset="-128"/>
                <a:cs typeface="メイリオ" pitchFamily="50" charset="-128"/>
              </a:rPr>
              <a:t> 190</a:t>
            </a:r>
          </a:p>
        </p:txBody>
      </p:sp>
      <p:sp>
        <p:nvSpPr>
          <p:cNvPr id="14" name="正方形/長方形 13"/>
          <p:cNvSpPr/>
          <p:nvPr/>
        </p:nvSpPr>
        <p:spPr>
          <a:xfrm>
            <a:off x="593614" y="39937"/>
            <a:ext cx="3778250" cy="581569"/>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領域選択を介してビデオ画像の拡大</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ビデオ画像を拡大するには、拡大したい画像の領域を選択します。</a:t>
            </a:r>
          </a:p>
        </p:txBody>
      </p:sp>
      <p:sp>
        <p:nvSpPr>
          <p:cNvPr id="15" name="正方形/長方形 14"/>
          <p:cNvSpPr/>
          <p:nvPr/>
        </p:nvSpPr>
        <p:spPr>
          <a:xfrm>
            <a:off x="689601" y="3669506"/>
            <a:ext cx="6138235" cy="109260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次の手順を実行して領域を選択することができます。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表示タイル内のマウスの左ボタンを押したままにします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目的の位置にマウスカーソルを移動します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マウスの左ボタンを離します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上記のアクションを完了すると、選択した領域は、全体の表示タイルにまたがって表示されます。</a:t>
            </a:r>
          </a:p>
        </p:txBody>
      </p:sp>
      <p:sp>
        <p:nvSpPr>
          <p:cNvPr id="16" name="正方形/長方形 15"/>
          <p:cNvSpPr/>
          <p:nvPr/>
        </p:nvSpPr>
        <p:spPr>
          <a:xfrm>
            <a:off x="867401" y="7960182"/>
            <a:ext cx="59515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表示に16倍以上のズームを必要とする領域を選択した場合、赤枠でマークされます。ビデオ画像が拡大表示されません。</a:t>
            </a:r>
          </a:p>
        </p:txBody>
      </p:sp>
    </p:spTree>
    <p:extLst>
      <p:ext uri="{BB962C8B-B14F-4D97-AF65-F5344CB8AC3E}">
        <p14:creationId xmlns:p14="http://schemas.microsoft.com/office/powerpoint/2010/main" val="2285935752"/>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3"/>
          <p:cNvSpPr/>
          <p:nvPr/>
        </p:nvSpPr>
        <p:spPr>
          <a:xfrm>
            <a:off x="609600" y="1502663"/>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3162300"/>
            <a:ext cx="3416300" cy="2578100"/>
          </a:xfrm>
          <a:prstGeom prst="rect">
            <a:avLst/>
          </a:prstGeom>
          <a:noFill/>
        </p:spPr>
      </p:pic>
      <p:pic>
        <p:nvPicPr>
          <p:cNvPr id="28" name="Picture 3"/>
          <p:cNvPicPr>
            <a:picLocks noChangeAspect="1" noChangeArrowheads="1"/>
          </p:cNvPicPr>
          <p:nvPr/>
        </p:nvPicPr>
        <p:blipFill>
          <a:blip r:embed="rId3" cstate="print"/>
          <a:srcRect/>
          <a:stretch>
            <a:fillRect/>
          </a:stretch>
        </p:blipFill>
        <p:spPr bwMode="auto">
          <a:xfrm>
            <a:off x="609600" y="6882718"/>
            <a:ext cx="1676400" cy="1511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191</a:t>
            </a:r>
          </a:p>
        </p:txBody>
      </p:sp>
      <p:sp>
        <p:nvSpPr>
          <p:cNvPr id="1028" name="正方形/長方形 1027"/>
          <p:cNvSpPr/>
          <p:nvPr/>
        </p:nvSpPr>
        <p:spPr>
          <a:xfrm>
            <a:off x="457199" y="337802"/>
            <a:ext cx="4770437" cy="259045"/>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マウスのスクロールホイールを使用して、ビデオ画像を拡大します。</a:t>
            </a:r>
          </a:p>
        </p:txBody>
      </p:sp>
      <p:sp>
        <p:nvSpPr>
          <p:cNvPr id="1029" name="正方形/長方形 1028"/>
          <p:cNvSpPr/>
          <p:nvPr/>
        </p:nvSpPr>
        <p:spPr>
          <a:xfrm>
            <a:off x="534691" y="607839"/>
            <a:ext cx="6399509"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マウスのスクロールホイールを使用する場合、ビデオ画像は、マウスカーソルの相対拡大されます。このプロセスの説明は、以下の表に提供されます。</a:t>
            </a:r>
          </a:p>
        </p:txBody>
      </p:sp>
      <p:sp>
        <p:nvSpPr>
          <p:cNvPr id="1030" name="正方形/長方形 1029"/>
          <p:cNvSpPr/>
          <p:nvPr/>
        </p:nvSpPr>
        <p:spPr>
          <a:xfrm>
            <a:off x="527565" y="1916906"/>
            <a:ext cx="6729412" cy="1248419"/>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ビデオ画像処理</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AxxonNextにおいて、表示タイルに実装されたビデオ画像処理機能は、ビデオ監視システムを使用しての性能と利便性を向上させます。</a:t>
            </a:r>
          </a:p>
          <a:p>
            <a:pPr>
              <a:lnSpc>
                <a:spcPts val="1300"/>
              </a:lnSpc>
            </a:pPr>
            <a:r>
              <a:rPr lang="ja-JP" altLang="en-US" sz="800" dirty="0">
                <a:latin typeface="メイリオ" pitchFamily="50" charset="-128"/>
                <a:ea typeface="メイリオ" pitchFamily="50" charset="-128"/>
                <a:cs typeface="メイリオ" pitchFamily="50" charset="-128"/>
              </a:rPr>
              <a:t>次のビデオ画像処理機能は、表示タイルから入手できます。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コントラスト</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シャープネス</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インターレース解除</a:t>
            </a:r>
            <a:endParaRPr lang="en-US" altLang="ja-JP" sz="800" dirty="0">
              <a:latin typeface="メイリオ" pitchFamily="50" charset="-128"/>
              <a:ea typeface="メイリオ" pitchFamily="50" charset="-128"/>
              <a:cs typeface="メイリオ" pitchFamily="50" charset="-128"/>
            </a:endParaRPr>
          </a:p>
        </p:txBody>
      </p:sp>
      <p:graphicFrame>
        <p:nvGraphicFramePr>
          <p:cNvPr id="1031" name="表 1030"/>
          <p:cNvGraphicFramePr>
            <a:graphicFrameLocks noGrp="1"/>
          </p:cNvGraphicFramePr>
          <p:nvPr>
            <p:extLst>
              <p:ext uri="{D42A27DB-BD31-4B8C-83A1-F6EECF244321}">
                <p14:modId xmlns:p14="http://schemas.microsoft.com/office/powerpoint/2010/main" val="1000009337"/>
              </p:ext>
            </p:extLst>
          </p:nvPr>
        </p:nvGraphicFramePr>
        <p:xfrm>
          <a:off x="612368" y="967851"/>
          <a:ext cx="5039784" cy="855158"/>
        </p:xfrm>
        <a:graphic>
          <a:graphicData uri="http://schemas.openxmlformats.org/drawingml/2006/table">
            <a:tbl>
              <a:tblPr firstRow="1" bandRow="1">
                <a:tableStyleId>{5C22544A-7EE6-4342-B048-85BDC9FD1C3A}</a:tableStyleId>
              </a:tblPr>
              <a:tblGrid>
                <a:gridCol w="2977091"/>
                <a:gridCol w="2062693"/>
              </a:tblGrid>
              <a:tr h="263255">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実行された機能</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マウスホイールは、1段階ずつ前方にスクロールされます。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ビデオ画像は2倍に拡大されます。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87103">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マウスホイールは、1段階ずつ後方にスクロールされます。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ビデオ画像は2倍減少します。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032" name="正方形/長方形 1031"/>
          <p:cNvSpPr/>
          <p:nvPr/>
        </p:nvSpPr>
        <p:spPr>
          <a:xfrm>
            <a:off x="600996" y="5740400"/>
            <a:ext cx="633320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ビデオ画像処理機能を有効にするには、表示タイルのコンテキストメニューの可視化オプションを使用します。唯一の画像処理機能を同時に有効にすることができます。</a:t>
            </a:r>
          </a:p>
        </p:txBody>
      </p:sp>
      <p:sp>
        <p:nvSpPr>
          <p:cNvPr id="1033" name="正方形/長方形 1032"/>
          <p:cNvSpPr/>
          <p:nvPr/>
        </p:nvSpPr>
        <p:spPr>
          <a:xfrm>
            <a:off x="615949" y="6121624"/>
            <a:ext cx="5907087"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コントラストレベルの変更</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AxxonNextオペレータは、ビデオ画像のコントラストを調整するためのアクセス権が付与されています。</a:t>
            </a:r>
          </a:p>
          <a:p>
            <a:pPr>
              <a:lnSpc>
                <a:spcPts val="1300"/>
              </a:lnSpc>
            </a:pPr>
            <a:r>
              <a:rPr lang="ja-JP" altLang="en-US" sz="800" dirty="0">
                <a:latin typeface="メイリオ" pitchFamily="50" charset="-128"/>
                <a:ea typeface="メイリオ" pitchFamily="50" charset="-128"/>
                <a:cs typeface="メイリオ" pitchFamily="50" charset="-128"/>
              </a:rPr>
              <a:t>コントラストを調整するには、可視化のコンテキストメニューにコントラストオプションを選択します。</a:t>
            </a:r>
          </a:p>
        </p:txBody>
      </p:sp>
      <p:sp>
        <p:nvSpPr>
          <p:cNvPr id="1034" name="正方形/長方形 1033"/>
          <p:cNvSpPr/>
          <p:nvPr/>
        </p:nvSpPr>
        <p:spPr>
          <a:xfrm>
            <a:off x="552450" y="8450561"/>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コントラスト関数の例は次の画像に示されています。</a:t>
            </a:r>
          </a:p>
        </p:txBody>
      </p:sp>
    </p:spTree>
    <p:extLst>
      <p:ext uri="{BB962C8B-B14F-4D97-AF65-F5344CB8AC3E}">
        <p14:creationId xmlns:p14="http://schemas.microsoft.com/office/powerpoint/2010/main" val="3499869605"/>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79437" y="469106"/>
            <a:ext cx="3416300" cy="50800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6629400"/>
            <a:ext cx="1447800" cy="13843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192</a:t>
            </a:r>
          </a:p>
        </p:txBody>
      </p:sp>
      <p:sp>
        <p:nvSpPr>
          <p:cNvPr id="8" name="正方形/長方形 7"/>
          <p:cNvSpPr/>
          <p:nvPr/>
        </p:nvSpPr>
        <p:spPr>
          <a:xfrm>
            <a:off x="552449" y="5574506"/>
            <a:ext cx="6656387" cy="109260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元のイメージに戻すには、可視化のコンテキストメニューにコントラストオプションを再び選択します。</a:t>
            </a:r>
          </a:p>
          <a:p>
            <a:pPr>
              <a:lnSpc>
                <a:spcPts val="1300"/>
              </a:lnSpc>
            </a:pP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シャープネスレベルの設定</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AxxonNextオペレータは、ビデオ画像のシャープネスを調整するためのアクセス権が付与されています。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シャープネスを調整するには、可視化のコンテキストメニューでシャープネスオプションを選択します。</a:t>
            </a:r>
          </a:p>
        </p:txBody>
      </p:sp>
      <p:sp>
        <p:nvSpPr>
          <p:cNvPr id="9" name="正方形/長方形 8"/>
          <p:cNvSpPr/>
          <p:nvPr/>
        </p:nvSpPr>
        <p:spPr>
          <a:xfrm>
            <a:off x="598930" y="82415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次のピクチャのイメージはシャープネスツールの使用例を示しています。</a:t>
            </a:r>
          </a:p>
        </p:txBody>
      </p:sp>
    </p:spTree>
    <p:extLst>
      <p:ext uri="{BB962C8B-B14F-4D97-AF65-F5344CB8AC3E}">
        <p14:creationId xmlns:p14="http://schemas.microsoft.com/office/powerpoint/2010/main" val="2322093415"/>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127500" cy="61722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193</a:t>
            </a:r>
          </a:p>
        </p:txBody>
      </p:sp>
      <p:sp>
        <p:nvSpPr>
          <p:cNvPr id="5" name="正方形/長方形 4"/>
          <p:cNvSpPr/>
          <p:nvPr/>
        </p:nvSpPr>
        <p:spPr>
          <a:xfrm>
            <a:off x="552450" y="6869906"/>
            <a:ext cx="6393712"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元のイメージに戻すには、もう一度シャープネス機能を使用します。</a:t>
            </a:r>
          </a:p>
        </p:txBody>
      </p:sp>
    </p:spTree>
    <p:extLst>
      <p:ext uri="{BB962C8B-B14F-4D97-AF65-F5344CB8AC3E}">
        <p14:creationId xmlns:p14="http://schemas.microsoft.com/office/powerpoint/2010/main" val="1672425526"/>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19125" y="1191622"/>
            <a:ext cx="4749800" cy="26797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19125" y="4176122"/>
            <a:ext cx="1447800" cy="12446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19125" y="5725522"/>
            <a:ext cx="4775200" cy="2692400"/>
          </a:xfrm>
          <a:prstGeom prst="rect">
            <a:avLst/>
          </a:prstGeom>
          <a:noFill/>
        </p:spPr>
      </p:pic>
      <p:sp>
        <p:nvSpPr>
          <p:cNvPr id="14" name="正方形/長方形 13"/>
          <p:cNvSpPr/>
          <p:nvPr/>
        </p:nvSpPr>
        <p:spPr>
          <a:xfrm>
            <a:off x="487953" y="3884874"/>
            <a:ext cx="6472028"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このツールを利用には、可視化のコンテキストメニューのインターレース解除オプションを選択します。</a:t>
            </a:r>
          </a:p>
        </p:txBody>
      </p:sp>
      <p:sp>
        <p:nvSpPr>
          <p:cNvPr id="15" name="正方形/長方形 14"/>
          <p:cNvSpPr/>
          <p:nvPr/>
        </p:nvSpPr>
        <p:spPr>
          <a:xfrm>
            <a:off x="512135" y="289128"/>
            <a:ext cx="6620502" cy="925894"/>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インターレース解除を使用</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インターレース解除ツールは、歪みを補正するために使用し（「コーミングアーチファクト」とも呼ばれる）、オブジェクトを迅速に背景よりに移動すると、ビデオ画像断片の境界に表示されます。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コーミングアーチファクトの例は、下のピクチャに表示されています。</a:t>
            </a:r>
          </a:p>
        </p:txBody>
      </p:sp>
      <p:sp>
        <p:nvSpPr>
          <p:cNvPr id="16" name="正方形/長方形 15"/>
          <p:cNvSpPr/>
          <p:nvPr/>
        </p:nvSpPr>
        <p:spPr>
          <a:xfrm>
            <a:off x="619125" y="5510078"/>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表示タイル内のイメージが補正されます。</a:t>
            </a:r>
          </a:p>
        </p:txBody>
      </p:sp>
      <p:sp>
        <p:nvSpPr>
          <p:cNvPr id="17" name="正方形/長方形 16"/>
          <p:cNvSpPr/>
          <p:nvPr/>
        </p:nvSpPr>
        <p:spPr>
          <a:xfrm>
            <a:off x="611335" y="8450561"/>
            <a:ext cx="5668962"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インターレース解除を無効にするには、インターレース解除オプションを再び選択します。</a:t>
            </a:r>
          </a:p>
        </p:txBody>
      </p:sp>
      <p:sp>
        <p:nvSpPr>
          <p:cNvPr id="11"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194</a:t>
            </a:r>
          </a:p>
        </p:txBody>
      </p:sp>
    </p:spTree>
    <p:extLst>
      <p:ext uri="{BB962C8B-B14F-4D97-AF65-F5344CB8AC3E}">
        <p14:creationId xmlns:p14="http://schemas.microsoft.com/office/powerpoint/2010/main" val="778237958"/>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78883" y="2466895"/>
            <a:ext cx="1905000" cy="23749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578883" y="5257800"/>
            <a:ext cx="4102100" cy="30734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195</a:t>
            </a:r>
          </a:p>
        </p:txBody>
      </p:sp>
      <p:sp>
        <p:nvSpPr>
          <p:cNvPr id="12" name="正方形/長方形 11"/>
          <p:cNvSpPr/>
          <p:nvPr/>
        </p:nvSpPr>
        <p:spPr>
          <a:xfrm>
            <a:off x="609600" y="88106"/>
            <a:ext cx="5956300"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対象の追跡</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オブジェクトトラッキングにより、ユーザーは、カメラの視野内またはアーカイブ内のビデオ録画内のオブジェクトの動きを視覚的に追跡することができます。</a:t>
            </a:r>
          </a:p>
        </p:txBody>
      </p:sp>
      <p:sp>
        <p:nvSpPr>
          <p:cNvPr id="13" name="Freeform 3"/>
          <p:cNvSpPr/>
          <p:nvPr/>
        </p:nvSpPr>
        <p:spPr>
          <a:xfrm>
            <a:off x="578883" y="856059"/>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578883" y="85605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578883" y="85605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578883" y="142184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6910214" y="85605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8" name="Picture 3"/>
          <p:cNvPicPr>
            <a:picLocks noChangeAspect="1" noChangeArrowheads="1"/>
          </p:cNvPicPr>
          <p:nvPr/>
        </p:nvPicPr>
        <p:blipFill>
          <a:blip r:embed="rId4" cstate="print"/>
          <a:srcRect/>
          <a:stretch>
            <a:fillRect/>
          </a:stretch>
        </p:blipFill>
        <p:spPr bwMode="auto">
          <a:xfrm>
            <a:off x="667783" y="968201"/>
            <a:ext cx="177800" cy="177800"/>
          </a:xfrm>
          <a:prstGeom prst="rect">
            <a:avLst/>
          </a:prstGeom>
          <a:noFill/>
        </p:spPr>
      </p:pic>
      <p:sp>
        <p:nvSpPr>
          <p:cNvPr id="11" name="正方形/長方形 10"/>
          <p:cNvSpPr/>
          <p:nvPr/>
        </p:nvSpPr>
        <p:spPr>
          <a:xfrm>
            <a:off x="845583" y="865096"/>
            <a:ext cx="6210854"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オブジェクトトラッキングは、シチュエーション解析検出ユニットおよび/または組込み検出ユニットがアクティブである場合にのみ実行可能です（「シチュエーション解析検出ツールおよび組込み解析」を参照）。</a:t>
            </a:r>
          </a:p>
        </p:txBody>
      </p:sp>
      <p:sp>
        <p:nvSpPr>
          <p:cNvPr id="19" name="正方形/長方形 18"/>
          <p:cNvSpPr/>
          <p:nvPr/>
        </p:nvSpPr>
        <p:spPr>
          <a:xfrm>
            <a:off x="602511" y="1442855"/>
            <a:ext cx="4985304"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オブジェクトトラッキングは、次の機能を実行します。</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移動物体を認識し、動的にビデオ画像に透明の長方形でマークを付ける</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オブジェクトの動きの軌道を表示する</a:t>
            </a:r>
            <a:endParaRPr lang="en-US" altLang="ja-JP" sz="800" dirty="0" smtClean="0">
              <a:latin typeface="メイリオ" pitchFamily="50" charset="-128"/>
              <a:ea typeface="メイリオ" pitchFamily="50" charset="-128"/>
              <a:cs typeface="メイリオ" pitchFamily="50" charset="-128"/>
            </a:endParaRPr>
          </a:p>
        </p:txBody>
      </p:sp>
      <p:sp>
        <p:nvSpPr>
          <p:cNvPr id="20" name="正方形/長方形 19"/>
          <p:cNvSpPr/>
          <p:nvPr/>
        </p:nvSpPr>
        <p:spPr>
          <a:xfrm>
            <a:off x="498399" y="2069306"/>
            <a:ext cx="65580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モーションは、フレーム間のビデオ画像の時間勾配差分に基づいて検出されます。</a:t>
            </a:r>
          </a:p>
          <a:p>
            <a:pPr>
              <a:lnSpc>
                <a:spcPts val="1300"/>
              </a:lnSpc>
            </a:pPr>
            <a:r>
              <a:rPr lang="ja-JP" altLang="en-US" sz="800" dirty="0">
                <a:latin typeface="メイリオ" pitchFamily="50" charset="-128"/>
                <a:ea typeface="メイリオ" pitchFamily="50" charset="-128"/>
                <a:cs typeface="メイリオ" pitchFamily="50" charset="-128"/>
              </a:rPr>
              <a:t>オブジェクトトラッキングを有効にするには、表示タイルのコンテキストメニューのトラッキング表示を選択します。</a:t>
            </a:r>
          </a:p>
        </p:txBody>
      </p:sp>
      <p:sp>
        <p:nvSpPr>
          <p:cNvPr id="21" name="正方形/長方形 20"/>
          <p:cNvSpPr/>
          <p:nvPr/>
        </p:nvSpPr>
        <p:spPr>
          <a:xfrm>
            <a:off x="578293" y="490819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これでオブジェクトトラッキング機能が起動します。</a:t>
            </a:r>
          </a:p>
        </p:txBody>
      </p:sp>
      <p:sp>
        <p:nvSpPr>
          <p:cNvPr id="22" name="正方形/長方形 21"/>
          <p:cNvSpPr/>
          <p:nvPr/>
        </p:nvSpPr>
        <p:spPr>
          <a:xfrm>
            <a:off x="552450" y="8438922"/>
            <a:ext cx="639922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オブジェクトトラッキングを無効にするには、表示タイルのコンテキストメニューのトラッキング非表示をクリックします。</a:t>
            </a:r>
          </a:p>
        </p:txBody>
      </p:sp>
    </p:spTree>
    <p:extLst>
      <p:ext uri="{BB962C8B-B14F-4D97-AF65-F5344CB8AC3E}">
        <p14:creationId xmlns:p14="http://schemas.microsoft.com/office/powerpoint/2010/main" val="2865533733"/>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457200" y="5487207"/>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457200" y="548720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457200" y="5487207"/>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457200" y="605311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788531" y="5487207"/>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457200" y="8365788"/>
            <a:ext cx="6340856" cy="740918"/>
          </a:xfrm>
          <a:custGeom>
            <a:avLst/>
            <a:gdLst>
              <a:gd name="connsiteX0" fmla="*/ 0 w 6340856"/>
              <a:gd name="connsiteY0" fmla="*/ 0 h 740918"/>
              <a:gd name="connsiteX1" fmla="*/ 6340856 w 6340856"/>
              <a:gd name="connsiteY1" fmla="*/ 0 h 740918"/>
              <a:gd name="connsiteX2" fmla="*/ 6340856 w 6340856"/>
              <a:gd name="connsiteY2" fmla="*/ 740918 h 740918"/>
              <a:gd name="connsiteX3" fmla="*/ 0 w 6340856"/>
              <a:gd name="connsiteY3" fmla="*/ 740918 h 740918"/>
              <a:gd name="connsiteX4" fmla="*/ 0 w 6340856"/>
              <a:gd name="connsiteY4" fmla="*/ 0 h 74091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40918">
                <a:moveTo>
                  <a:pt x="0" y="0"/>
                </a:moveTo>
                <a:lnTo>
                  <a:pt x="6340856" y="0"/>
                </a:lnTo>
                <a:lnTo>
                  <a:pt x="6340856" y="740918"/>
                </a:lnTo>
                <a:lnTo>
                  <a:pt x="0" y="740918"/>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457200" y="836578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457200" y="8365788"/>
            <a:ext cx="9525" cy="740918"/>
          </a:xfrm>
          <a:custGeom>
            <a:avLst/>
            <a:gdLst>
              <a:gd name="connsiteX0" fmla="*/ 4762 w 9525"/>
              <a:gd name="connsiteY0" fmla="*/ 0 h 740918"/>
              <a:gd name="connsiteX1" fmla="*/ 4762 w 9525"/>
              <a:gd name="connsiteY1" fmla="*/ 740918 h 740918"/>
            </a:gdLst>
            <a:ahLst/>
            <a:cxnLst>
              <a:cxn ang="0">
                <a:pos x="connsiteX0" y="connsiteY0"/>
              </a:cxn>
              <a:cxn ang="1">
                <a:pos x="connsiteX1" y="connsiteY1"/>
              </a:cxn>
            </a:cxnLst>
            <a:rect l="l" t="t" r="r" b="b"/>
            <a:pathLst>
              <a:path w="9525" h="740918">
                <a:moveTo>
                  <a:pt x="4762" y="0"/>
                </a:moveTo>
                <a:lnTo>
                  <a:pt x="4762" y="740918"/>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457200" y="909718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788531" y="8365788"/>
            <a:ext cx="9525" cy="740918"/>
          </a:xfrm>
          <a:custGeom>
            <a:avLst/>
            <a:gdLst>
              <a:gd name="connsiteX0" fmla="*/ 4762 w 9525"/>
              <a:gd name="connsiteY0" fmla="*/ 0 h 740918"/>
              <a:gd name="connsiteX1" fmla="*/ 4762 w 9525"/>
              <a:gd name="connsiteY1" fmla="*/ 740918 h 740918"/>
            </a:gdLst>
            <a:ahLst/>
            <a:cxnLst>
              <a:cxn ang="0">
                <a:pos x="connsiteX0" y="connsiteY0"/>
              </a:cxn>
              <a:cxn ang="1">
                <a:pos x="connsiteX1" y="connsiteY1"/>
              </a:cxn>
            </a:cxnLst>
            <a:rect l="l" t="t" r="r" b="b"/>
            <a:pathLst>
              <a:path w="9525" h="740918">
                <a:moveTo>
                  <a:pt x="4762" y="0"/>
                </a:moveTo>
                <a:lnTo>
                  <a:pt x="4762" y="740918"/>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457200" y="2315382"/>
            <a:ext cx="4102100" cy="30734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546100" y="5604682"/>
            <a:ext cx="177800" cy="1651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697037" y="6527006"/>
            <a:ext cx="254000" cy="2667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457200" y="6874682"/>
            <a:ext cx="1752600" cy="13970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546100" y="8474882"/>
            <a:ext cx="177800" cy="177800"/>
          </a:xfrm>
          <a:prstGeom prst="rect">
            <a:avLst/>
          </a:prstGeom>
          <a:noFill/>
        </p:spPr>
      </p:pic>
      <p:pic>
        <p:nvPicPr>
          <p:cNvPr id="19" name="Picture 3"/>
          <p:cNvPicPr>
            <a:picLocks noChangeAspect="1" noChangeArrowheads="1"/>
          </p:cNvPicPr>
          <p:nvPr/>
        </p:nvPicPr>
        <p:blipFill>
          <a:blip r:embed="rId7" cstate="print"/>
          <a:srcRect/>
          <a:stretch>
            <a:fillRect/>
          </a:stretch>
        </p:blipFill>
        <p:spPr bwMode="auto">
          <a:xfrm>
            <a:off x="4465637" y="9422606"/>
            <a:ext cx="241300" cy="266700"/>
          </a:xfrm>
          <a:prstGeom prst="rect">
            <a:avLst/>
          </a:prstGeom>
          <a:noFill/>
        </p:spPr>
      </p:pic>
      <p:pic>
        <p:nvPicPr>
          <p:cNvPr id="20" name="Picture 3"/>
          <p:cNvPicPr>
            <a:picLocks noChangeAspect="1" noChangeArrowheads="1"/>
          </p:cNvPicPr>
          <p:nvPr/>
        </p:nvPicPr>
        <p:blipFill>
          <a:blip r:embed="rId8" cstate="print"/>
          <a:srcRect/>
          <a:stretch>
            <a:fillRect/>
          </a:stretch>
        </p:blipFill>
        <p:spPr bwMode="auto">
          <a:xfrm>
            <a:off x="5322924" y="8652682"/>
            <a:ext cx="241300" cy="266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196</a:t>
            </a:r>
          </a:p>
        </p:txBody>
      </p:sp>
      <p:sp>
        <p:nvSpPr>
          <p:cNvPr id="31" name="正方形/長方形 30"/>
          <p:cNvSpPr/>
          <p:nvPr/>
        </p:nvSpPr>
        <p:spPr>
          <a:xfrm>
            <a:off x="437932" y="117395"/>
            <a:ext cx="146706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オペレータのコメント</a:t>
            </a:r>
          </a:p>
        </p:txBody>
      </p:sp>
      <p:sp>
        <p:nvSpPr>
          <p:cNvPr id="1024" name="正方形/長方形 1023"/>
          <p:cNvSpPr/>
          <p:nvPr/>
        </p:nvSpPr>
        <p:spPr>
          <a:xfrm>
            <a:off x="431582" y="1125616"/>
            <a:ext cx="2364750" cy="259045"/>
          </a:xfrm>
          <a:prstGeom prst="rect">
            <a:avLst/>
          </a:prstGeom>
        </p:spPr>
        <p:txBody>
          <a:bodyPr wrap="none">
            <a:spAutoFit/>
          </a:bodyPr>
          <a:lstStyle/>
          <a:p>
            <a:pPr>
              <a:lnSpc>
                <a:spcPts val="1300"/>
              </a:lnSpc>
            </a:pPr>
            <a:r>
              <a:rPr lang="ja-JP" altLang="en-US" sz="1000" dirty="0">
                <a:latin typeface="メイリオ" pitchFamily="50" charset="-128"/>
                <a:ea typeface="メイリオ" pitchFamily="50" charset="-128"/>
                <a:cs typeface="メイリオ" pitchFamily="50" charset="-128"/>
              </a:rPr>
              <a:t>異なる監視モードでのコメントの追加</a:t>
            </a:r>
          </a:p>
        </p:txBody>
      </p:sp>
      <p:sp>
        <p:nvSpPr>
          <p:cNvPr id="1025" name="正方形/長方形 1024"/>
          <p:cNvSpPr/>
          <p:nvPr/>
        </p:nvSpPr>
        <p:spPr>
          <a:xfrm>
            <a:off x="326582" y="1506616"/>
            <a:ext cx="665956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ライブビデオモードでは、コメントがビデオは「凍結」されている場合にのみ追加することができ（「スナップショット機能を使用する」を参照）、ビデオカメラは、アーカイブにリンクしています。</a:t>
            </a:r>
          </a:p>
        </p:txBody>
      </p:sp>
      <p:sp>
        <p:nvSpPr>
          <p:cNvPr id="35" name="正方形/長方形 34"/>
          <p:cNvSpPr/>
          <p:nvPr/>
        </p:nvSpPr>
        <p:spPr>
          <a:xfrm>
            <a:off x="340721" y="363616"/>
            <a:ext cx="5668962"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過去または現在進行中のイベントに関するオペレータのコメントによって、サイトの状況について、より完全な理解を得ることができます。</a:t>
            </a:r>
          </a:p>
          <a:p>
            <a:pPr>
              <a:lnSpc>
                <a:spcPts val="1300"/>
              </a:lnSpc>
            </a:pPr>
            <a:r>
              <a:rPr lang="ja-JP" altLang="en-US" sz="800" dirty="0">
                <a:latin typeface="メイリオ" pitchFamily="50" charset="-128"/>
                <a:ea typeface="メイリオ" pitchFamily="50" charset="-128"/>
                <a:cs typeface="メイリオ" pitchFamily="50" charset="-128"/>
              </a:rPr>
              <a:t>コメントは再生中に表示され（「オペレータのコメントと録画したビデオを表示」を参照）、タイムライン上にタグが付いています（「タイムライン」を参照）。コメントを検索することもできます（「コメントの検索」を参照）。</a:t>
            </a:r>
          </a:p>
        </p:txBody>
      </p:sp>
      <p:sp>
        <p:nvSpPr>
          <p:cNvPr id="1028" name="正方形/長方形 1027"/>
          <p:cNvSpPr/>
          <p:nvPr/>
        </p:nvSpPr>
        <p:spPr>
          <a:xfrm>
            <a:off x="351315" y="1847721"/>
            <a:ext cx="6552721" cy="425758"/>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これらの条件が満たされている場合、表示タイルの右上には、時間インジケータと、それに隣接して、コメントを追加するために使用される</a:t>
            </a:r>
            <a:r>
              <a:rPr lang="ja-JP" altLang="en-US" sz="800" dirty="0" smtClean="0">
                <a:latin typeface="メイリオ" pitchFamily="50" charset="-128"/>
                <a:ea typeface="メイリオ" pitchFamily="50" charset="-128"/>
                <a:cs typeface="メイリオ" pitchFamily="50" charset="-128"/>
              </a:rPr>
              <a:t>ボタン　　　　が</a:t>
            </a:r>
            <a:r>
              <a:rPr lang="ja-JP" altLang="en-US" sz="800" dirty="0">
                <a:latin typeface="メイリオ" pitchFamily="50" charset="-128"/>
                <a:ea typeface="メイリオ" pitchFamily="50" charset="-128"/>
                <a:cs typeface="メイリオ" pitchFamily="50" charset="-128"/>
              </a:rPr>
              <a:t>表示されます。</a:t>
            </a:r>
          </a:p>
        </p:txBody>
      </p:sp>
      <p:pic>
        <p:nvPicPr>
          <p:cNvPr id="38" name="Picture 3"/>
          <p:cNvPicPr>
            <a:picLocks noChangeAspect="1" noChangeArrowheads="1"/>
          </p:cNvPicPr>
          <p:nvPr/>
        </p:nvPicPr>
        <p:blipFill>
          <a:blip r:embed="rId9" cstate="print"/>
          <a:srcRect/>
          <a:stretch>
            <a:fillRect/>
          </a:stretch>
        </p:blipFill>
        <p:spPr bwMode="auto">
          <a:xfrm>
            <a:off x="947737" y="2018506"/>
            <a:ext cx="241300" cy="279400"/>
          </a:xfrm>
          <a:prstGeom prst="rect">
            <a:avLst/>
          </a:prstGeom>
          <a:noFill/>
        </p:spPr>
      </p:pic>
      <p:sp>
        <p:nvSpPr>
          <p:cNvPr id="1029" name="正方形/長方形 1028"/>
          <p:cNvSpPr/>
          <p:nvPr/>
        </p:nvSpPr>
        <p:spPr>
          <a:xfrm>
            <a:off x="781050" y="5498306"/>
            <a:ext cx="5403850"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ビデオカメラは、アーカイブにリンクされているものの、レコーディングが現在進行中ではない場合、ビデオが「凍結」しているときは、アーカイブへの記録は10秒間オンになります。</a:t>
            </a:r>
          </a:p>
        </p:txBody>
      </p:sp>
      <p:sp>
        <p:nvSpPr>
          <p:cNvPr id="1030" name="正方形/長方形 1029"/>
          <p:cNvSpPr/>
          <p:nvPr/>
        </p:nvSpPr>
        <p:spPr>
          <a:xfrm>
            <a:off x="431583" y="6184106"/>
            <a:ext cx="6554561"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アーカイブモードとアーカイブの解析モードでは、コメントは特定のフレームと、時間間隔の両方に追加することができます。</a:t>
            </a:r>
          </a:p>
          <a:p>
            <a:pPr>
              <a:lnSpc>
                <a:spcPts val="1300"/>
              </a:lnSpc>
            </a:pPr>
            <a:r>
              <a:rPr lang="ja-JP" altLang="en-US" sz="800" dirty="0" smtClean="0">
                <a:latin typeface="メイリオ" pitchFamily="50" charset="-128"/>
                <a:ea typeface="メイリオ" pitchFamily="50" charset="-128"/>
                <a:cs typeface="メイリオ" pitchFamily="50" charset="-128"/>
              </a:rPr>
              <a:t>間隔にコメントを追加するには、タイムライン上の間隔を選択し、間隔の内部またはいずれかの境界かのどちらかにタイムラインインジケータを配置し、ボタン　　　　をクリックします。</a:t>
            </a:r>
          </a:p>
        </p:txBody>
      </p:sp>
      <p:sp>
        <p:nvSpPr>
          <p:cNvPr id="1031" name="正方形/長方形 1030"/>
          <p:cNvSpPr/>
          <p:nvPr/>
        </p:nvSpPr>
        <p:spPr>
          <a:xfrm>
            <a:off x="731837" y="8474412"/>
            <a:ext cx="6017007" cy="605294"/>
          </a:xfrm>
          <a:prstGeom prst="rect">
            <a:avLst/>
          </a:prstGeom>
        </p:spPr>
        <p:txBody>
          <a:bodyPr wrap="square">
            <a:spAutoFit/>
          </a:bodyPr>
          <a:lstStyle/>
          <a:p>
            <a:pPr>
              <a:lnSpc>
                <a:spcPts val="1000"/>
              </a:lnSpc>
            </a:pPr>
            <a:r>
              <a:rPr lang="ja-JP" altLang="en-US" sz="800" dirty="0">
                <a:latin typeface="メイリオ" pitchFamily="50" charset="-128"/>
                <a:ea typeface="メイリオ" pitchFamily="50" charset="-128"/>
                <a:cs typeface="メイリオ" pitchFamily="50" charset="-128"/>
              </a:rPr>
              <a:t>注意</a:t>
            </a: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ja-JP" altLang="en-US" sz="800" dirty="0">
                <a:latin typeface="メイリオ" pitchFamily="50" charset="-128"/>
                <a:ea typeface="メイリオ" pitchFamily="50" charset="-128"/>
                <a:cs typeface="メイリオ" pitchFamily="50" charset="-128"/>
              </a:rPr>
              <a:t>アーカイブモードまたはアーカイブ解析モードでの再生中にコメントが追加された場合は、</a:t>
            </a:r>
            <a:r>
              <a:rPr lang="ja-JP" altLang="en-US" sz="800" dirty="0" smtClean="0">
                <a:latin typeface="メイリオ" pitchFamily="50" charset="-128"/>
                <a:ea typeface="メイリオ" pitchFamily="50" charset="-128"/>
                <a:cs typeface="メイリオ" pitchFamily="50" charset="-128"/>
              </a:rPr>
              <a:t>ボタン　　　が</a:t>
            </a:r>
            <a:r>
              <a:rPr lang="ja-JP" altLang="en-US" sz="800" dirty="0">
                <a:latin typeface="メイリオ" pitchFamily="50" charset="-128"/>
                <a:ea typeface="メイリオ" pitchFamily="50" charset="-128"/>
                <a:cs typeface="メイリオ" pitchFamily="50" charset="-128"/>
              </a:rPr>
              <a:t>クリックされると、再生が一時停止します。</a:t>
            </a:r>
          </a:p>
        </p:txBody>
      </p:sp>
      <p:sp>
        <p:nvSpPr>
          <p:cNvPr id="1032" name="正方形/長方形 1031"/>
          <p:cNvSpPr/>
          <p:nvPr/>
        </p:nvSpPr>
        <p:spPr>
          <a:xfrm>
            <a:off x="492051" y="9191922"/>
            <a:ext cx="6564386"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管理モードでは、オペレータはイベントを分類した後にコメントを提示するよう求められるか（「アラーム管理モードの設定」を参照）、またはイベント分類前に、コメントを自由な形式で残すことができ、</a:t>
            </a:r>
            <a:r>
              <a:rPr lang="ja-JP" altLang="en-US" sz="800" dirty="0" smtClean="0">
                <a:latin typeface="メイリオ" pitchFamily="50" charset="-128"/>
                <a:ea typeface="メイリオ" pitchFamily="50" charset="-128"/>
                <a:cs typeface="メイリオ" pitchFamily="50" charset="-128"/>
              </a:rPr>
              <a:t>ボタン　　　を</a:t>
            </a:r>
            <a:r>
              <a:rPr lang="ja-JP" altLang="en-US" sz="800" dirty="0">
                <a:latin typeface="メイリオ" pitchFamily="50" charset="-128"/>
                <a:ea typeface="メイリオ" pitchFamily="50" charset="-128"/>
                <a:cs typeface="メイリオ" pitchFamily="50" charset="-128"/>
              </a:rPr>
              <a:t>クリックすると、アラームの全期間に適用されます。</a:t>
            </a:r>
          </a:p>
        </p:txBody>
      </p:sp>
    </p:spTree>
    <p:extLst>
      <p:ext uri="{BB962C8B-B14F-4D97-AF65-F5344CB8AC3E}">
        <p14:creationId xmlns:p14="http://schemas.microsoft.com/office/powerpoint/2010/main" val="3017640474"/>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89369" y="850106"/>
            <a:ext cx="4089400" cy="3086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2103437" y="4681598"/>
            <a:ext cx="241300" cy="1651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1493837" y="5117306"/>
            <a:ext cx="177800" cy="2032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2300582" y="5126032"/>
            <a:ext cx="190500" cy="1778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5780382" y="5071242"/>
            <a:ext cx="177800" cy="1778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1371600" y="5689600"/>
            <a:ext cx="4305300" cy="3238500"/>
          </a:xfrm>
          <a:prstGeom prst="rect">
            <a:avLst/>
          </a:prstGeom>
          <a:noFill/>
        </p:spPr>
      </p:pic>
      <p:pic>
        <p:nvPicPr>
          <p:cNvPr id="9" name="Picture 3"/>
          <p:cNvPicPr>
            <a:picLocks noChangeAspect="1" noChangeArrowheads="1"/>
          </p:cNvPicPr>
          <p:nvPr/>
        </p:nvPicPr>
        <p:blipFill>
          <a:blip r:embed="rId8" cstate="print"/>
          <a:srcRect/>
          <a:stretch>
            <a:fillRect/>
          </a:stretch>
        </p:blipFill>
        <p:spPr bwMode="auto">
          <a:xfrm>
            <a:off x="4884737" y="9498271"/>
            <a:ext cx="190500" cy="215900"/>
          </a:xfrm>
          <a:prstGeom prst="rect">
            <a:avLst/>
          </a:prstGeom>
          <a:noFill/>
        </p:spPr>
      </p:pic>
      <p:pic>
        <p:nvPicPr>
          <p:cNvPr id="10" name="Picture 3"/>
          <p:cNvPicPr>
            <a:picLocks noChangeAspect="1" noChangeArrowheads="1"/>
          </p:cNvPicPr>
          <p:nvPr/>
        </p:nvPicPr>
        <p:blipFill>
          <a:blip r:embed="rId8" cstate="print"/>
          <a:srcRect/>
          <a:stretch>
            <a:fillRect/>
          </a:stretch>
        </p:blipFill>
        <p:spPr bwMode="auto">
          <a:xfrm>
            <a:off x="2001837" y="9998193"/>
            <a:ext cx="203200" cy="215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197</a:t>
            </a:r>
          </a:p>
        </p:txBody>
      </p:sp>
      <p:sp>
        <p:nvSpPr>
          <p:cNvPr id="25" name="正方形/長方形 24"/>
          <p:cNvSpPr/>
          <p:nvPr/>
        </p:nvSpPr>
        <p:spPr>
          <a:xfrm>
            <a:off x="470786" y="124782"/>
            <a:ext cx="108234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コメントを追加</a:t>
            </a:r>
          </a:p>
        </p:txBody>
      </p:sp>
      <p:sp>
        <p:nvSpPr>
          <p:cNvPr id="26" name="正方形/長方形 25"/>
          <p:cNvSpPr/>
          <p:nvPr/>
        </p:nvSpPr>
        <p:spPr>
          <a:xfrm>
            <a:off x="609599" y="384770"/>
            <a:ext cx="659923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コメントを追加するには、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ボタン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クリックします。ダイアログボックスが開き、コメントを入力できます。</a:t>
            </a:r>
          </a:p>
        </p:txBody>
      </p:sp>
      <p:pic>
        <p:nvPicPr>
          <p:cNvPr id="28" name="Picture 3"/>
          <p:cNvPicPr>
            <a:picLocks noChangeAspect="1" noChangeArrowheads="1"/>
          </p:cNvPicPr>
          <p:nvPr/>
        </p:nvPicPr>
        <p:blipFill>
          <a:blip r:embed="rId9" cstate="print"/>
          <a:srcRect/>
          <a:stretch>
            <a:fillRect/>
          </a:stretch>
        </p:blipFill>
        <p:spPr bwMode="auto">
          <a:xfrm>
            <a:off x="2243137" y="384770"/>
            <a:ext cx="241300" cy="279400"/>
          </a:xfrm>
          <a:prstGeom prst="rect">
            <a:avLst/>
          </a:prstGeom>
          <a:noFill/>
        </p:spPr>
      </p:pic>
      <p:sp>
        <p:nvSpPr>
          <p:cNvPr id="27" name="正方形/長方形 26"/>
          <p:cNvSpPr/>
          <p:nvPr/>
        </p:nvSpPr>
        <p:spPr>
          <a:xfrm>
            <a:off x="799362" y="3936206"/>
            <a:ext cx="3778250" cy="414857"/>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コメントの文字数には制限があります。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次のパラメータを設定できます。</a:t>
            </a:r>
          </a:p>
        </p:txBody>
      </p:sp>
      <p:sp>
        <p:nvSpPr>
          <p:cNvPr id="29" name="正方形/長方形 28"/>
          <p:cNvSpPr/>
          <p:nvPr/>
        </p:nvSpPr>
        <p:spPr>
          <a:xfrm>
            <a:off x="749300" y="4355306"/>
            <a:ext cx="5765800"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フレーム内のコメントの位置（コメント付きウィンドウは、ウィンドウのタイトルをドラッグして移動可能</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0" name="正方形/長方形 29"/>
          <p:cNvSpPr/>
          <p:nvPr/>
        </p:nvSpPr>
        <p:spPr>
          <a:xfrm>
            <a:off x="715925" y="4660106"/>
            <a:ext cx="6340511"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左から右へとスライダ</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を調整することにより（不透明から最大透明度まで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）、コメントウィンドウの透明度を調整</a:t>
            </a:r>
          </a:p>
        </p:txBody>
      </p:sp>
      <p:sp>
        <p:nvSpPr>
          <p:cNvPr id="31" name="正方形/長方形 30"/>
          <p:cNvSpPr/>
          <p:nvPr/>
        </p:nvSpPr>
        <p:spPr>
          <a:xfrm>
            <a:off x="731837" y="5071242"/>
            <a:ext cx="6460718"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ドット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半円</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または長方形</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）で、フレーム内の関心領域をマーキング　　　これを行うためには</a:t>
            </a:r>
          </a:p>
        </p:txBody>
      </p:sp>
      <p:sp>
        <p:nvSpPr>
          <p:cNvPr id="1024" name="正方形/長方形 1023"/>
          <p:cNvSpPr/>
          <p:nvPr/>
        </p:nvSpPr>
        <p:spPr>
          <a:xfrm>
            <a:off x="976089" y="5448772"/>
            <a:ext cx="6216466"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関連するボタンをクリックし、フレーム内の任意の場所をクリックします。選択した要素が表示されます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25" name="正方形/長方形 1024"/>
          <p:cNvSpPr/>
          <p:nvPr/>
        </p:nvSpPr>
        <p:spPr>
          <a:xfrm>
            <a:off x="799362" y="9014702"/>
            <a:ext cx="5114075" cy="592470"/>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フレーム内の必要な場所に要素をドラッグします。これを行うには、左クリックし、領域の端をドラッグします（またはドットについては、ドットをクリックしてドラッグします）。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コーナーポイントをドラッグしてサイズを設定します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26" name="正方形/長方形 1025"/>
          <p:cNvSpPr/>
          <p:nvPr/>
        </p:nvSpPr>
        <p:spPr>
          <a:xfrm>
            <a:off x="676275" y="9507287"/>
            <a:ext cx="569436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コメントを保存するには、保存ボタンをクリックします。それ以外の場合は、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キャンセル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クリックします。</a:t>
            </a:r>
          </a:p>
        </p:txBody>
      </p:sp>
      <p:sp>
        <p:nvSpPr>
          <p:cNvPr id="1028" name="正方形/長方形 1027"/>
          <p:cNvSpPr/>
          <p:nvPr/>
        </p:nvSpPr>
        <p:spPr>
          <a:xfrm>
            <a:off x="718693" y="9808517"/>
            <a:ext cx="5651943"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保存後、指定した通りにコメントがフレーム内に表示されます。コメントを削除するには、システム内の他のコマンドを実行する前に、</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ボタン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クリックします。</a:t>
            </a:r>
          </a:p>
        </p:txBody>
      </p:sp>
    </p:spTree>
    <p:extLst>
      <p:ext uri="{BB962C8B-B14F-4D97-AF65-F5344CB8AC3E}">
        <p14:creationId xmlns:p14="http://schemas.microsoft.com/office/powerpoint/2010/main" val="1802486586"/>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876800" cy="2108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3975100"/>
            <a:ext cx="3924300" cy="31496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5989637" y="3294026"/>
            <a:ext cx="254000" cy="431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198</a:t>
            </a:r>
          </a:p>
        </p:txBody>
      </p:sp>
      <p:sp>
        <p:nvSpPr>
          <p:cNvPr id="9" name="正方形/長方形 8"/>
          <p:cNvSpPr/>
          <p:nvPr/>
        </p:nvSpPr>
        <p:spPr>
          <a:xfrm>
            <a:off x="595386" y="2808201"/>
            <a:ext cx="3778250" cy="425758"/>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リアルタイムのビデオ監視</a:t>
            </a: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ビデオライブモードに切り替え</a:t>
            </a:r>
          </a:p>
        </p:txBody>
      </p:sp>
      <p:sp>
        <p:nvSpPr>
          <p:cNvPr id="10" name="正方形/長方形 9"/>
          <p:cNvSpPr/>
          <p:nvPr/>
        </p:nvSpPr>
        <p:spPr>
          <a:xfrm>
            <a:off x="457200" y="3424865"/>
            <a:ext cx="553243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解析モードをアーカイブするために、異なる監視モードから表示タイルを切り替えるには、タイルの右下にあるタブに切り替えます。</a:t>
            </a:r>
          </a:p>
        </p:txBody>
      </p:sp>
      <p:sp>
        <p:nvSpPr>
          <p:cNvPr id="11" name="正方形/長方形 10"/>
          <p:cNvSpPr/>
          <p:nvPr/>
        </p:nvSpPr>
        <p:spPr>
          <a:xfrm>
            <a:off x="647331" y="719951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表示タイルは、ライブビデオモードで表示されます。</a:t>
            </a:r>
          </a:p>
        </p:txBody>
      </p:sp>
    </p:spTree>
    <p:extLst>
      <p:ext uri="{BB962C8B-B14F-4D97-AF65-F5344CB8AC3E}">
        <p14:creationId xmlns:p14="http://schemas.microsoft.com/office/powerpoint/2010/main" val="4152794340"/>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760598"/>
            <a:ext cx="6340856" cy="697229"/>
          </a:xfrm>
          <a:custGeom>
            <a:avLst/>
            <a:gdLst>
              <a:gd name="connsiteX0" fmla="*/ 0 w 6340856"/>
              <a:gd name="connsiteY0" fmla="*/ 0 h 697229"/>
              <a:gd name="connsiteX1" fmla="*/ 6340856 w 6340856"/>
              <a:gd name="connsiteY1" fmla="*/ 0 h 697229"/>
              <a:gd name="connsiteX2" fmla="*/ 6340856 w 6340856"/>
              <a:gd name="connsiteY2" fmla="*/ 697229 h 697229"/>
              <a:gd name="connsiteX3" fmla="*/ 0 w 6340856"/>
              <a:gd name="connsiteY3" fmla="*/ 697229 h 697229"/>
              <a:gd name="connsiteX4" fmla="*/ 0 w 6340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29">
                <a:moveTo>
                  <a:pt x="0" y="0"/>
                </a:moveTo>
                <a:lnTo>
                  <a:pt x="6340856" y="0"/>
                </a:lnTo>
                <a:lnTo>
                  <a:pt x="6340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576059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5760598"/>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44830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5760598"/>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55637" y="240506"/>
            <a:ext cx="3924300" cy="27813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5870962"/>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7164853"/>
            <a:ext cx="3835400" cy="2882900"/>
          </a:xfrm>
          <a:prstGeom prst="rect">
            <a:avLst/>
          </a:prstGeom>
          <a:noFill/>
        </p:spPr>
      </p:pic>
      <p:sp>
        <p:nvSpPr>
          <p:cNvPr id="15" name="正方形/長方形 14"/>
          <p:cNvSpPr/>
          <p:nvPr/>
        </p:nvSpPr>
        <p:spPr>
          <a:xfrm>
            <a:off x="600702" y="3059906"/>
            <a:ext cx="3778250" cy="477054"/>
          </a:xfrm>
          <a:prstGeom prst="rect">
            <a:avLst/>
          </a:prstGeom>
        </p:spPr>
        <p:txBody>
          <a:bodyPr>
            <a:spAutoFit/>
          </a:bodyPr>
          <a:lstStyle/>
          <a:p>
            <a:pPr>
              <a:lnSpc>
                <a:spcPts val="1000"/>
              </a:lnSpc>
            </a:pPr>
            <a:r>
              <a:rPr lang="ja-JP" altLang="en-US" sz="1000" b="1" dirty="0">
                <a:latin typeface="メイリオ" pitchFamily="50" charset="-128"/>
                <a:ea typeface="メイリオ" pitchFamily="50" charset="-128"/>
                <a:cs typeface="メイリオ" pitchFamily="50" charset="-128"/>
              </a:rPr>
              <a:t>ライブビデオモードで使用可能なビデオ監視機能</a:t>
            </a: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ja-JP" altLang="en-US" sz="800" dirty="0">
                <a:latin typeface="メイリオ" pitchFamily="50" charset="-128"/>
                <a:ea typeface="メイリオ" pitchFamily="50" charset="-128"/>
                <a:cs typeface="メイリオ" pitchFamily="50" charset="-128"/>
              </a:rPr>
              <a:t>ライブビデオモードでは、以下のビデオ監視機能にアクセスできます。</a:t>
            </a:r>
          </a:p>
        </p:txBody>
      </p:sp>
      <p:sp>
        <p:nvSpPr>
          <p:cNvPr id="16" name="正方形/長方形 15"/>
          <p:cNvSpPr/>
          <p:nvPr/>
        </p:nvSpPr>
        <p:spPr>
          <a:xfrm>
            <a:off x="655637" y="3481775"/>
            <a:ext cx="4592637" cy="2248693"/>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ビデオカメラを選択します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表示タイルのスケーリング</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ビデオ画像のデジタルズーム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表示タイルでビデオストリームの品質を選択します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対象の追跡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オートズーム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7.  </a:t>
            </a:r>
            <a:r>
              <a:rPr lang="en-US" altLang="ja-JP" sz="800" dirty="0" err="1" smtClean="0">
                <a:latin typeface="メイリオ" pitchFamily="50" charset="-128"/>
                <a:ea typeface="メイリオ" pitchFamily="50" charset="-128"/>
                <a:cs typeface="メイリオ" pitchFamily="50" charset="-128"/>
              </a:rPr>
              <a:t>ビデオ画像の処理</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8.  </a:t>
            </a:r>
            <a:r>
              <a:rPr lang="en-US" altLang="ja-JP" sz="800" dirty="0" err="1" smtClean="0">
                <a:latin typeface="メイリオ" pitchFamily="50" charset="-128"/>
                <a:ea typeface="メイリオ" pitchFamily="50" charset="-128"/>
                <a:cs typeface="メイリオ" pitchFamily="50" charset="-128"/>
              </a:rPr>
              <a:t>ビデオカメラのアーミング</a:t>
            </a:r>
            <a:r>
              <a:rPr lang="en-US" altLang="ja-JP" sz="800" dirty="0" smtClean="0">
                <a:latin typeface="メイリオ" pitchFamily="50" charset="-128"/>
                <a:ea typeface="メイリオ" pitchFamily="50" charset="-128"/>
                <a:cs typeface="メイリオ" pitchFamily="50" charset="-128"/>
              </a:rPr>
              <a:t>/アーミング解除</a:t>
            </a:r>
          </a:p>
          <a:p>
            <a:pPr>
              <a:lnSpc>
                <a:spcPts val="1300"/>
              </a:lnSpc>
            </a:pPr>
            <a:r>
              <a:rPr lang="en-US" altLang="ja-JP" sz="800" dirty="0" smtClean="0">
                <a:latin typeface="メイリオ" pitchFamily="50" charset="-128"/>
                <a:ea typeface="メイリオ" pitchFamily="50" charset="-128"/>
                <a:cs typeface="メイリオ" pitchFamily="50" charset="-128"/>
              </a:rPr>
              <a:t>9.  </a:t>
            </a:r>
            <a:r>
              <a:rPr lang="en-US" altLang="ja-JP" sz="800" dirty="0" err="1" smtClean="0">
                <a:latin typeface="メイリオ" pitchFamily="50" charset="-128"/>
                <a:ea typeface="メイリオ" pitchFamily="50" charset="-128"/>
                <a:cs typeface="メイリオ" pitchFamily="50" charset="-128"/>
              </a:rPr>
              <a:t>スナップショットの作成</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10.  </a:t>
            </a:r>
            <a:r>
              <a:rPr lang="en-US" altLang="ja-JP" sz="800" dirty="0" err="1" smtClean="0">
                <a:latin typeface="メイリオ" pitchFamily="50" charset="-128"/>
                <a:ea typeface="メイリオ" pitchFamily="50" charset="-128"/>
                <a:cs typeface="メイリオ" pitchFamily="50" charset="-128"/>
              </a:rPr>
              <a:t>PTZカメラ制御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11.  </a:t>
            </a:r>
            <a:r>
              <a:rPr lang="en-US" altLang="ja-JP" sz="800" dirty="0" err="1" smtClean="0">
                <a:latin typeface="メイリオ" pitchFamily="50" charset="-128"/>
                <a:ea typeface="メイリオ" pitchFamily="50" charset="-128"/>
                <a:cs typeface="メイリオ" pitchFamily="50" charset="-128"/>
              </a:rPr>
              <a:t>リレー制御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12.  </a:t>
            </a:r>
            <a:r>
              <a:rPr lang="en-US" altLang="ja-JP" sz="800" dirty="0" err="1" smtClean="0">
                <a:latin typeface="メイリオ" pitchFamily="50" charset="-128"/>
                <a:ea typeface="メイリオ" pitchFamily="50" charset="-128"/>
                <a:cs typeface="メイリオ" pitchFamily="50" charset="-128"/>
              </a:rPr>
              <a:t>センサーのステータス表示</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13.  </a:t>
            </a:r>
            <a:r>
              <a:rPr lang="en-US" altLang="ja-JP" sz="800" dirty="0" err="1" smtClean="0">
                <a:latin typeface="メイリオ" pitchFamily="50" charset="-128"/>
                <a:ea typeface="メイリオ" pitchFamily="50" charset="-128"/>
                <a:cs typeface="メイリオ" pitchFamily="50" charset="-128"/>
              </a:rPr>
              <a:t>保存した検索クエリの結果表示</a:t>
            </a:r>
            <a:endParaRPr lang="en-US" altLang="ja-JP" sz="800" dirty="0" smtClean="0">
              <a:latin typeface="メイリオ" pitchFamily="50" charset="-128"/>
              <a:ea typeface="メイリオ" pitchFamily="50" charset="-128"/>
              <a:cs typeface="メイリオ" pitchFamily="50" charset="-128"/>
            </a:endParaRPr>
          </a:p>
        </p:txBody>
      </p:sp>
      <p:sp>
        <p:nvSpPr>
          <p:cNvPr id="17" name="正方形/長方形 16"/>
          <p:cNvSpPr/>
          <p:nvPr/>
        </p:nvSpPr>
        <p:spPr>
          <a:xfrm>
            <a:off x="888667" y="5816824"/>
            <a:ext cx="5939170"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以下の機能には、すべてのビデオ監視モードでアクセスできます。ビデオカメラの選択、表示タイル、デジタルズーム、ビデオ画像処理のスケーリング。これらの機能は、「すべてのビデオ監視モードで使用可能な機能」を参照してください。</a:t>
            </a:r>
          </a:p>
        </p:txBody>
      </p:sp>
      <p:sp>
        <p:nvSpPr>
          <p:cNvPr id="18" name="正方形/長方形 17"/>
          <p:cNvSpPr/>
          <p:nvPr/>
        </p:nvSpPr>
        <p:spPr>
          <a:xfrm>
            <a:off x="577626" y="6569412"/>
            <a:ext cx="6639001" cy="605294"/>
          </a:xfrm>
          <a:prstGeom prst="rect">
            <a:avLst/>
          </a:prstGeom>
        </p:spPr>
        <p:txBody>
          <a:bodyPr wrap="square">
            <a:spAutoFit/>
          </a:bodyPr>
          <a:lstStyle/>
          <a:p>
            <a:pPr>
              <a:lnSpc>
                <a:spcPts val="1000"/>
              </a:lnSpc>
            </a:pPr>
            <a:r>
              <a:rPr lang="ja-JP" altLang="en-US" sz="1000" b="1" dirty="0">
                <a:latin typeface="メイリオ" pitchFamily="50" charset="-128"/>
                <a:ea typeface="メイリオ" pitchFamily="50" charset="-128"/>
                <a:cs typeface="メイリオ" pitchFamily="50" charset="-128"/>
              </a:rPr>
              <a:t>ビデオカメラのアーミングとアーミング解除</a:t>
            </a: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err="1">
                <a:latin typeface="メイリオ" pitchFamily="50" charset="-128"/>
                <a:ea typeface="メイリオ" pitchFamily="50" charset="-128"/>
                <a:cs typeface="メイリオ" pitchFamily="50" charset="-128"/>
              </a:rPr>
              <a:t>AxxonNextでは、ビデオカメラは、ビデオカメラに登録されたすべての検出ツールを介してアーミングされています。</a:t>
            </a:r>
          </a:p>
          <a:p>
            <a:pPr>
              <a:lnSpc>
                <a:spcPts val="1000"/>
              </a:lnSpc>
            </a:pPr>
            <a:r>
              <a:rPr lang="ja-JP" altLang="en-US" sz="800" dirty="0">
                <a:latin typeface="メイリオ" pitchFamily="50" charset="-128"/>
                <a:ea typeface="メイリオ" pitchFamily="50" charset="-128"/>
                <a:cs typeface="メイリオ" pitchFamily="50" charset="-128"/>
              </a:rPr>
              <a:t>カメラをアーミングするには、表示タイルのコンテキストメニューでアームを選択します。ビデオカメラがアーミングモードである場合</a:t>
            </a:r>
          </a:p>
        </p:txBody>
      </p:sp>
      <p:sp>
        <p:nvSpPr>
          <p:cNvPr id="19" name="正方形/長方形 18"/>
          <p:cNvSpPr/>
          <p:nvPr/>
        </p:nvSpPr>
        <p:spPr>
          <a:xfrm>
            <a:off x="585418" y="10126961"/>
            <a:ext cx="6631210"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カメラのアーミングを解除するには、表示タイルのコンテキストメニューのアーム解除を選択します。ビデオカメラは、アーム解除されます。</a:t>
            </a:r>
          </a:p>
        </p:txBody>
      </p:sp>
      <p:sp>
        <p:nvSpPr>
          <p:cNvPr id="20" name="正方形/長方形 19"/>
          <p:cNvSpPr/>
          <p:nvPr/>
        </p:nvSpPr>
        <p:spPr>
          <a:xfrm>
            <a:off x="449848" y="10399934"/>
            <a:ext cx="377026" cy="248145"/>
          </a:xfrm>
          <a:prstGeom prst="rect">
            <a:avLst/>
          </a:prstGeom>
        </p:spPr>
        <p:txBody>
          <a:bodyPr wrap="none">
            <a:spAutoFit/>
          </a:bodyPr>
          <a:lstStyle/>
          <a:p>
            <a:pPr>
              <a:lnSpc>
                <a:spcPts val="1300"/>
              </a:lnSpc>
              <a:tabLst>
                <a:tab pos="152400" algn="l"/>
              </a:tabLst>
            </a:pPr>
            <a:r>
              <a:rPr lang="en-US" altLang="zh-CN" sz="800" dirty="0">
                <a:solidFill>
                  <a:srgbClr val="000000"/>
                </a:solidFill>
                <a:latin typeface="メイリオ" pitchFamily="50" charset="-128"/>
                <a:ea typeface="メイリオ" pitchFamily="50" charset="-128"/>
                <a:cs typeface="メイリオ" pitchFamily="50" charset="-128"/>
              </a:rPr>
              <a:t>199</a:t>
            </a:r>
          </a:p>
        </p:txBody>
      </p:sp>
    </p:spTree>
    <p:extLst>
      <p:ext uri="{BB962C8B-B14F-4D97-AF65-F5344CB8AC3E}">
        <p14:creationId xmlns:p14="http://schemas.microsoft.com/office/powerpoint/2010/main" val="344643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1"/>
          <p:cNvSpPr txBox="1"/>
          <p:nvPr/>
        </p:nvSpPr>
        <p:spPr>
          <a:xfrm>
            <a:off x="1181100" y="4621645"/>
            <a:ext cx="530914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3.1.5.1 WS-216ビデオ キャプチャ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ピン</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a:t>
            </a:r>
          </a:p>
        </p:txBody>
      </p:sp>
      <p:sp>
        <p:nvSpPr>
          <p:cNvPr id="59" name="TextBox 1"/>
          <p:cNvSpPr txBox="1"/>
          <p:nvPr/>
        </p:nvSpPr>
        <p:spPr>
          <a:xfrm>
            <a:off x="6502400" y="46216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a:t>
            </a:r>
          </a:p>
        </p:txBody>
      </p:sp>
      <p:sp>
        <p:nvSpPr>
          <p:cNvPr id="60" name="TextBox 1"/>
          <p:cNvSpPr txBox="1"/>
          <p:nvPr/>
        </p:nvSpPr>
        <p:spPr>
          <a:xfrm>
            <a:off x="1181100" y="4786745"/>
            <a:ext cx="306173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3.1.5.2 VRC6004ビデオ キャプチャ カード ピン</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3.1.5.3 VRC6008ビデオ キャプチャ カード ピン</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3.1.5.4 VRC6416ビデオ キャプチャ カード ピン</a:t>
            </a:r>
          </a:p>
        </p:txBody>
      </p:sp>
      <p:sp>
        <p:nvSpPr>
          <p:cNvPr id="61" name="TextBox 1"/>
          <p:cNvSpPr txBox="1"/>
          <p:nvPr/>
        </p:nvSpPr>
        <p:spPr>
          <a:xfrm>
            <a:off x="4076700" y="4786745"/>
            <a:ext cx="1208664" cy="482183"/>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2" name="TextBox 1"/>
          <p:cNvSpPr txBox="1"/>
          <p:nvPr/>
        </p:nvSpPr>
        <p:spPr>
          <a:xfrm>
            <a:off x="6502400" y="4786745"/>
            <a:ext cx="213200" cy="482183"/>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a:t>
            </a:r>
          </a:p>
        </p:txBody>
      </p:sp>
      <p:sp>
        <p:nvSpPr>
          <p:cNvPr id="63" name="TextBox 1"/>
          <p:cNvSpPr txBox="1"/>
          <p:nvPr/>
        </p:nvSpPr>
        <p:spPr>
          <a:xfrm>
            <a:off x="1181100" y="5256645"/>
            <a:ext cx="330859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3.1.5.5 VRC6404 HDビデオ キャプチャ カード ピン</a:t>
            </a:r>
          </a:p>
        </p:txBody>
      </p:sp>
      <p:sp>
        <p:nvSpPr>
          <p:cNvPr id="64" name="TextBox 1"/>
          <p:cNvSpPr txBox="1"/>
          <p:nvPr/>
        </p:nvSpPr>
        <p:spPr>
          <a:xfrm>
            <a:off x="4356100" y="5256645"/>
            <a:ext cx="1069203"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5" name="TextBox 1"/>
          <p:cNvSpPr txBox="1"/>
          <p:nvPr/>
        </p:nvSpPr>
        <p:spPr>
          <a:xfrm>
            <a:off x="6502400" y="52566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26</a:t>
            </a:r>
          </a:p>
        </p:txBody>
      </p:sp>
      <p:sp>
        <p:nvSpPr>
          <p:cNvPr id="66" name="TextBox 1"/>
          <p:cNvSpPr txBox="1"/>
          <p:nvPr/>
        </p:nvSpPr>
        <p:spPr>
          <a:xfrm>
            <a:off x="1181100" y="5421745"/>
            <a:ext cx="313707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3.1.5.6 VRC7008Lビデオ キャプチャ カード ピン</a:t>
            </a:r>
          </a:p>
        </p:txBody>
      </p:sp>
      <p:sp>
        <p:nvSpPr>
          <p:cNvPr id="67" name="TextBox 1"/>
          <p:cNvSpPr txBox="1"/>
          <p:nvPr/>
        </p:nvSpPr>
        <p:spPr>
          <a:xfrm>
            <a:off x="4165600" y="5421745"/>
            <a:ext cx="1162178"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8" name="TextBox 1"/>
          <p:cNvSpPr txBox="1"/>
          <p:nvPr/>
        </p:nvSpPr>
        <p:spPr>
          <a:xfrm>
            <a:off x="6502400" y="54217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26</a:t>
            </a:r>
          </a:p>
        </p:txBody>
      </p:sp>
      <p:sp>
        <p:nvSpPr>
          <p:cNvPr id="69" name="TextBox 1"/>
          <p:cNvSpPr txBox="1"/>
          <p:nvPr/>
        </p:nvSpPr>
        <p:spPr>
          <a:xfrm>
            <a:off x="800100" y="5574145"/>
            <a:ext cx="343844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3.2 AxxonNextソフトウェアパッケージのインストール</a:t>
            </a:r>
          </a:p>
        </p:txBody>
      </p:sp>
      <p:sp>
        <p:nvSpPr>
          <p:cNvPr id="70" name="TextBox 1"/>
          <p:cNvSpPr txBox="1"/>
          <p:nvPr/>
        </p:nvSpPr>
        <p:spPr>
          <a:xfrm>
            <a:off x="6502400" y="55741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27</a:t>
            </a:r>
          </a:p>
        </p:txBody>
      </p:sp>
      <p:sp>
        <p:nvSpPr>
          <p:cNvPr id="71" name="TextBox 1"/>
          <p:cNvSpPr txBox="1"/>
          <p:nvPr/>
        </p:nvSpPr>
        <p:spPr>
          <a:xfrm>
            <a:off x="990600" y="5739245"/>
            <a:ext cx="16478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インストールの種類</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TextBox 1"/>
          <p:cNvSpPr txBox="1"/>
          <p:nvPr/>
        </p:nvSpPr>
        <p:spPr>
          <a:xfrm>
            <a:off x="2933700" y="5739245"/>
            <a:ext cx="1766509"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3" name="TextBox 1"/>
          <p:cNvSpPr txBox="1"/>
          <p:nvPr/>
        </p:nvSpPr>
        <p:spPr>
          <a:xfrm>
            <a:off x="6502400" y="57392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27</a:t>
            </a:r>
          </a:p>
        </p:txBody>
      </p:sp>
      <p:sp>
        <p:nvSpPr>
          <p:cNvPr id="74" name="TextBox 1"/>
          <p:cNvSpPr txBox="1"/>
          <p:nvPr/>
        </p:nvSpPr>
        <p:spPr>
          <a:xfrm>
            <a:off x="609600" y="5917045"/>
            <a:ext cx="5269071" cy="789960"/>
          </a:xfrm>
          <a:prstGeom prst="rect">
            <a:avLst/>
          </a:prstGeom>
          <a:noFill/>
        </p:spPr>
        <p:txBody>
          <a:bodyPr wrap="none" lIns="0" tIns="0" rIns="0" rtlCol="0">
            <a:spAutoFit/>
          </a:bodyPr>
          <a:lstStyle/>
          <a:p>
            <a:pPr>
              <a:lnSpc>
                <a:spcPts val="10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3.2.2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インストール</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3.2.3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修復インストール</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3.2.4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削除</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3.2.5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アップデート</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ソフトウェア製品のライセンス</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a:t>
            </a:r>
          </a:p>
        </p:txBody>
      </p:sp>
      <p:sp>
        <p:nvSpPr>
          <p:cNvPr id="75" name="TextBox 1"/>
          <p:cNvSpPr txBox="1"/>
          <p:nvPr/>
        </p:nvSpPr>
        <p:spPr>
          <a:xfrm>
            <a:off x="6502400" y="5917045"/>
            <a:ext cx="213200" cy="789960"/>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27</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34</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35</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37</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38</a:t>
            </a:r>
          </a:p>
        </p:txBody>
      </p:sp>
      <p:sp>
        <p:nvSpPr>
          <p:cNvPr id="76" name="TextBox 1"/>
          <p:cNvSpPr txBox="1"/>
          <p:nvPr/>
        </p:nvSpPr>
        <p:spPr>
          <a:xfrm>
            <a:off x="800100" y="6691745"/>
            <a:ext cx="20919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4.1 AxxonNextライセンスタイプ</a:t>
            </a:r>
          </a:p>
        </p:txBody>
      </p:sp>
      <p:sp>
        <p:nvSpPr>
          <p:cNvPr id="77" name="TextBox 1"/>
          <p:cNvSpPr txBox="1"/>
          <p:nvPr/>
        </p:nvSpPr>
        <p:spPr>
          <a:xfrm>
            <a:off x="2933700" y="6691745"/>
            <a:ext cx="1766509"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8" name="TextBox 1"/>
          <p:cNvSpPr txBox="1"/>
          <p:nvPr/>
        </p:nvSpPr>
        <p:spPr>
          <a:xfrm>
            <a:off x="6502400" y="66917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38</a:t>
            </a:r>
          </a:p>
        </p:txBody>
      </p:sp>
      <p:sp>
        <p:nvSpPr>
          <p:cNvPr id="79" name="TextBox 1"/>
          <p:cNvSpPr txBox="1"/>
          <p:nvPr/>
        </p:nvSpPr>
        <p:spPr>
          <a:xfrm>
            <a:off x="800100" y="6856845"/>
            <a:ext cx="12487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4.2 ライセンス方法</a:t>
            </a:r>
          </a:p>
        </p:txBody>
      </p:sp>
      <p:sp>
        <p:nvSpPr>
          <p:cNvPr id="80" name="TextBox 1"/>
          <p:cNvSpPr txBox="1"/>
          <p:nvPr/>
        </p:nvSpPr>
        <p:spPr>
          <a:xfrm>
            <a:off x="2451100" y="6856845"/>
            <a:ext cx="1998945"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1" name="TextBox 1"/>
          <p:cNvSpPr txBox="1"/>
          <p:nvPr/>
        </p:nvSpPr>
        <p:spPr>
          <a:xfrm>
            <a:off x="6502400" y="68568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38</a:t>
            </a:r>
          </a:p>
        </p:txBody>
      </p:sp>
      <p:sp>
        <p:nvSpPr>
          <p:cNvPr id="82" name="TextBox 1"/>
          <p:cNvSpPr txBox="1"/>
          <p:nvPr/>
        </p:nvSpPr>
        <p:spPr>
          <a:xfrm>
            <a:off x="609600" y="7047345"/>
            <a:ext cx="5070299" cy="943848"/>
          </a:xfrm>
          <a:prstGeom prst="rect">
            <a:avLst/>
          </a:prstGeom>
          <a:noFill/>
        </p:spPr>
        <p:txBody>
          <a:bodyPr wrap="none" lIns="0" tIns="0" rIns="0" rtlCol="0">
            <a:spAutoFit/>
          </a:bodyPr>
          <a:lstStyle/>
          <a:p>
            <a:pPr>
              <a:lnSpc>
                <a:spcPts val="10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4.3 プロダクト アクティベーション ユーティリティ</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4.4 ライセンス認証</a:t>
            </a:r>
          </a:p>
          <a:p>
            <a:pPr>
              <a:lnSpc>
                <a:spcPts val="1200"/>
              </a:lnSpc>
              <a:tabLst>
                <a:tab pos="190500" algn="l"/>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AxxonNextソフトウェアパッケージの開始および終了. . . . . . . . . . . . . .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5.1 起動</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5.1.1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サーバーの起動</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5.1.2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AxxonNextクライアントの起動</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TextBox 1"/>
          <p:cNvSpPr txBox="1"/>
          <p:nvPr/>
        </p:nvSpPr>
        <p:spPr>
          <a:xfrm>
            <a:off x="6502400" y="7047345"/>
            <a:ext cx="213200" cy="943848"/>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39</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40</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40</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40</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40</a:t>
            </a:r>
          </a:p>
          <a:p>
            <a:pPr>
              <a:lnSpc>
                <a:spcPts val="12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40</a:t>
            </a:r>
          </a:p>
        </p:txBody>
      </p:sp>
      <p:sp>
        <p:nvSpPr>
          <p:cNvPr id="84" name="TextBox 1"/>
          <p:cNvSpPr txBox="1"/>
          <p:nvPr/>
        </p:nvSpPr>
        <p:spPr>
          <a:xfrm>
            <a:off x="990600" y="7974445"/>
            <a:ext cx="27603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複数のAxxonNextクライアントの実行</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TextBox 1"/>
          <p:cNvSpPr txBox="1"/>
          <p:nvPr/>
        </p:nvSpPr>
        <p:spPr>
          <a:xfrm>
            <a:off x="3975100" y="7974445"/>
            <a:ext cx="1255152"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6" name="TextBox 1"/>
          <p:cNvSpPr txBox="1"/>
          <p:nvPr/>
        </p:nvSpPr>
        <p:spPr>
          <a:xfrm>
            <a:off x="6502400" y="79744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42</a:t>
            </a:r>
          </a:p>
        </p:txBody>
      </p:sp>
      <p:sp>
        <p:nvSpPr>
          <p:cNvPr id="87" name="TextBox 1"/>
          <p:cNvSpPr txBox="1"/>
          <p:nvPr/>
        </p:nvSpPr>
        <p:spPr>
          <a:xfrm>
            <a:off x="990600" y="8139545"/>
            <a:ext cx="13785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5.1.4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デモモード通知</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8" name="TextBox 1"/>
          <p:cNvSpPr txBox="1"/>
          <p:nvPr/>
        </p:nvSpPr>
        <p:spPr>
          <a:xfrm>
            <a:off x="3124200" y="8139545"/>
            <a:ext cx="1673535"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9" name="TextBox 1"/>
          <p:cNvSpPr txBox="1"/>
          <p:nvPr/>
        </p:nvSpPr>
        <p:spPr>
          <a:xfrm>
            <a:off x="6502400" y="81395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43</a:t>
            </a:r>
          </a:p>
        </p:txBody>
      </p:sp>
      <p:sp>
        <p:nvSpPr>
          <p:cNvPr id="90" name="TextBox 1"/>
          <p:cNvSpPr txBox="1"/>
          <p:nvPr/>
        </p:nvSpPr>
        <p:spPr>
          <a:xfrm>
            <a:off x="800100" y="8291945"/>
            <a:ext cx="12487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5.2 シャットダウン</a:t>
            </a:r>
          </a:p>
        </p:txBody>
      </p:sp>
      <p:sp>
        <p:nvSpPr>
          <p:cNvPr id="91" name="TextBox 1"/>
          <p:cNvSpPr txBox="1"/>
          <p:nvPr/>
        </p:nvSpPr>
        <p:spPr>
          <a:xfrm>
            <a:off x="1879600" y="8291945"/>
            <a:ext cx="22778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2" name="TextBox 1"/>
          <p:cNvSpPr txBox="1"/>
          <p:nvPr/>
        </p:nvSpPr>
        <p:spPr>
          <a:xfrm>
            <a:off x="6502400" y="82919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44</a:t>
            </a:r>
          </a:p>
        </p:txBody>
      </p:sp>
      <p:sp>
        <p:nvSpPr>
          <p:cNvPr id="93" name="TextBox 1"/>
          <p:cNvSpPr txBox="1"/>
          <p:nvPr/>
        </p:nvSpPr>
        <p:spPr>
          <a:xfrm>
            <a:off x="990600" y="8457045"/>
            <a:ext cx="302967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AxxonNextクライアントのシャットダウン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4" name="TextBox 1"/>
          <p:cNvSpPr txBox="1"/>
          <p:nvPr/>
        </p:nvSpPr>
        <p:spPr>
          <a:xfrm>
            <a:off x="3975100" y="8457045"/>
            <a:ext cx="1255152"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5" name="TextBox 1"/>
          <p:cNvSpPr txBox="1"/>
          <p:nvPr/>
        </p:nvSpPr>
        <p:spPr>
          <a:xfrm>
            <a:off x="6502400" y="84570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44</a:t>
            </a:r>
          </a:p>
        </p:txBody>
      </p:sp>
      <p:sp>
        <p:nvSpPr>
          <p:cNvPr id="96" name="TextBox 1"/>
          <p:cNvSpPr txBox="1"/>
          <p:nvPr/>
        </p:nvSpPr>
        <p:spPr>
          <a:xfrm>
            <a:off x="990600" y="8622145"/>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サーバーのシャットダウン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7" name="TextBox 1"/>
          <p:cNvSpPr txBox="1"/>
          <p:nvPr/>
        </p:nvSpPr>
        <p:spPr>
          <a:xfrm>
            <a:off x="3124200" y="8622145"/>
            <a:ext cx="1673535"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8" name="TextBox 1"/>
          <p:cNvSpPr txBox="1"/>
          <p:nvPr/>
        </p:nvSpPr>
        <p:spPr>
          <a:xfrm>
            <a:off x="6502400" y="86221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44</a:t>
            </a:r>
          </a:p>
        </p:txBody>
      </p:sp>
      <p:sp>
        <p:nvSpPr>
          <p:cNvPr id="99" name="TextBox 1"/>
          <p:cNvSpPr txBox="1"/>
          <p:nvPr/>
        </p:nvSpPr>
        <p:spPr>
          <a:xfrm>
            <a:off x="800100" y="8774545"/>
            <a:ext cx="178414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ユーザーのクイックスイッチ</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0" name="TextBox 1"/>
          <p:cNvSpPr txBox="1"/>
          <p:nvPr/>
        </p:nvSpPr>
        <p:spPr>
          <a:xfrm>
            <a:off x="2832100" y="8774545"/>
            <a:ext cx="1812997"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1" name="TextBox 1"/>
          <p:cNvSpPr txBox="1"/>
          <p:nvPr/>
        </p:nvSpPr>
        <p:spPr>
          <a:xfrm>
            <a:off x="6502400" y="87745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45</a:t>
            </a:r>
          </a:p>
        </p:txBody>
      </p:sp>
      <p:sp>
        <p:nvSpPr>
          <p:cNvPr id="102" name="TextBox 1"/>
          <p:cNvSpPr txBox="1"/>
          <p:nvPr/>
        </p:nvSpPr>
        <p:spPr>
          <a:xfrm>
            <a:off x="800100" y="8939645"/>
            <a:ext cx="20566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5.4 別サーバーへのスピード接続</a:t>
            </a:r>
          </a:p>
        </p:txBody>
      </p:sp>
      <p:sp>
        <p:nvSpPr>
          <p:cNvPr id="103" name="TextBox 1"/>
          <p:cNvSpPr txBox="1"/>
          <p:nvPr/>
        </p:nvSpPr>
        <p:spPr>
          <a:xfrm>
            <a:off x="6502400" y="89396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45</a:t>
            </a:r>
          </a:p>
        </p:txBody>
      </p:sp>
      <p:sp>
        <p:nvSpPr>
          <p:cNvPr id="104" name="TextBox 1"/>
          <p:cNvSpPr txBox="1"/>
          <p:nvPr/>
        </p:nvSpPr>
        <p:spPr>
          <a:xfrm>
            <a:off x="609600" y="9092045"/>
            <a:ext cx="281647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 AxxonNextソフトウェアパッケージの構成</a:t>
            </a:r>
          </a:p>
        </p:txBody>
      </p:sp>
      <p:sp>
        <p:nvSpPr>
          <p:cNvPr id="105" name="TextBox 1"/>
          <p:cNvSpPr txBox="1"/>
          <p:nvPr/>
        </p:nvSpPr>
        <p:spPr>
          <a:xfrm>
            <a:off x="4356100" y="9092045"/>
            <a:ext cx="1069203"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6" name="TextBox 1"/>
          <p:cNvSpPr txBox="1"/>
          <p:nvPr/>
        </p:nvSpPr>
        <p:spPr>
          <a:xfrm>
            <a:off x="6502400" y="90920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45</a:t>
            </a:r>
          </a:p>
        </p:txBody>
      </p:sp>
      <p:sp>
        <p:nvSpPr>
          <p:cNvPr id="107" name="TextBox 1"/>
          <p:cNvSpPr txBox="1"/>
          <p:nvPr/>
        </p:nvSpPr>
        <p:spPr>
          <a:xfrm>
            <a:off x="800100" y="9257145"/>
            <a:ext cx="31338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 システムオブジェクトの設定に関する一般情報</a:t>
            </a:r>
          </a:p>
        </p:txBody>
      </p:sp>
      <p:sp>
        <p:nvSpPr>
          <p:cNvPr id="108" name="TextBox 1"/>
          <p:cNvSpPr txBox="1"/>
          <p:nvPr/>
        </p:nvSpPr>
        <p:spPr>
          <a:xfrm>
            <a:off x="6502400" y="92571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45</a:t>
            </a:r>
          </a:p>
        </p:txBody>
      </p:sp>
      <p:sp>
        <p:nvSpPr>
          <p:cNvPr id="109" name="TextBox 1"/>
          <p:cNvSpPr txBox="1"/>
          <p:nvPr/>
        </p:nvSpPr>
        <p:spPr>
          <a:xfrm>
            <a:off x="990600" y="9422245"/>
            <a:ext cx="24558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システムオブジェクトの設定手順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 name="TextBox 1"/>
          <p:cNvSpPr txBox="1"/>
          <p:nvPr/>
        </p:nvSpPr>
        <p:spPr>
          <a:xfrm>
            <a:off x="4356100" y="9422245"/>
            <a:ext cx="1069203"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1" name="TextBox 1"/>
          <p:cNvSpPr txBox="1"/>
          <p:nvPr/>
        </p:nvSpPr>
        <p:spPr>
          <a:xfrm>
            <a:off x="6502400" y="94222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45</a:t>
            </a:r>
          </a:p>
        </p:txBody>
      </p:sp>
      <p:sp>
        <p:nvSpPr>
          <p:cNvPr id="112" name="TextBox 1"/>
          <p:cNvSpPr txBox="1"/>
          <p:nvPr/>
        </p:nvSpPr>
        <p:spPr>
          <a:xfrm>
            <a:off x="990600" y="9574645"/>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Axxonドメインのサーバー一覧</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 name="TextBox 1"/>
          <p:cNvSpPr txBox="1"/>
          <p:nvPr/>
        </p:nvSpPr>
        <p:spPr>
          <a:xfrm>
            <a:off x="3975100" y="9574645"/>
            <a:ext cx="1255152"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4" name="TextBox 1"/>
          <p:cNvSpPr txBox="1"/>
          <p:nvPr/>
        </p:nvSpPr>
        <p:spPr>
          <a:xfrm>
            <a:off x="6502400" y="9574645"/>
            <a:ext cx="213200" cy="174407"/>
          </a:xfrm>
          <a:prstGeom prst="rect">
            <a:avLst/>
          </a:prstGeom>
          <a:noFill/>
        </p:spPr>
        <p:txBody>
          <a:bodyPr wrap="none" lIns="0" tIns="0" rIns="0" rtlCol="0">
            <a:spAutoFit/>
          </a:bodyPr>
          <a:lstStyle/>
          <a:p>
            <a:pPr>
              <a:lnSpc>
                <a:spcPts val="1000"/>
              </a:lnSpc>
              <a:tabLst/>
            </a:pPr>
            <a:r>
              <a:rPr lang="en-US" altLang="zh-CN" sz="1050" u="sng" dirty="0" smtClean="0">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47</a:t>
            </a:r>
          </a:p>
        </p:txBody>
      </p:sp>
      <p:sp>
        <p:nvSpPr>
          <p:cNvPr id="116" name="テキスト ボックス 115"/>
          <p:cNvSpPr txBox="1"/>
          <p:nvPr/>
        </p:nvSpPr>
        <p:spPr>
          <a:xfrm>
            <a:off x="718586" y="545306"/>
            <a:ext cx="6260047" cy="4093428"/>
          </a:xfrm>
          <a:prstGeom prst="rect">
            <a:avLst/>
          </a:prstGeom>
          <a:noFill/>
        </p:spPr>
        <p:txBody>
          <a:bodyPr wrap="none" rtlCol="0">
            <a:spAutoFit/>
          </a:bodyPr>
          <a:lstStyle/>
          <a:p>
            <a:pPr marL="228600" indent="-228600">
              <a:lnSpc>
                <a:spcPts val="1200"/>
              </a:lnSpc>
              <a:buAutoNum type="arabicPeriod"/>
              <a:tabLst>
                <a:tab pos="190500" algn="l"/>
              </a:tabLst>
            </a:pPr>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ユーザーガイド:初めに--------------------------------------------------------------------- 10</a:t>
            </a:r>
            <a:endParaRPr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zh-CN" sz="105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ソフトウェアパッケージの説明</a:t>
            </a:r>
            <a:r>
              <a:rPr lang="en-US" altLang="zh-CN"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--------------------------------------------------------------- 11</a:t>
            </a:r>
            <a:endParaRPr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a:latin typeface="メイリオ" panose="020B0604030504040204" pitchFamily="50" charset="-128"/>
                <a:ea typeface="メイリオ" panose="020B0604030504040204" pitchFamily="50" charset="-128"/>
                <a:cs typeface="メイリオ" panose="020B0604030504040204" pitchFamily="50" charset="-128"/>
              </a:rPr>
              <a:t> 2.1 </a:t>
            </a:r>
            <a:r>
              <a:rPr lang="en-US" altLang="zh-CN" sz="1050" dirty="0" err="1">
                <a:latin typeface="メイリオ" panose="020B0604030504040204" pitchFamily="50" charset="-128"/>
                <a:ea typeface="メイリオ" panose="020B0604030504040204" pitchFamily="50" charset="-128"/>
                <a:cs typeface="メイリオ" panose="020B0604030504040204" pitchFamily="50" charset="-128"/>
              </a:rPr>
              <a:t>ソフトウェアをベースにしたセキュリティシステム構築の基本原則</a:t>
            </a:r>
            <a:r>
              <a:rPr lang="en-US" altLang="zh-CN" sz="1050" dirty="0">
                <a:latin typeface="メイリオ" panose="020B0604030504040204" pitchFamily="50" charset="-128"/>
                <a:ea typeface="メイリオ" panose="020B0604030504040204" pitchFamily="50" charset="-128"/>
                <a:cs typeface="メイリオ" panose="020B0604030504040204" pitchFamily="50" charset="-128"/>
              </a:rPr>
              <a:t>---------------------- 11</a:t>
            </a:r>
          </a:p>
          <a:p>
            <a:pPr>
              <a:lnSpc>
                <a:spcPts val="1200"/>
              </a:lnSpc>
              <a:tabLst>
                <a:tab pos="190500" algn="l"/>
              </a:tabLst>
            </a:pPr>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2.2 </a:t>
            </a:r>
            <a:r>
              <a:rPr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基本的なソフトウェアパッケージのサブシステムと機能</a:t>
            </a:r>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----------------------------------11</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2.2.1</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ビデオサブシステム------------------------------------------------------------------11</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2.2.2</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オーディオサブシステム------------------------------------------------------------- 12</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2.2.3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解析サブシステム</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-------------------------------------------------------------------- 13</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2.2.4 </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PTZ</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サブシステム</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-------------------------------------------------------------------- 13</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2.2.5 </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イベント登録サブシステム</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----------------------------------------------------------- 13</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2.2</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6</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通知サブシステム</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-------------------------------------------------------------------- 13</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2.2.7 </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リレーサブシステム</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14</a:t>
            </a:r>
            <a:endPar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2.2.8</a:t>
            </a:r>
            <a:r>
              <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rPr>
              <a:t>アーカイブサブシステム内の</a:t>
            </a:r>
            <a:r>
              <a:rPr kumimoji="1"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フォレンジックサーチ</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----------------------------- 14</a:t>
            </a:r>
          </a:p>
          <a:p>
            <a:pPr>
              <a:lnSpc>
                <a:spcPts val="1200"/>
              </a:lnSpc>
              <a:tabLst>
                <a:tab pos="190500" algn="l"/>
              </a:tabLst>
            </a:pP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2.2.9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分類セキュリティシステムの機能</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---------------------------------------------------- 14</a:t>
            </a:r>
            <a:endPar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2.3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AxxonNextの仕様</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------------------------------------------------------------------------ 15</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2.4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AxxonNextの実装要件</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------------------------------------------------------------------- 16</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2.4.1AxxonNext</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の制限事項--------------------------------------------------------------- 16</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2.4.2</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オペレーティングシステム要件------------------------------------------------------ 16</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2.4.3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人事数量と資格の要件</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--------------------------------------------------------------- 18</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2.5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AxxonNextのインターフェース</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---------------------------------------------------------- 18</a:t>
            </a:r>
          </a:p>
          <a:p>
            <a:pPr>
              <a:lnSpc>
                <a:spcPts val="1200"/>
              </a:lnSpc>
              <a:tabLst>
                <a:tab pos="190500" algn="l"/>
              </a:tabLst>
            </a:pP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3. </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AxxonNextのインストール</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------------------------------------------------------------------- 19</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3.1 </a:t>
            </a:r>
            <a:r>
              <a:rPr kumimoji="1" lang="en-US" altLang="ja-JP" sz="1050" dirty="0" err="1">
                <a:latin typeface="メイリオ" panose="020B0604030504040204" pitchFamily="50" charset="-128"/>
                <a:ea typeface="メイリオ" panose="020B0604030504040204" pitchFamily="50" charset="-128"/>
                <a:cs typeface="メイリオ" panose="020B0604030504040204" pitchFamily="50" charset="-128"/>
              </a:rPr>
              <a:t>インストール機器</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------------------------------------------------------------------------ 19</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3.1.1</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デバイスの種類---------------------------------------------------------------------- 19</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3.1.2IP</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デバイスの接続-------------------------------------------------------------------- 19</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3.1.3Windows</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でのIPデバイス設定-------------------------------------------------------- 20</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3.1.4</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デバイスの詳細設定------------------------------------------------------------------ 20</a:t>
            </a:r>
          </a:p>
          <a:p>
            <a:pPr>
              <a:lnSpc>
                <a:spcPts val="1200"/>
              </a:lnSpc>
              <a:tabLst>
                <a:tab pos="190500" algn="l"/>
              </a:tabLst>
            </a:pP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 3.1.5</a:t>
            </a:r>
            <a:r>
              <a:rPr kumimoji="1" lang="en-US" altLang="ja-JP" sz="1050" dirty="0">
                <a:latin typeface="メイリオ" panose="020B0604030504040204" pitchFamily="50" charset="-128"/>
                <a:ea typeface="メイリオ" panose="020B0604030504040204" pitchFamily="50" charset="-128"/>
                <a:cs typeface="メイリオ" panose="020B0604030504040204" pitchFamily="50" charset="-128"/>
              </a:rPr>
              <a:t>ビデオキャプチャーカードピン------------------------------------------------------- 22</a:t>
            </a:r>
          </a:p>
        </p:txBody>
      </p:sp>
    </p:spTree>
    <p:extLst>
      <p:ext uri="{BB962C8B-B14F-4D97-AF65-F5344CB8AC3E}">
        <p14:creationId xmlns:p14="http://schemas.microsoft.com/office/powerpoint/2010/main" val="3912528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p:cNvSpPr/>
          <p:nvPr/>
        </p:nvSpPr>
        <p:spPr>
          <a:xfrm>
            <a:off x="800100" y="299043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0100" y="2990438"/>
            <a:ext cx="9525" cy="1136268"/>
          </a:xfrm>
          <a:custGeom>
            <a:avLst/>
            <a:gdLst>
              <a:gd name="connsiteX0" fmla="*/ 4762 w 9525"/>
              <a:gd name="connsiteY0" fmla="*/ 0 h 1136268"/>
              <a:gd name="connsiteX1" fmla="*/ 4762 w 9525"/>
              <a:gd name="connsiteY1" fmla="*/ 1136268 h 1136268"/>
            </a:gdLst>
            <a:ahLst/>
            <a:cxnLst>
              <a:cxn ang="0">
                <a:pos x="connsiteX0" y="connsiteY0"/>
              </a:cxn>
              <a:cxn ang="1">
                <a:pos x="connsiteX1" y="connsiteY1"/>
              </a:cxn>
            </a:cxnLst>
            <a:rect l="l" t="t" r="r" b="b"/>
            <a:pathLst>
              <a:path w="9525" h="1136268">
                <a:moveTo>
                  <a:pt x="4762" y="0"/>
                </a:moveTo>
                <a:lnTo>
                  <a:pt x="4762" y="1136268"/>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0100" y="41171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0431" y="2990438"/>
            <a:ext cx="9525" cy="1136268"/>
          </a:xfrm>
          <a:custGeom>
            <a:avLst/>
            <a:gdLst>
              <a:gd name="connsiteX0" fmla="*/ 4762 w 9525"/>
              <a:gd name="connsiteY0" fmla="*/ 0 h 1136268"/>
              <a:gd name="connsiteX1" fmla="*/ 4762 w 9525"/>
              <a:gd name="connsiteY1" fmla="*/ 1136268 h 1136268"/>
            </a:gdLst>
            <a:ahLst/>
            <a:cxnLst>
              <a:cxn ang="0">
                <a:pos x="connsiteX0" y="connsiteY0"/>
              </a:cxn>
              <a:cxn ang="1">
                <a:pos x="connsiteX1" y="connsiteY1"/>
              </a:cxn>
            </a:cxnLst>
            <a:rect l="l" t="t" r="r" b="b"/>
            <a:pathLst>
              <a:path w="9525" h="1136268">
                <a:moveTo>
                  <a:pt x="4762" y="0"/>
                </a:moveTo>
                <a:lnTo>
                  <a:pt x="4762" y="1136268"/>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809625" y="3254216"/>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09600" y="474011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609600" y="530590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Freeform 3"/>
          <p:cNvSpPr/>
          <p:nvPr/>
        </p:nvSpPr>
        <p:spPr>
          <a:xfrm>
            <a:off x="6940931" y="4736306"/>
            <a:ext cx="45719" cy="57912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609600" y="4724876"/>
            <a:ext cx="6340856" cy="570336"/>
          </a:xfrm>
          <a:custGeom>
            <a:avLst/>
            <a:gdLst>
              <a:gd name="connsiteX0" fmla="*/ 0 w 6340856"/>
              <a:gd name="connsiteY0" fmla="*/ 0 h 697230"/>
              <a:gd name="connsiteX1" fmla="*/ 6340856 w 6340856"/>
              <a:gd name="connsiteY1" fmla="*/ 0 h 697230"/>
              <a:gd name="connsiteX2" fmla="*/ 6340856 w 6340856"/>
              <a:gd name="connsiteY2" fmla="*/ 697230 h 697230"/>
              <a:gd name="connsiteX3" fmla="*/ 0 w 6340856"/>
              <a:gd name="connsiteY3" fmla="*/ 697230 h 697230"/>
              <a:gd name="connsiteX4" fmla="*/ 0 w 6340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30">
                <a:moveTo>
                  <a:pt x="0" y="0"/>
                </a:moveTo>
                <a:lnTo>
                  <a:pt x="6340856" y="0"/>
                </a:lnTo>
                <a:lnTo>
                  <a:pt x="6340856" y="697230"/>
                </a:lnTo>
                <a:lnTo>
                  <a:pt x="0" y="69723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フレンドリ名パラメータは、IPデバイスのWebインターフェイスを介して設定されています。セットアップ→システムオプション →ネットワーク → Bonjour</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Freeform 3"/>
          <p:cNvSpPr/>
          <p:nvPr/>
        </p:nvSpPr>
        <p:spPr>
          <a:xfrm>
            <a:off x="609600" y="54106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09600" y="541067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609600" y="6098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6940931" y="541067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609600" y="963025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FFDF6">
              <a:alpha val="100000"/>
            </a:srgbClr>
          </a:solidFill>
          <a:ln w="12700">
            <a:solidFill>
              <a:srgbClr val="FFFF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ストレッチカードを介して接続されたビデオカメラの場合は、AxxonNextで表示タイルに組み込まれた検出ユニットからのオブジェクトトラッキングを表示することはできません。</a:t>
            </a:r>
            <a:endParaRPr lang="zh-CN"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9" name="Picture 3"/>
          <p:cNvPicPr>
            <a:picLocks noChangeAspect="1" noChangeArrowheads="1"/>
          </p:cNvPicPr>
          <p:nvPr/>
        </p:nvPicPr>
        <p:blipFill>
          <a:blip r:embed="rId2" cstate="print"/>
          <a:srcRect/>
          <a:stretch>
            <a:fillRect/>
          </a:stretch>
        </p:blipFill>
        <p:spPr bwMode="auto">
          <a:xfrm>
            <a:off x="884237" y="1002506"/>
            <a:ext cx="177800" cy="177800"/>
          </a:xfrm>
          <a:prstGeom prst="rect">
            <a:avLst/>
          </a:prstGeom>
          <a:noFill/>
        </p:spPr>
      </p:pic>
      <p:pic>
        <p:nvPicPr>
          <p:cNvPr id="1030" name="Picture 3"/>
          <p:cNvPicPr>
            <a:picLocks noChangeAspect="1" noChangeArrowheads="1"/>
          </p:cNvPicPr>
          <p:nvPr/>
        </p:nvPicPr>
        <p:blipFill>
          <a:blip r:embed="rId3" cstate="print"/>
          <a:srcRect/>
          <a:stretch>
            <a:fillRect/>
          </a:stretch>
        </p:blipFill>
        <p:spPr bwMode="auto">
          <a:xfrm>
            <a:off x="655637" y="4736306"/>
            <a:ext cx="177800" cy="177800"/>
          </a:xfrm>
          <a:prstGeom prst="rect">
            <a:avLst/>
          </a:prstGeom>
          <a:noFill/>
        </p:spPr>
      </p:pic>
      <p:pic>
        <p:nvPicPr>
          <p:cNvPr id="1031" name="Picture 3"/>
          <p:cNvPicPr>
            <a:picLocks noChangeAspect="1" noChangeArrowheads="1"/>
          </p:cNvPicPr>
          <p:nvPr/>
        </p:nvPicPr>
        <p:blipFill>
          <a:blip r:embed="rId4" cstate="print"/>
          <a:srcRect/>
          <a:stretch>
            <a:fillRect/>
          </a:stretch>
        </p:blipFill>
        <p:spPr bwMode="auto">
          <a:xfrm>
            <a:off x="698500" y="5521929"/>
            <a:ext cx="177800" cy="177800"/>
          </a:xfrm>
          <a:prstGeom prst="rect">
            <a:avLst/>
          </a:prstGeom>
          <a:noFill/>
        </p:spPr>
      </p:pic>
      <p:pic>
        <p:nvPicPr>
          <p:cNvPr id="1032" name="Picture 3"/>
          <p:cNvPicPr>
            <a:picLocks noChangeAspect="1" noChangeArrowheads="1"/>
          </p:cNvPicPr>
          <p:nvPr/>
        </p:nvPicPr>
        <p:blipFill>
          <a:blip r:embed="rId5" cstate="print"/>
          <a:srcRect/>
          <a:stretch>
            <a:fillRect/>
          </a:stretch>
        </p:blipFill>
        <p:spPr bwMode="auto">
          <a:xfrm>
            <a:off x="676828" y="7460555"/>
            <a:ext cx="3454400" cy="1130300"/>
          </a:xfrm>
          <a:prstGeom prst="rect">
            <a:avLst/>
          </a:prstGeom>
          <a:noFill/>
        </p:spPr>
      </p:pic>
      <p:pic>
        <p:nvPicPr>
          <p:cNvPr id="1033" name="Picture 3"/>
          <p:cNvPicPr>
            <a:picLocks noChangeAspect="1" noChangeArrowheads="1"/>
          </p:cNvPicPr>
          <p:nvPr/>
        </p:nvPicPr>
        <p:blipFill>
          <a:blip r:embed="rId6" cstate="print"/>
          <a:srcRect/>
          <a:stretch>
            <a:fillRect/>
          </a:stretch>
        </p:blipFill>
        <p:spPr bwMode="auto">
          <a:xfrm>
            <a:off x="655637" y="9613106"/>
            <a:ext cx="177800" cy="177800"/>
          </a:xfrm>
          <a:prstGeom prst="rect">
            <a:avLst/>
          </a:prstGeom>
          <a:noFill/>
          <a:ln>
            <a:noFill/>
          </a:ln>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20</a:t>
            </a:r>
          </a:p>
        </p:txBody>
      </p:sp>
      <p:sp>
        <p:nvSpPr>
          <p:cNvPr id="1035" name="TextBox 1"/>
          <p:cNvSpPr txBox="1"/>
          <p:nvPr/>
        </p:nvSpPr>
        <p:spPr>
          <a:xfrm>
            <a:off x="193409" y="117519"/>
            <a:ext cx="7244027" cy="9843720"/>
          </a:xfrm>
          <a:prstGeom prst="rect">
            <a:avLst/>
          </a:prstGeom>
          <a:noFill/>
        </p:spPr>
        <p:txBody>
          <a:bodyPr wrap="square" lIns="0" tIns="0" rIns="0" rtlCol="0">
            <a:spAutoFit/>
          </a:bodyPr>
          <a:lstStyle/>
          <a:p>
            <a:pPr>
              <a:tabLst>
                <a:tab pos="203200" algn="l"/>
                <a:tab pos="342900" algn="l"/>
                <a:tab pos="381000" algn="l"/>
                <a:tab pos="584200" algn="l"/>
              </a:tabLst>
            </a:pPr>
            <a:r>
              <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WindowsでのIPデバイスの設定</a:t>
            </a: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IPデバイスは、以下のソフトウェアを使用して、Windowsで設定できます。</a:t>
            </a:r>
          </a:p>
          <a:p>
            <a:pPr>
              <a:tabLst>
                <a:tab pos="203200" algn="l"/>
                <a:tab pos="342900" algn="l"/>
                <a:tab pos="381000" algn="l"/>
                <a:tab pos="584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IPデバイスに含まれるソフトウェア：このソフトウェアは以下のタスクを実行する際に用いられます。</a:t>
            </a:r>
          </a:p>
          <a:p>
            <a:pPr>
              <a:tabLst>
                <a:tab pos="203200" algn="l"/>
                <a:tab pos="342900" algn="l"/>
                <a:tab pos="381000" algn="l"/>
                <a:tab pos="584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ローカルネットワークに接続されたネットワークデバイスを検索</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tabLst>
                <a:tab pos="203200" algn="l"/>
                <a:tab pos="342900" algn="l"/>
                <a:tab pos="381000" algn="l"/>
                <a:tab pos="584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(ルーティングのアカウントを持たない)予備のIPアドレスの割り当て</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IPデバイスのWebインターフェイス。このインターフェイスは、次のタスクを実行するために用いられます。</a:t>
            </a:r>
          </a:p>
          <a:p>
            <a:pPr>
              <a:lnSpc>
                <a:spcPts val="1500"/>
              </a:lnSpc>
              <a:tabLst>
                <a:tab pos="203200" algn="l"/>
                <a:tab pos="342900" algn="l"/>
                <a:tab pos="584200" algn="l"/>
                <a:tab pos="596900" algn="l"/>
                <a:tab pos="685800" algn="l"/>
                <a:tab pos="1104900" algn="l"/>
                <a:tab pos="28448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ルーティングを考慮したIPデバイスの設定</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IPデバイス用のモードを設定し映像信号と音声信号で動作</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標準のWebブラウザモードのIPデバイスから入ってくるビデオ画像を表示</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WindowsのIPデバイスの構成は、各デバイスの公式リファレンス文書に詳細が記載されています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デバイス設定の詳細</a:t>
            </a:r>
            <a:endParaRPr lang="en-US" altLang="zh-CN"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Axis IPデバイス</a:t>
            </a:r>
          </a:p>
          <a:p>
            <a:pPr>
              <a:lnSpc>
                <a:spcPts val="1200"/>
              </a:lnSpc>
              <a:tabLst>
                <a:tab pos="203200" algn="l"/>
                <a:tab pos="342900" algn="l"/>
                <a:tab pos="584200" algn="l"/>
                <a:tab pos="596900" algn="l"/>
                <a:tab pos="685800" algn="l"/>
                <a:tab pos="1104900" algn="l"/>
                <a:tab pos="28448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Bonjour機能に対応し有効になっているAxis IPデバイスについては、フレンドリ名パラメータのデフォルト値を変更することは決してお勧めできません。</a:t>
            </a:r>
          </a:p>
          <a:p>
            <a:pPr>
              <a:lnSpc>
                <a:spcPts val="1200"/>
              </a:lnSpc>
              <a:tabLst>
                <a:tab pos="203200" algn="l"/>
                <a:tab pos="342900" algn="l"/>
                <a:tab pos="584200" algn="l"/>
                <a:tab pos="596900" algn="l"/>
                <a:tab pos="685800" algn="l"/>
                <a:tab pos="1104900" algn="l"/>
                <a:tab pos="28448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任意のフレンドリ名がAxis IPデバイスに設定されている場合、AxxonNextソフトウェアパッケージで接続している機器の検索は、このIPデバイスについて誤った結果を出します。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584200" algn="l"/>
                <a:tab pos="596900" algn="l"/>
                <a:tab pos="685800" algn="l"/>
                <a:tab pos="1104900" algn="l"/>
                <a:tab pos="2844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42900" algn="l"/>
                <a:tab pos="584200" algn="l"/>
                <a:tab pos="596900" algn="l"/>
                <a:tab pos="685800" algn="l"/>
                <a:tab pos="1104900" algn="l"/>
                <a:tab pos="28448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584200" algn="l"/>
                <a:tab pos="596900" algn="l"/>
                <a:tab pos="685800" algn="l"/>
                <a:tab pos="1104900" algn="l"/>
                <a:tab pos="28448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AxxonNextは、Axis IPデバイスから以下のビデオストリームにアクセスすることができます。</a:t>
            </a:r>
          </a:p>
          <a:p>
            <a:pPr marL="228600" indent="-228600">
              <a:lnSpc>
                <a:spcPts val="1500"/>
              </a:lnSpc>
              <a:buFont typeface="+mj-lt"/>
              <a:buAutoNum type="arabicPeriod"/>
              <a:tabLst>
                <a:tab pos="203200" algn="l"/>
                <a:tab pos="342900" algn="l"/>
                <a:tab pos="584200" algn="l"/>
                <a:tab pos="596900" algn="l"/>
                <a:tab pos="685800" algn="l"/>
                <a:tab pos="1104900" algn="l"/>
                <a:tab pos="28448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H.264 / MJPEGビデオ</a:t>
            </a:r>
          </a:p>
          <a:p>
            <a:pPr>
              <a:lnSpc>
                <a:spcPts val="1500"/>
              </a:lnSpc>
              <a:tabLst>
                <a:tab pos="203200" algn="l"/>
                <a:tab pos="342900" algn="l"/>
                <a:tab pos="584200" algn="l"/>
                <a:tab pos="596900" algn="l"/>
                <a:tab pos="685800" algn="l"/>
                <a:tab pos="1104900" algn="l"/>
                <a:tab pos="28448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2-5.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品質、バランス、帯域幅、およびモバイルのプロファイルに一致するストリーム</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500"/>
              </a:lnSpc>
              <a:tabLst>
                <a:tab pos="203200" algn="l"/>
                <a:tab pos="342900" algn="l"/>
                <a:tab pos="584200" algn="l"/>
                <a:tab pos="596900" algn="l"/>
                <a:tab pos="685800" algn="l"/>
                <a:tab pos="11049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これらのプロファイルは、カメラのWebインターフェイスを介して設定されます。</a:t>
            </a:r>
          </a:p>
          <a:p>
            <a:pPr>
              <a:lnSpc>
                <a:spcPts val="1500"/>
              </a:lnSpc>
              <a:tabLst>
                <a:tab pos="203200" algn="l"/>
                <a:tab pos="342900" algn="l"/>
                <a:tab pos="584200" algn="l"/>
                <a:tab pos="596900" algn="l"/>
                <a:tab pos="685800" algn="l"/>
                <a:tab pos="1104900" algn="l"/>
                <a:tab pos="28448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AxxonNextでは、品質プロファイルはストリーム1オートに、バランスはストリーム2オートに、</a:t>
            </a:r>
          </a:p>
          <a:p>
            <a:pPr>
              <a:lnSpc>
                <a:spcPts val="1500"/>
              </a:lnSpc>
              <a:tabLst>
                <a:tab pos="203200" algn="l"/>
                <a:tab pos="342900" algn="l"/>
                <a:tab pos="584200" algn="l"/>
                <a:tab pos="596900" algn="l"/>
                <a:tab pos="685800" algn="l"/>
                <a:tab pos="11049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帯域幅はストリーム3オートに、モバイルはストリーム4オートに、それぞれ対応します（ビデオカメラオブジェクトを参照）。</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ストレッチビデオキャプチャARDS</a:t>
            </a:r>
            <a:endPar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トレッチVRC6004、VRC6008、VRC6404HDは、VRC6416、VRC7008L、またはVRC7016LXビデオカードがインストールされている場合、入力ビデオ信号（PALまたはNTSC）の選択は、カードに接続されたビデオカメラに基づいて、自動的に行わ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584200" algn="l"/>
                <a:tab pos="596900" algn="l"/>
                <a:tab pos="685800" algn="l"/>
                <a:tab pos="1104900" algn="l"/>
                <a:tab pos="28448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この設定を変更してもカードの動作に影響を与えることはありません。</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8" name="テキスト ボックス 1037"/>
          <p:cNvSpPr txBox="1"/>
          <p:nvPr/>
        </p:nvSpPr>
        <p:spPr>
          <a:xfrm>
            <a:off x="787401" y="1002506"/>
            <a:ext cx="6146800" cy="592470"/>
          </a:xfrm>
          <a:prstGeom prst="rect">
            <a:avLst/>
          </a:prstGeom>
          <a:noFill/>
          <a:ln>
            <a:solidFill>
              <a:srgbClr val="FFFF00"/>
            </a:solidFill>
          </a:ln>
        </p:spPr>
        <p:txBody>
          <a:bodyPr wrap="square" rtlCol="0">
            <a:spAutoFit/>
          </a:bodyPr>
          <a:lstStyle/>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デバイスに予備IPアドレスを割り当てなければ、Webインターフェイスにアクセスすることはできません。</a:t>
            </a:r>
          </a:p>
        </p:txBody>
      </p:sp>
      <p:sp>
        <p:nvSpPr>
          <p:cNvPr id="1039" name="テキスト ボックス 1038"/>
          <p:cNvSpPr txBox="1"/>
          <p:nvPr/>
        </p:nvSpPr>
        <p:spPr>
          <a:xfrm>
            <a:off x="800100" y="3263741"/>
            <a:ext cx="5950331" cy="900246"/>
          </a:xfrm>
          <a:prstGeom prst="rect">
            <a:avLst/>
          </a:prstGeom>
          <a:noFill/>
        </p:spPr>
        <p:txBody>
          <a:bodyPr wrap="square" rtlCol="0">
            <a:spAutoFit/>
          </a:bodyPr>
          <a:lstStyle/>
          <a:p>
            <a:r>
              <a:rPr kumimoji="1" lang="ja-JP" altLang="en-US" sz="750" dirty="0">
                <a:latin typeface="メイリオ" panose="020B0604030504040204" pitchFamily="50" charset="-128"/>
                <a:ea typeface="メイリオ" panose="020B0604030504040204" pitchFamily="50" charset="-128"/>
                <a:cs typeface="メイリオ" panose="020B0604030504040204" pitchFamily="50" charset="-128"/>
              </a:rPr>
              <a:t>・Axis IPデバイス</a:t>
            </a: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・ストレッチビデオキャプチャARDS</a:t>
            </a:r>
            <a:endParaRPr kumimoji="1" lang="en-US" altLang="ja-JP" sz="75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 WS-216ビデオ キャプチャ カード</a:t>
            </a: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 Sony IPデバイス</a:t>
            </a: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・ジョイスティック</a:t>
            </a:r>
            <a:endParaRPr kumimoji="1" lang="ja-JP" altLang="en-US" sz="75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 CH VM-デスクトップUSB多機能コントローラ</a:t>
            </a:r>
          </a:p>
          <a:p>
            <a:r>
              <a:rPr kumimoji="1" lang="ja-JP" altLang="en-US" sz="750" dirty="0" smtClean="0">
                <a:latin typeface="メイリオ" panose="020B0604030504040204" pitchFamily="50" charset="-128"/>
                <a:ea typeface="メイリオ" panose="020B0604030504040204" pitchFamily="50" charset="-128"/>
                <a:cs typeface="メイリオ" panose="020B0604030504040204" pitchFamily="50" charset="-128"/>
              </a:rPr>
              <a:t>・ VIVOTEKパノラマPTZの設定</a:t>
            </a:r>
          </a:p>
        </p:txBody>
      </p:sp>
      <p:sp>
        <p:nvSpPr>
          <p:cNvPr id="23" name="Freeform 3"/>
          <p:cNvSpPr/>
          <p:nvPr/>
        </p:nvSpPr>
        <p:spPr>
          <a:xfrm flipH="1">
            <a:off x="407193" y="4730590"/>
            <a:ext cx="423863" cy="57531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Freeform 3"/>
          <p:cNvSpPr/>
          <p:nvPr/>
        </p:nvSpPr>
        <p:spPr>
          <a:xfrm>
            <a:off x="645794" y="471535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41" name="テキスト ボックス 1040"/>
          <p:cNvSpPr txBox="1"/>
          <p:nvPr/>
        </p:nvSpPr>
        <p:spPr>
          <a:xfrm>
            <a:off x="808037" y="5422106"/>
            <a:ext cx="6172200" cy="707886"/>
          </a:xfrm>
          <a:prstGeom prst="rect">
            <a:avLst/>
          </a:prstGeom>
          <a:noFill/>
        </p:spPr>
        <p:txBody>
          <a:bodyPr wrap="square" rtlCol="0">
            <a:spAutoFit/>
          </a:bodyPr>
          <a:lstStyle/>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注意</a:t>
            </a:r>
          </a:p>
          <a:p>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フレンドリ名パラメータのデフォルト値は次のとおりです。</a:t>
            </a:r>
            <a:endPar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AXIS&lt;</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モデル名</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&gt;-&lt;</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MACアドレス</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&gt;、</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ここで〈モデル名〉とは、Axis</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IPデバイスであり</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MACアドレス〉はMACアドレスです</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例：AXIS</a:t>
            </a:r>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 214 - 00408C7D2610）</a:t>
            </a:r>
            <a:endPar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1764506"/>
            <a:ext cx="1917700" cy="2336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47700" y="5041900"/>
            <a:ext cx="4102100" cy="30607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200</a:t>
            </a:r>
          </a:p>
        </p:txBody>
      </p:sp>
      <p:sp>
        <p:nvSpPr>
          <p:cNvPr id="8" name="正方形/長方形 7"/>
          <p:cNvSpPr/>
          <p:nvPr/>
        </p:nvSpPr>
        <p:spPr>
          <a:xfrm>
            <a:off x="645004" y="254518"/>
            <a:ext cx="185178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スナップショット機能を使用</a:t>
            </a:r>
          </a:p>
        </p:txBody>
      </p:sp>
      <p:sp>
        <p:nvSpPr>
          <p:cNvPr id="9" name="正方形/長方形 8"/>
          <p:cNvSpPr/>
          <p:nvPr/>
        </p:nvSpPr>
        <p:spPr>
          <a:xfrm>
            <a:off x="524502" y="545306"/>
            <a:ext cx="6080124" cy="1248419"/>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AxxonNextオペレータはスナップショット機能へのアクセスが許可されています。</a:t>
            </a: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ナップショット機能が起動すると、機能が起動した時点で表示されたビデオ画像が一時停止します。しかし、ビデオの再生処理は停止せず、この機能をオフにすると、ユーザーは、ビデオ画像が現在の時刻に対応していることを確認できます。</a:t>
            </a: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ナップショット機能をオンにするには、表示タイルやコンテキストメニューでスナップショットのオプションを選択するか、左クリックして時刻フィールドを選択します（「時間表示」セクションを参照）。</a:t>
            </a:r>
          </a:p>
        </p:txBody>
      </p:sp>
      <p:sp>
        <p:nvSpPr>
          <p:cNvPr id="10" name="正方形/長方形 9"/>
          <p:cNvSpPr/>
          <p:nvPr/>
        </p:nvSpPr>
        <p:spPr>
          <a:xfrm>
            <a:off x="552449" y="4190951"/>
            <a:ext cx="5894387"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により、表示タイルは青い枠で強調表示されます。スノーフレークアイコンが時刻フィールドに表示され、スナップショットオプションが表示タイルのコンテキストメニューでスナップショットのキャンセルに置き換えられます。</a:t>
            </a: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スナップショット機能を使用した例、スノーフレーク記号：</a:t>
            </a:r>
          </a:p>
        </p:txBody>
      </p:sp>
      <p:sp>
        <p:nvSpPr>
          <p:cNvPr id="11" name="正方形/長方形 10"/>
          <p:cNvSpPr/>
          <p:nvPr/>
        </p:nvSpPr>
        <p:spPr>
          <a:xfrm>
            <a:off x="609600" y="8165306"/>
            <a:ext cx="540861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スナップショット機能を使用した例、スナップショットをキャンセルオプション、スナップショット：</a:t>
            </a:r>
          </a:p>
        </p:txBody>
      </p:sp>
    </p:spTree>
    <p:extLst>
      <p:ext uri="{BB962C8B-B14F-4D97-AF65-F5344CB8AC3E}">
        <p14:creationId xmlns:p14="http://schemas.microsoft.com/office/powerpoint/2010/main" val="906088057"/>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33650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6336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63365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9022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63365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8000074"/>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80000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800007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856586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800007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55637" y="469106"/>
            <a:ext cx="2120900" cy="26035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47700" y="3644900"/>
            <a:ext cx="2197100" cy="26162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98500" y="6443060"/>
            <a:ext cx="177800" cy="1778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698500" y="8105231"/>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201</a:t>
            </a:r>
          </a:p>
        </p:txBody>
      </p:sp>
      <p:sp>
        <p:nvSpPr>
          <p:cNvPr id="19" name="正方形/長方形 18"/>
          <p:cNvSpPr/>
          <p:nvPr/>
        </p:nvSpPr>
        <p:spPr>
          <a:xfrm>
            <a:off x="607790" y="3212306"/>
            <a:ext cx="563880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スナップショットを保存するには、ビデオカメラのコンテキストメニューの[スナップショットをエクスポート]オプションを選択します（「フレームのエクスポート」セクションを参照）。</a:t>
            </a:r>
          </a:p>
        </p:txBody>
      </p:sp>
      <p:sp>
        <p:nvSpPr>
          <p:cNvPr id="20" name="正方形/長方形 19"/>
          <p:cNvSpPr/>
          <p:nvPr/>
        </p:nvSpPr>
        <p:spPr>
          <a:xfrm>
            <a:off x="955047" y="6378766"/>
            <a:ext cx="5868594"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対応する機能が設定で有効になっている場合、スナップショットが自動的にエクスポートされます（「エクスポート設定」を参照）。</a:t>
            </a:r>
          </a:p>
        </p:txBody>
      </p:sp>
      <p:sp>
        <p:nvSpPr>
          <p:cNvPr id="21" name="正方形/長方形 20"/>
          <p:cNvSpPr/>
          <p:nvPr/>
        </p:nvSpPr>
        <p:spPr>
          <a:xfrm>
            <a:off x="647700" y="7022306"/>
            <a:ext cx="592772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スナップショット機能をオフにするには、表示タイルのコンテキストメニューで[ビデオモードの再開]オプションを選択するか、再度、時間インジケータをクリックします（「時間表示」を参照）。</a:t>
            </a:r>
          </a:p>
        </p:txBody>
      </p:sp>
      <p:sp>
        <p:nvSpPr>
          <p:cNvPr id="22" name="正方形/長方形 21"/>
          <p:cNvSpPr/>
          <p:nvPr/>
        </p:nvSpPr>
        <p:spPr>
          <a:xfrm>
            <a:off x="581209" y="7436480"/>
            <a:ext cx="5027428" cy="581569"/>
          </a:xfrm>
          <a:prstGeom prst="rect">
            <a:avLst/>
          </a:prstGeom>
        </p:spPr>
        <p:txBody>
          <a:bodyPr wrap="square">
            <a:spAutoFit/>
          </a:bodyPr>
          <a:lstStyle/>
          <a:p>
            <a:pPr>
              <a:lnSpc>
                <a:spcPts val="1300"/>
              </a:lnSpc>
            </a:pPr>
            <a:r>
              <a:rPr lang="en-US" altLang="ja-JP" sz="1000" b="1" dirty="0">
                <a:latin typeface="メイリオ" pitchFamily="50" charset="-128"/>
                <a:ea typeface="メイリオ" pitchFamily="50" charset="-128"/>
                <a:cs typeface="メイリオ" pitchFamily="50" charset="-128"/>
              </a:rPr>
              <a:t>PTZカメラの制御</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a:latin typeface="メイリオ" pitchFamily="50" charset="-128"/>
                <a:ea typeface="メイリオ" pitchFamily="50" charset="-128"/>
                <a:cs typeface="メイリオ" pitchFamily="50" charset="-128"/>
              </a:rPr>
              <a:t>PTZビデオカメラは、PTZデバイスのコントロールパネルを介して制御されます。</a:t>
            </a:r>
          </a:p>
        </p:txBody>
      </p:sp>
      <p:sp>
        <p:nvSpPr>
          <p:cNvPr id="23" name="正方形/長方形 22"/>
          <p:cNvSpPr/>
          <p:nvPr/>
        </p:nvSpPr>
        <p:spPr>
          <a:xfrm>
            <a:off x="908269" y="8040937"/>
            <a:ext cx="6032662"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マウスを用いて、カメラのレンズのフォーカスを変更することができます（「カメラレンズフォーカスの変更（ポイント&amp;クリック）」を参照）。</a:t>
            </a:r>
          </a:p>
        </p:txBody>
      </p:sp>
      <p:sp>
        <p:nvSpPr>
          <p:cNvPr id="24" name="正方形/長方形 23"/>
          <p:cNvSpPr/>
          <p:nvPr/>
        </p:nvSpPr>
        <p:spPr>
          <a:xfrm>
            <a:off x="581209" y="8715583"/>
            <a:ext cx="6242431" cy="414857"/>
          </a:xfrm>
          <a:prstGeom prst="rect">
            <a:avLst/>
          </a:prstGeom>
        </p:spPr>
        <p:txBody>
          <a:bodyPr wrap="square">
            <a:spAutoFit/>
          </a:bodyPr>
          <a:lstStyle/>
          <a:p>
            <a:pPr>
              <a:lnSpc>
                <a:spcPts val="1300"/>
              </a:lnSpc>
            </a:pPr>
            <a:r>
              <a:rPr lang="en-US" altLang="ja-JP" sz="800" dirty="0">
                <a:latin typeface="メイリオ" pitchFamily="50" charset="-128"/>
                <a:ea typeface="メイリオ" pitchFamily="50" charset="-128"/>
                <a:cs typeface="メイリオ" pitchFamily="50" charset="-128"/>
              </a:rPr>
              <a:t>PTZ制御インターフェイスに対応しているライブビデオモードのビデオカメラの表示タイルが選択されている場合、ユーザーはこのパネルへアクセスすることができます。</a:t>
            </a:r>
          </a:p>
        </p:txBody>
      </p:sp>
    </p:spTree>
    <p:extLst>
      <p:ext uri="{BB962C8B-B14F-4D97-AF65-F5344CB8AC3E}">
        <p14:creationId xmlns:p14="http://schemas.microsoft.com/office/powerpoint/2010/main" val="3638485072"/>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667750"/>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86677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86677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91117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86677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55637" y="469106"/>
            <a:ext cx="4787900" cy="7162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8775700"/>
            <a:ext cx="177800" cy="177800"/>
          </a:xfrm>
          <a:prstGeom prst="rect">
            <a:avLst/>
          </a:prstGeom>
          <a:noFill/>
        </p:spPr>
      </p:pic>
      <p:sp>
        <p:nvSpPr>
          <p:cNvPr id="13" name="正方形/長方形 12"/>
          <p:cNvSpPr/>
          <p:nvPr/>
        </p:nvSpPr>
        <p:spPr>
          <a:xfrm>
            <a:off x="427037" y="7708106"/>
            <a:ext cx="489108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次のアクションは、PTZデバイスのコントロールパネルを使用して実行することができます。</a:t>
            </a:r>
          </a:p>
        </p:txBody>
      </p:sp>
      <p:sp>
        <p:nvSpPr>
          <p:cNvPr id="14" name="正方形/長方形 13"/>
          <p:cNvSpPr/>
          <p:nvPr/>
        </p:nvSpPr>
        <p:spPr>
          <a:xfrm>
            <a:off x="773186" y="7936706"/>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プリセットの使用</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アイリス、フォーカス、光学ズームのパラメータの変更</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ビデオカメラの水平方向と垂直方向の傾斜角度の変更</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パトロールモードの起動</a:t>
            </a:r>
            <a:r>
              <a:rPr lang="en-US" altLang="ja-JP" sz="800" dirty="0" smtClean="0">
                <a:latin typeface="メイリオ" pitchFamily="50" charset="-128"/>
                <a:ea typeface="メイリオ" pitchFamily="50" charset="-128"/>
                <a:cs typeface="メイリオ" pitchFamily="50" charset="-128"/>
              </a:rPr>
              <a:t>/停止</a:t>
            </a:r>
          </a:p>
        </p:txBody>
      </p:sp>
      <p:sp>
        <p:nvSpPr>
          <p:cNvPr id="15" name="正方形/長方形 14"/>
          <p:cNvSpPr/>
          <p:nvPr/>
        </p:nvSpPr>
        <p:spPr>
          <a:xfrm>
            <a:off x="876299" y="8698706"/>
            <a:ext cx="4732337"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プリセットの設定は「PTZコントロールパネル」セクションに詳細が記載されています。</a:t>
            </a:r>
          </a:p>
        </p:txBody>
      </p:sp>
      <p:sp>
        <p:nvSpPr>
          <p:cNvPr id="16" name="正方形/長方形 15"/>
          <p:cNvSpPr/>
          <p:nvPr/>
        </p:nvSpPr>
        <p:spPr>
          <a:xfrm>
            <a:off x="264715" y="10255215"/>
            <a:ext cx="384970" cy="248145"/>
          </a:xfrm>
          <a:prstGeom prst="rect">
            <a:avLst/>
          </a:prstGeom>
        </p:spPr>
        <p:txBody>
          <a:bodyPr wrap="square">
            <a:spAutoFit/>
          </a:bodyPr>
          <a:lstStyle/>
          <a:p>
            <a:pPr>
              <a:lnSpc>
                <a:spcPts val="1300"/>
              </a:lnSpc>
              <a:tabLst>
                <a:tab pos="152400" algn="l"/>
                <a:tab pos="165100" algn="l"/>
                <a:tab pos="495300" algn="l"/>
              </a:tabLst>
            </a:pPr>
            <a:r>
              <a:rPr lang="en-US" altLang="zh-CN" sz="800" dirty="0" smtClean="0">
                <a:solidFill>
                  <a:srgbClr val="000000"/>
                </a:solidFill>
                <a:latin typeface="メイリオ" pitchFamily="50" charset="-128"/>
                <a:ea typeface="メイリオ" pitchFamily="50" charset="-128"/>
                <a:cs typeface="メイリオ" pitchFamily="50" charset="-128"/>
              </a:rPr>
              <a:t>202</a:t>
            </a:r>
            <a:endParaRPr lang="en-US" altLang="zh-CN" sz="800" dirty="0">
              <a:solidFill>
                <a:srgbClr val="000000"/>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3296247"/>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42802" y="7457693"/>
            <a:ext cx="6340856" cy="1512062"/>
          </a:xfrm>
          <a:custGeom>
            <a:avLst/>
            <a:gdLst>
              <a:gd name="connsiteX0" fmla="*/ 0 w 6340856"/>
              <a:gd name="connsiteY0" fmla="*/ 0 h 1512062"/>
              <a:gd name="connsiteX1" fmla="*/ 6340856 w 6340856"/>
              <a:gd name="connsiteY1" fmla="*/ 0 h 1512062"/>
              <a:gd name="connsiteX2" fmla="*/ 6340856 w 6340856"/>
              <a:gd name="connsiteY2" fmla="*/ 1512062 h 1512062"/>
              <a:gd name="connsiteX3" fmla="*/ 0 w 6340856"/>
              <a:gd name="connsiteY3" fmla="*/ 1512062 h 1512062"/>
              <a:gd name="connsiteX4" fmla="*/ 0 w 6340856"/>
              <a:gd name="connsiteY4" fmla="*/ 0 h 151206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1512062">
                <a:moveTo>
                  <a:pt x="0" y="0"/>
                </a:moveTo>
                <a:lnTo>
                  <a:pt x="6340856" y="0"/>
                </a:lnTo>
                <a:lnTo>
                  <a:pt x="6340856" y="1512062"/>
                </a:lnTo>
                <a:lnTo>
                  <a:pt x="0" y="1512062"/>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42802" y="745769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42802" y="7457693"/>
            <a:ext cx="9525" cy="1512062"/>
          </a:xfrm>
          <a:custGeom>
            <a:avLst/>
            <a:gdLst>
              <a:gd name="connsiteX0" fmla="*/ 4762 w 9525"/>
              <a:gd name="connsiteY0" fmla="*/ 0 h 1512062"/>
              <a:gd name="connsiteX1" fmla="*/ 4762 w 9525"/>
              <a:gd name="connsiteY1" fmla="*/ 1512062 h 1512062"/>
            </a:gdLst>
            <a:ahLst/>
            <a:cxnLst>
              <a:cxn ang="0">
                <a:pos x="connsiteX0" y="connsiteY0"/>
              </a:cxn>
              <a:cxn ang="1">
                <a:pos x="connsiteX1" y="connsiteY1"/>
              </a:cxn>
            </a:cxnLst>
            <a:rect l="l" t="t" r="r" b="b"/>
            <a:pathLst>
              <a:path w="9525" h="1512062">
                <a:moveTo>
                  <a:pt x="4762" y="0"/>
                </a:moveTo>
                <a:lnTo>
                  <a:pt x="4762" y="15120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42802" y="89602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74133" y="7457693"/>
            <a:ext cx="9525" cy="1512062"/>
          </a:xfrm>
          <a:custGeom>
            <a:avLst/>
            <a:gdLst>
              <a:gd name="connsiteX0" fmla="*/ 4762 w 9525"/>
              <a:gd name="connsiteY0" fmla="*/ 0 h 1512062"/>
              <a:gd name="connsiteX1" fmla="*/ 4762 w 9525"/>
              <a:gd name="connsiteY1" fmla="*/ 1512062 h 1512062"/>
            </a:gdLst>
            <a:ahLst/>
            <a:cxnLst>
              <a:cxn ang="0">
                <a:pos x="connsiteX0" y="connsiteY0"/>
              </a:cxn>
              <a:cxn ang="1">
                <a:pos x="connsiteX1" y="connsiteY1"/>
              </a:cxn>
            </a:cxnLst>
            <a:rect l="l" t="t" r="r" b="b"/>
            <a:pathLst>
              <a:path w="9525" h="1512062">
                <a:moveTo>
                  <a:pt x="4762" y="0"/>
                </a:moveTo>
                <a:lnTo>
                  <a:pt x="4762" y="15120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42802" y="762000"/>
            <a:ext cx="1320800" cy="10922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579437" y="2526506"/>
            <a:ext cx="1066800" cy="15494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23802" y="4813300"/>
            <a:ext cx="1308100" cy="17145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3017837" y="6579056"/>
            <a:ext cx="317500" cy="2540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631702" y="7569200"/>
            <a:ext cx="177800" cy="1778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1038102" y="7899400"/>
            <a:ext cx="304800" cy="241300"/>
          </a:xfrm>
          <a:prstGeom prst="rect">
            <a:avLst/>
          </a:prstGeom>
          <a:noFill/>
        </p:spPr>
      </p:pic>
      <p:pic>
        <p:nvPicPr>
          <p:cNvPr id="14" name="Picture 3"/>
          <p:cNvPicPr>
            <a:picLocks noChangeAspect="1" noChangeArrowheads="1"/>
          </p:cNvPicPr>
          <p:nvPr/>
        </p:nvPicPr>
        <p:blipFill>
          <a:blip r:embed="rId8" cstate="print"/>
          <a:srcRect/>
          <a:stretch>
            <a:fillRect/>
          </a:stretch>
        </p:blipFill>
        <p:spPr bwMode="auto">
          <a:xfrm>
            <a:off x="1177802" y="8255000"/>
            <a:ext cx="317500" cy="241300"/>
          </a:xfrm>
          <a:prstGeom prst="rect">
            <a:avLst/>
          </a:prstGeom>
          <a:noFill/>
        </p:spPr>
      </p:pic>
      <p:pic>
        <p:nvPicPr>
          <p:cNvPr id="15" name="Picture 3"/>
          <p:cNvPicPr>
            <a:picLocks noChangeAspect="1" noChangeArrowheads="1"/>
          </p:cNvPicPr>
          <p:nvPr/>
        </p:nvPicPr>
        <p:blipFill>
          <a:blip r:embed="rId9" cstate="print"/>
          <a:srcRect/>
          <a:stretch>
            <a:fillRect/>
          </a:stretch>
        </p:blipFill>
        <p:spPr bwMode="auto">
          <a:xfrm>
            <a:off x="1177802" y="8597900"/>
            <a:ext cx="317500" cy="254000"/>
          </a:xfrm>
          <a:prstGeom prst="rect">
            <a:avLst/>
          </a:prstGeom>
          <a:noFill/>
        </p:spPr>
      </p:pic>
      <p:pic>
        <p:nvPicPr>
          <p:cNvPr id="16" name="Picture 3"/>
          <p:cNvPicPr>
            <a:picLocks noChangeAspect="1" noChangeArrowheads="1"/>
          </p:cNvPicPr>
          <p:nvPr/>
        </p:nvPicPr>
        <p:blipFill>
          <a:blip r:embed="rId10" cstate="print"/>
          <a:srcRect/>
          <a:stretch>
            <a:fillRect/>
          </a:stretch>
        </p:blipFill>
        <p:spPr bwMode="auto">
          <a:xfrm>
            <a:off x="2332037" y="4578250"/>
            <a:ext cx="317500" cy="215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203</a:t>
            </a:r>
          </a:p>
        </p:txBody>
      </p:sp>
      <p:sp>
        <p:nvSpPr>
          <p:cNvPr id="26" name="TextBox 1"/>
          <p:cNvSpPr txBox="1"/>
          <p:nvPr/>
        </p:nvSpPr>
        <p:spPr>
          <a:xfrm>
            <a:off x="731837" y="7936706"/>
            <a:ext cx="242054" cy="879728"/>
          </a:xfrm>
          <a:prstGeom prst="rect">
            <a:avLst/>
          </a:prstGeom>
          <a:noFill/>
        </p:spPr>
        <p:txBody>
          <a:bodyPr wrap="none" lIns="0" tIns="0" rIns="0" rtlCol="0">
            <a:spAutoFit/>
          </a:bodyPr>
          <a:lstStyle/>
          <a:p>
            <a:pPr>
              <a:lnSpc>
                <a:spcPts val="1300"/>
              </a:lnSpc>
              <a:tabLst/>
            </a:pPr>
            <a:r>
              <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a:t>
            </a:r>
          </a:p>
          <a:p>
            <a:pPr>
              <a:lnSpc>
                <a:spcPts val="1300"/>
              </a:lnSpc>
            </a:pPr>
            <a:endParaRPr lang="en-US" altLang="zh-CN"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0, 5,</a:t>
            </a:r>
            <a:endParaRPr lang="en-US" altLang="zh-CN" dirty="0" smtClean="0">
              <a:latin typeface="メイリオ" pitchFamily="50" charset="-128"/>
              <a:ea typeface="メイリオ" pitchFamily="50" charset="-128"/>
              <a:cs typeface="メイリオ" pitchFamily="50" charset="-128"/>
            </a:endParaRPr>
          </a:p>
          <a:p>
            <a:pPr>
              <a:lnSpc>
                <a:spcPts val="1300"/>
              </a:lnSpc>
            </a:pPr>
            <a:endParaRPr lang="en-US" altLang="zh-CN" dirty="0" smtClean="0">
              <a:latin typeface="メイリオ" pitchFamily="50" charset="-128"/>
              <a:ea typeface="メイリオ" pitchFamily="50" charset="-128"/>
              <a:cs typeface="メイリオ" pitchFamily="50" charset="-128"/>
            </a:endParaRPr>
          </a:p>
          <a:p>
            <a:pPr>
              <a:lnSpc>
                <a:spcPts val="1300"/>
              </a:lnSpc>
              <a:tabLst/>
            </a:pPr>
            <a:r>
              <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5, 7,</a:t>
            </a:r>
          </a:p>
        </p:txBody>
      </p:sp>
      <p:sp>
        <p:nvSpPr>
          <p:cNvPr id="27" name="正方形/長方形 26"/>
          <p:cNvSpPr/>
          <p:nvPr/>
        </p:nvSpPr>
        <p:spPr>
          <a:xfrm>
            <a:off x="605464" y="88106"/>
            <a:ext cx="5185736"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プリセットリストを使用した制御</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PTZカメラをプリセット切り替えるには、プリセットリストを使用することができます。これを行うには、指定されたプリセットリストに対応する行を左クリックします。</a:t>
            </a:r>
          </a:p>
        </p:txBody>
      </p:sp>
      <p:sp>
        <p:nvSpPr>
          <p:cNvPr id="28" name="正方形/長方形 27"/>
          <p:cNvSpPr/>
          <p:nvPr/>
        </p:nvSpPr>
        <p:spPr>
          <a:xfrm>
            <a:off x="555502" y="1844575"/>
            <a:ext cx="5562600"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数値入力パネルによる制御</a:t>
            </a:r>
            <a:endParaRPr lang="en-US" altLang="ja-JP" sz="1000" b="1" dirty="0" smtClean="0">
              <a:latin typeface="メイリオ" pitchFamily="50" charset="-128"/>
              <a:ea typeface="メイリオ" pitchFamily="50" charset="-128"/>
              <a:cs typeface="メイリオ" pitchFamily="50" charset="-128"/>
            </a:endParaRP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プリセットにPTZカメラを切り替えるには、数入力パネルを使用することができます。数値入力パネルを表示するには、[数字入力]のボタンをクリックします。</a:t>
            </a:r>
          </a:p>
        </p:txBody>
      </p:sp>
      <p:sp>
        <p:nvSpPr>
          <p:cNvPr id="29" name="正方形/長方形 28"/>
          <p:cNvSpPr/>
          <p:nvPr/>
        </p:nvSpPr>
        <p:spPr>
          <a:xfrm>
            <a:off x="593011" y="4060964"/>
            <a:ext cx="6692026"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数値入力パネルを使用しプリセットに切り替えるには、次の手順を実行する必要があります。</a:t>
            </a:r>
          </a:p>
          <a:p>
            <a:pPr>
              <a:lnSpc>
                <a:spcPts val="1300"/>
              </a:lnSpc>
            </a:pPr>
            <a:r>
              <a:rPr lang="en-US" altLang="ja-JP" sz="800" dirty="0" smtClean="0">
                <a:latin typeface="メイリオ" pitchFamily="50" charset="-128"/>
                <a:ea typeface="メイリオ" pitchFamily="50" charset="-128"/>
                <a:cs typeface="メイリオ" pitchFamily="50" charset="-128"/>
              </a:rPr>
              <a:t>1.  数字ボタン（0～9）を使用して、切り替える先のプリセットの番号を入力します。</a:t>
            </a:r>
          </a:p>
          <a:p>
            <a:pPr>
              <a:lnSpc>
                <a:spcPts val="1300"/>
              </a:lnSpc>
            </a:pPr>
            <a:r>
              <a:rPr lang="ja-JP" altLang="en-US" sz="800" dirty="0">
                <a:latin typeface="メイリオ" pitchFamily="50" charset="-128"/>
                <a:ea typeface="メイリオ" pitchFamily="50" charset="-128"/>
                <a:cs typeface="メイリオ" pitchFamily="50" charset="-128"/>
              </a:rPr>
              <a:t>入力した番号は、特別なフィールドに表示されます。</a:t>
            </a:r>
          </a:p>
        </p:txBody>
      </p:sp>
      <p:sp>
        <p:nvSpPr>
          <p:cNvPr id="30" name="正方形/長方形 29"/>
          <p:cNvSpPr/>
          <p:nvPr/>
        </p:nvSpPr>
        <p:spPr>
          <a:xfrm>
            <a:off x="746002" y="4579971"/>
            <a:ext cx="3778250" cy="2590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入力した数字を削除するには</a:t>
            </a:r>
            <a:r>
              <a:rPr lang="ja-JP" altLang="en-US" sz="800" dirty="0" smtClean="0">
                <a:latin typeface="メイリオ" pitchFamily="50" charset="-128"/>
                <a:ea typeface="メイリオ" pitchFamily="50" charset="-128"/>
                <a:cs typeface="メイリオ" pitchFamily="50" charset="-128"/>
              </a:rPr>
              <a:t>、　　　　ボタン</a:t>
            </a:r>
            <a:r>
              <a:rPr lang="ja-JP" altLang="en-US" sz="800" dirty="0">
                <a:latin typeface="メイリオ" pitchFamily="50" charset="-128"/>
                <a:ea typeface="メイリオ" pitchFamily="50" charset="-128"/>
                <a:cs typeface="メイリオ" pitchFamily="50" charset="-128"/>
              </a:rPr>
              <a:t>をクリックします。</a:t>
            </a:r>
          </a:p>
        </p:txBody>
      </p:sp>
      <p:sp>
        <p:nvSpPr>
          <p:cNvPr id="31" name="正方形/長方形 30"/>
          <p:cNvSpPr/>
          <p:nvPr/>
        </p:nvSpPr>
        <p:spPr>
          <a:xfrm>
            <a:off x="631701" y="6579056"/>
            <a:ext cx="6119935"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入力した番号でプリセットに切り替えるには</a:t>
            </a:r>
            <a:r>
              <a:rPr lang="en-US" altLang="ja-JP" sz="800" dirty="0" smtClean="0">
                <a:latin typeface="メイリオ" pitchFamily="50" charset="-128"/>
                <a:ea typeface="メイリオ" pitchFamily="50" charset="-128"/>
                <a:cs typeface="メイリオ" pitchFamily="50" charset="-128"/>
              </a:rPr>
              <a:t>、</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ボタンをクリックします</a:t>
            </a:r>
            <a:r>
              <a:rPr lang="en-US" altLang="ja-JP" sz="800" dirty="0" smtClean="0">
                <a:latin typeface="メイリオ" pitchFamily="50" charset="-128"/>
                <a:ea typeface="メイリオ" pitchFamily="50" charset="-128"/>
                <a:cs typeface="メイリオ" pitchFamily="50" charset="-128"/>
              </a:rPr>
              <a:t>。</a:t>
            </a:r>
          </a:p>
        </p:txBody>
      </p:sp>
      <p:sp>
        <p:nvSpPr>
          <p:cNvPr id="1024" name="正方形/長方形 1023"/>
          <p:cNvSpPr/>
          <p:nvPr/>
        </p:nvSpPr>
        <p:spPr>
          <a:xfrm>
            <a:off x="457200" y="6956941"/>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数入力パネルを使用してプリセットに切り替える動作はこれで完了です。</a:t>
            </a:r>
          </a:p>
        </p:txBody>
      </p:sp>
      <p:sp>
        <p:nvSpPr>
          <p:cNvPr id="1025" name="正方形/長方形 1024"/>
          <p:cNvSpPr/>
          <p:nvPr/>
        </p:nvSpPr>
        <p:spPr>
          <a:xfrm>
            <a:off x="960437" y="7479506"/>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番号入力例:</a:t>
            </a:r>
          </a:p>
        </p:txBody>
      </p:sp>
      <p:sp>
        <p:nvSpPr>
          <p:cNvPr id="1026" name="正方形/長方形 1025"/>
          <p:cNvSpPr/>
          <p:nvPr/>
        </p:nvSpPr>
        <p:spPr>
          <a:xfrm>
            <a:off x="1412415" y="7944540"/>
            <a:ext cx="1867819" cy="248145"/>
          </a:xfrm>
          <a:prstGeom prst="rect">
            <a:avLst/>
          </a:prstGeom>
        </p:spPr>
        <p:txBody>
          <a:bodyPr wrap="none">
            <a:spAutoFit/>
          </a:bodyPr>
          <a:lstStyle/>
          <a:p>
            <a:pPr>
              <a:lnSpc>
                <a:spcPts val="1300"/>
              </a:lnSpc>
            </a:pPr>
            <a:r>
              <a:rPr lang="en-US" altLang="ja-JP" sz="800" dirty="0">
                <a:latin typeface="メイリオ" pitchFamily="50" charset="-128"/>
                <a:ea typeface="メイリオ" pitchFamily="50" charset="-128"/>
                <a:cs typeface="メイリオ" pitchFamily="50" charset="-128"/>
              </a:rPr>
              <a:t>- プリセット番号5に切り替えます。</a:t>
            </a:r>
          </a:p>
        </p:txBody>
      </p:sp>
      <p:sp>
        <p:nvSpPr>
          <p:cNvPr id="1028" name="正方形/長方形 1027"/>
          <p:cNvSpPr/>
          <p:nvPr/>
        </p:nvSpPr>
        <p:spPr>
          <a:xfrm>
            <a:off x="1552159" y="8261806"/>
            <a:ext cx="1967205" cy="248145"/>
          </a:xfrm>
          <a:prstGeom prst="rect">
            <a:avLst/>
          </a:prstGeom>
        </p:spPr>
        <p:txBody>
          <a:bodyPr wrap="none">
            <a:spAutoFit/>
          </a:bodyPr>
          <a:lstStyle/>
          <a:p>
            <a:pPr>
              <a:lnSpc>
                <a:spcPts val="1300"/>
              </a:lnSpc>
            </a:pPr>
            <a:r>
              <a:rPr lang="en-US" altLang="ja-JP" sz="800" dirty="0">
                <a:latin typeface="メイリオ" pitchFamily="50" charset="-128"/>
                <a:ea typeface="メイリオ" pitchFamily="50" charset="-128"/>
                <a:cs typeface="メイリオ" pitchFamily="50" charset="-128"/>
              </a:rPr>
              <a:t>- プリセット番号0.5に切り替えます。</a:t>
            </a:r>
          </a:p>
        </p:txBody>
      </p:sp>
      <p:sp>
        <p:nvSpPr>
          <p:cNvPr id="1029" name="正方形/長方形 1028"/>
          <p:cNvSpPr/>
          <p:nvPr/>
        </p:nvSpPr>
        <p:spPr>
          <a:xfrm>
            <a:off x="1569791" y="8631435"/>
            <a:ext cx="1931939" cy="248145"/>
          </a:xfrm>
          <a:prstGeom prst="rect">
            <a:avLst/>
          </a:prstGeom>
        </p:spPr>
        <p:txBody>
          <a:bodyPr wrap="none">
            <a:spAutoFit/>
          </a:bodyPr>
          <a:lstStyle/>
          <a:p>
            <a:pPr>
              <a:lnSpc>
                <a:spcPts val="1300"/>
              </a:lnSpc>
            </a:pPr>
            <a:r>
              <a:rPr lang="en-US" altLang="ja-JP" sz="800" dirty="0">
                <a:latin typeface="メイリオ" pitchFamily="50" charset="-128"/>
                <a:ea typeface="メイリオ" pitchFamily="50" charset="-128"/>
                <a:cs typeface="メイリオ" pitchFamily="50" charset="-128"/>
              </a:rPr>
              <a:t>- プリセット番号57に切り替えます。</a:t>
            </a:r>
          </a:p>
        </p:txBody>
      </p:sp>
    </p:spTree>
    <p:extLst>
      <p:ext uri="{BB962C8B-B14F-4D97-AF65-F5344CB8AC3E}">
        <p14:creationId xmlns:p14="http://schemas.microsoft.com/office/powerpoint/2010/main" val="455225491"/>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33400" y="2524674"/>
            <a:ext cx="6340856" cy="1880361"/>
          </a:xfrm>
          <a:custGeom>
            <a:avLst/>
            <a:gdLst>
              <a:gd name="connsiteX0" fmla="*/ 0 w 6340856"/>
              <a:gd name="connsiteY0" fmla="*/ 0 h 1880361"/>
              <a:gd name="connsiteX1" fmla="*/ 6340856 w 6340856"/>
              <a:gd name="connsiteY1" fmla="*/ 0 h 1880361"/>
              <a:gd name="connsiteX2" fmla="*/ 6340856 w 6340856"/>
              <a:gd name="connsiteY2" fmla="*/ 1880361 h 1880361"/>
              <a:gd name="connsiteX3" fmla="*/ 0 w 6340856"/>
              <a:gd name="connsiteY3" fmla="*/ 1880361 h 1880361"/>
              <a:gd name="connsiteX4" fmla="*/ 0 w 6340856"/>
              <a:gd name="connsiteY4" fmla="*/ 0 h 188036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1880361">
                <a:moveTo>
                  <a:pt x="0" y="0"/>
                </a:moveTo>
                <a:lnTo>
                  <a:pt x="6340856" y="0"/>
                </a:lnTo>
                <a:lnTo>
                  <a:pt x="6340856" y="1880361"/>
                </a:lnTo>
                <a:lnTo>
                  <a:pt x="0" y="1880361"/>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33400" y="25246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33400" y="2524674"/>
            <a:ext cx="9525" cy="1880361"/>
          </a:xfrm>
          <a:custGeom>
            <a:avLst/>
            <a:gdLst>
              <a:gd name="connsiteX0" fmla="*/ 4762 w 9525"/>
              <a:gd name="connsiteY0" fmla="*/ 0 h 1880361"/>
              <a:gd name="connsiteX1" fmla="*/ 4762 w 9525"/>
              <a:gd name="connsiteY1" fmla="*/ 1880361 h 1880361"/>
            </a:gdLst>
            <a:ahLst/>
            <a:cxnLst>
              <a:cxn ang="0">
                <a:pos x="connsiteX0" y="connsiteY0"/>
              </a:cxn>
              <a:cxn ang="1">
                <a:pos x="connsiteX1" y="connsiteY1"/>
              </a:cxn>
            </a:cxnLst>
            <a:rect l="l" t="t" r="r" b="b"/>
            <a:pathLst>
              <a:path w="9525" h="1880361">
                <a:moveTo>
                  <a:pt x="4762" y="0"/>
                </a:moveTo>
                <a:lnTo>
                  <a:pt x="4762" y="188036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33400" y="439551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64731" y="2524674"/>
            <a:ext cx="9525" cy="1880361"/>
          </a:xfrm>
          <a:custGeom>
            <a:avLst/>
            <a:gdLst>
              <a:gd name="connsiteX0" fmla="*/ 4762 w 9525"/>
              <a:gd name="connsiteY0" fmla="*/ 0 h 1880361"/>
              <a:gd name="connsiteX1" fmla="*/ 4762 w 9525"/>
              <a:gd name="connsiteY1" fmla="*/ 1880361 h 1880361"/>
            </a:gdLst>
            <a:ahLst/>
            <a:cxnLst>
              <a:cxn ang="0">
                <a:pos x="connsiteX0" y="connsiteY0"/>
              </a:cxn>
              <a:cxn ang="1">
                <a:pos x="connsiteX1" y="connsiteY1"/>
              </a:cxn>
            </a:cxnLst>
            <a:rect l="l" t="t" r="r" b="b"/>
            <a:pathLst>
              <a:path w="9525" h="1880361">
                <a:moveTo>
                  <a:pt x="4762" y="0"/>
                </a:moveTo>
                <a:lnTo>
                  <a:pt x="4762" y="188036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504093" y="5088063"/>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504093" y="508806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504093" y="508806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504093" y="553192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835424" y="508806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533400" y="733091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533400" y="728120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533400" y="72812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533400" y="77081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864731" y="72812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533400" y="8698491"/>
            <a:ext cx="6340856" cy="670559"/>
          </a:xfrm>
          <a:custGeom>
            <a:avLst/>
            <a:gdLst>
              <a:gd name="connsiteX0" fmla="*/ 0 w 6340856"/>
              <a:gd name="connsiteY0" fmla="*/ 0 h 670559"/>
              <a:gd name="connsiteX1" fmla="*/ 6340856 w 6340856"/>
              <a:gd name="connsiteY1" fmla="*/ 0 h 670559"/>
              <a:gd name="connsiteX2" fmla="*/ 6340856 w 6340856"/>
              <a:gd name="connsiteY2" fmla="*/ 670559 h 670559"/>
              <a:gd name="connsiteX3" fmla="*/ 0 w 6340856"/>
              <a:gd name="connsiteY3" fmla="*/ 670559 h 670559"/>
              <a:gd name="connsiteX4" fmla="*/ 0 w 6340856"/>
              <a:gd name="connsiteY4" fmla="*/ 0 h 67055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70559">
                <a:moveTo>
                  <a:pt x="0" y="0"/>
                </a:moveTo>
                <a:lnTo>
                  <a:pt x="6340856" y="0"/>
                </a:lnTo>
                <a:lnTo>
                  <a:pt x="6340856" y="670559"/>
                </a:lnTo>
                <a:lnTo>
                  <a:pt x="0" y="67055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533400" y="86984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533400" y="8698491"/>
            <a:ext cx="9525" cy="670559"/>
          </a:xfrm>
          <a:custGeom>
            <a:avLst/>
            <a:gdLst>
              <a:gd name="connsiteX0" fmla="*/ 4762 w 9525"/>
              <a:gd name="connsiteY0" fmla="*/ 0 h 670559"/>
              <a:gd name="connsiteX1" fmla="*/ 4762 w 9525"/>
              <a:gd name="connsiteY1" fmla="*/ 670559 h 670559"/>
            </a:gdLst>
            <a:ahLst/>
            <a:cxnLst>
              <a:cxn ang="0">
                <a:pos x="connsiteX0" y="connsiteY0"/>
              </a:cxn>
              <a:cxn ang="1">
                <a:pos x="connsiteX1" y="connsiteY1"/>
              </a:cxn>
            </a:cxnLst>
            <a:rect l="l" t="t" r="r" b="b"/>
            <a:pathLst>
              <a:path w="9525" h="670559">
                <a:moveTo>
                  <a:pt x="4762" y="0"/>
                </a:moveTo>
                <a:lnTo>
                  <a:pt x="4762" y="67055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533400" y="93595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864731" y="8698491"/>
            <a:ext cx="9525" cy="670559"/>
          </a:xfrm>
          <a:custGeom>
            <a:avLst/>
            <a:gdLst>
              <a:gd name="connsiteX0" fmla="*/ 4762 w 9525"/>
              <a:gd name="connsiteY0" fmla="*/ 0 h 670559"/>
              <a:gd name="connsiteX1" fmla="*/ 4762 w 9525"/>
              <a:gd name="connsiteY1" fmla="*/ 670559 h 670559"/>
            </a:gdLst>
            <a:ahLst/>
            <a:cxnLst>
              <a:cxn ang="0">
                <a:pos x="connsiteX0" y="connsiteY0"/>
              </a:cxn>
              <a:cxn ang="1">
                <a:pos x="connsiteX1" y="connsiteY1"/>
              </a:cxn>
            </a:cxnLst>
            <a:rect l="l" t="t" r="r" b="b"/>
            <a:pathLst>
              <a:path w="9525" h="670559">
                <a:moveTo>
                  <a:pt x="4762" y="0"/>
                </a:moveTo>
                <a:lnTo>
                  <a:pt x="4762" y="67055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33400" y="953049"/>
            <a:ext cx="1371600" cy="14732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622300" y="2642149"/>
            <a:ext cx="177800" cy="1651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889000" y="3086649"/>
            <a:ext cx="1308100" cy="1219200"/>
          </a:xfrm>
          <a:prstGeom prst="rect">
            <a:avLst/>
          </a:prstGeom>
          <a:noFill/>
        </p:spPr>
      </p:pic>
      <p:pic>
        <p:nvPicPr>
          <p:cNvPr id="26" name="Picture 3"/>
          <p:cNvPicPr>
            <a:picLocks noChangeAspect="1" noChangeArrowheads="1"/>
          </p:cNvPicPr>
          <p:nvPr/>
        </p:nvPicPr>
        <p:blipFill>
          <a:blip r:embed="rId5" cstate="print"/>
          <a:srcRect/>
          <a:stretch>
            <a:fillRect/>
          </a:stretch>
        </p:blipFill>
        <p:spPr bwMode="auto">
          <a:xfrm>
            <a:off x="592993" y="5200967"/>
            <a:ext cx="177800" cy="177800"/>
          </a:xfrm>
          <a:prstGeom prst="rect">
            <a:avLst/>
          </a:prstGeom>
          <a:noFill/>
        </p:spPr>
      </p:pic>
      <p:pic>
        <p:nvPicPr>
          <p:cNvPr id="27" name="Picture 3"/>
          <p:cNvPicPr>
            <a:picLocks noChangeAspect="1" noChangeArrowheads="1"/>
          </p:cNvPicPr>
          <p:nvPr/>
        </p:nvPicPr>
        <p:blipFill>
          <a:blip r:embed="rId6" cstate="print"/>
          <a:srcRect/>
          <a:stretch>
            <a:fillRect/>
          </a:stretch>
        </p:blipFill>
        <p:spPr bwMode="auto">
          <a:xfrm>
            <a:off x="533400" y="6527006"/>
            <a:ext cx="1282700" cy="419100"/>
          </a:xfrm>
          <a:prstGeom prst="rect">
            <a:avLst/>
          </a:prstGeom>
          <a:noFill/>
        </p:spPr>
      </p:pic>
      <p:pic>
        <p:nvPicPr>
          <p:cNvPr id="28" name="Picture 3"/>
          <p:cNvPicPr>
            <a:picLocks noChangeAspect="1" noChangeArrowheads="1"/>
          </p:cNvPicPr>
          <p:nvPr/>
        </p:nvPicPr>
        <p:blipFill>
          <a:blip r:embed="rId7" cstate="print"/>
          <a:srcRect/>
          <a:stretch>
            <a:fillRect/>
          </a:stretch>
        </p:blipFill>
        <p:spPr bwMode="auto">
          <a:xfrm>
            <a:off x="622300" y="7390168"/>
            <a:ext cx="177800" cy="177800"/>
          </a:xfrm>
          <a:prstGeom prst="rect">
            <a:avLst/>
          </a:prstGeom>
          <a:noFill/>
        </p:spPr>
      </p:pic>
      <p:pic>
        <p:nvPicPr>
          <p:cNvPr id="29" name="Picture 3"/>
          <p:cNvPicPr>
            <a:picLocks noChangeAspect="1" noChangeArrowheads="1"/>
          </p:cNvPicPr>
          <p:nvPr/>
        </p:nvPicPr>
        <p:blipFill>
          <a:blip r:embed="rId5" cstate="print"/>
          <a:srcRect/>
          <a:stretch>
            <a:fillRect/>
          </a:stretch>
        </p:blipFill>
        <p:spPr bwMode="auto">
          <a:xfrm>
            <a:off x="622300" y="8811140"/>
            <a:ext cx="177800" cy="177800"/>
          </a:xfrm>
          <a:prstGeom prst="rect">
            <a:avLst/>
          </a:prstGeom>
          <a:noFill/>
        </p:spPr>
      </p:pic>
      <p:sp>
        <p:nvSpPr>
          <p:cNvPr id="30" name="TextBox 1"/>
          <p:cNvSpPr txBox="1"/>
          <p:nvPr/>
        </p:nvSpPr>
        <p:spPr>
          <a:xfrm>
            <a:off x="655637" y="9003506"/>
            <a:ext cx="3318216" cy="1368965"/>
          </a:xfrm>
          <a:prstGeom prst="rect">
            <a:avLst/>
          </a:prstGeom>
          <a:noFill/>
        </p:spPr>
        <p:txBody>
          <a:bodyPr wrap="none" lIns="0" tIns="0" rIns="0" rtlCol="0">
            <a:spAutoFit/>
          </a:bodyPr>
          <a:lstStyle/>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a:t>
            </a: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a:t>
            </a: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a:t>
            </a: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エリアズームを使用した制御</a:t>
            </a:r>
          </a:p>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ビデオフレーム内の特定の領域にフォーカスを当てることができます。</a:t>
            </a: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手順</a:t>
            </a:r>
          </a:p>
          <a:p>
            <a:pPr>
              <a:lnSpc>
                <a:spcPts val="1300"/>
              </a:lnSpc>
              <a:tabLst>
                <a:tab pos="152400" algn="l"/>
                <a:tab pos="165100" algn="l"/>
                <a:tab pos="355600" algn="l"/>
                <a:tab pos="495300" algn="l"/>
              </a:tabLst>
            </a:pPr>
            <a:r>
              <a:rPr lang="en-US" altLang="zh-CN" sz="800" dirty="0" smtClean="0">
                <a:latin typeface="メイリオ" pitchFamily="50" charset="-128"/>
                <a:ea typeface="メイリオ" pitchFamily="50" charset="-128"/>
                <a:cs typeface="メイリオ" pitchFamily="50" charset="-128"/>
              </a:rPr>
              <a:t> 1.  </a:t>
            </a:r>
            <a:r>
              <a:rPr lang="en-US" altLang="zh-CN" sz="800" dirty="0" err="1" smtClean="0">
                <a:latin typeface="メイリオ" pitchFamily="50" charset="-128"/>
                <a:ea typeface="メイリオ" pitchFamily="50" charset="-128"/>
                <a:cs typeface="メイリオ" pitchFamily="50" charset="-128"/>
              </a:rPr>
              <a:t>フォーカスするポイントをクリックします</a:t>
            </a:r>
            <a:r>
              <a:rPr lang="en-US" altLang="zh-CN" sz="800" dirty="0" smtClean="0">
                <a:latin typeface="メイリオ" pitchFamily="50" charset="-128"/>
                <a:ea typeface="メイリオ" pitchFamily="50" charset="-128"/>
                <a:cs typeface="メイリオ" pitchFamily="50" charset="-128"/>
              </a:rPr>
              <a:t>。</a:t>
            </a:r>
          </a:p>
        </p:txBody>
      </p:sp>
      <p:sp>
        <p:nvSpPr>
          <p:cNvPr id="31" name="正方形/長方形 30"/>
          <p:cNvSpPr/>
          <p:nvPr/>
        </p:nvSpPr>
        <p:spPr>
          <a:xfrm>
            <a:off x="607790" y="240506"/>
            <a:ext cx="5986130" cy="748282"/>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仮想ジョイスティックを使用した制御</a:t>
            </a: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a:latin typeface="メイリオ" pitchFamily="50" charset="-128"/>
                <a:ea typeface="メイリオ" pitchFamily="50" charset="-128"/>
                <a:cs typeface="メイリオ" pitchFamily="50" charset="-128"/>
              </a:rPr>
              <a:t>PTZビデオカメラは、PTZデバイスコントロールパネルを介して、仮想ジョイスティックで制御することができます。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仮想ジョイスティックを次の図に示します。</a:t>
            </a:r>
          </a:p>
        </p:txBody>
      </p:sp>
      <p:sp>
        <p:nvSpPr>
          <p:cNvPr id="1024" name="正方形/長方形 1023"/>
          <p:cNvSpPr/>
          <p:nvPr/>
        </p:nvSpPr>
        <p:spPr>
          <a:xfrm>
            <a:off x="283746" y="10298906"/>
            <a:ext cx="377026" cy="257763"/>
          </a:xfrm>
          <a:prstGeom prst="rect">
            <a:avLst/>
          </a:prstGeom>
        </p:spPr>
        <p:txBody>
          <a:bodyPr wrap="none">
            <a:spAutoFit/>
          </a:bodyPr>
          <a:lstStyle/>
          <a:p>
            <a:pPr>
              <a:lnSpc>
                <a:spcPts val="1300"/>
              </a:lnSpc>
              <a:tabLst>
                <a:tab pos="152400" algn="l"/>
                <a:tab pos="165100" algn="l"/>
                <a:tab pos="355600" algn="l"/>
                <a:tab pos="495300" algn="l"/>
              </a:tabLst>
            </a:pPr>
            <a:r>
              <a:rPr lang="en-US" altLang="zh-CN" sz="800" dirty="0">
                <a:solidFill>
                  <a:srgbClr val="000000"/>
                </a:solidFill>
                <a:latin typeface="メイリオ" pitchFamily="50" charset="-128"/>
                <a:ea typeface="メイリオ" pitchFamily="50" charset="-128"/>
                <a:cs typeface="メイリオ" pitchFamily="50" charset="-128"/>
              </a:rPr>
              <a:t>204</a:t>
            </a:r>
          </a:p>
        </p:txBody>
      </p:sp>
      <p:sp>
        <p:nvSpPr>
          <p:cNvPr id="1025" name="正方形/長方形 1024"/>
          <p:cNvSpPr/>
          <p:nvPr/>
        </p:nvSpPr>
        <p:spPr>
          <a:xfrm>
            <a:off x="800100" y="2526506"/>
            <a:ext cx="5570538"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ビデオカメラを仮想ジョイスティックによって制御することができない場合は、PTZ制御用の直感的なボタンが代わりに表示されます。</a:t>
            </a:r>
          </a:p>
        </p:txBody>
      </p:sp>
      <p:sp>
        <p:nvSpPr>
          <p:cNvPr id="1026" name="正方形/長方形 1025"/>
          <p:cNvSpPr/>
          <p:nvPr/>
        </p:nvSpPr>
        <p:spPr>
          <a:xfrm>
            <a:off x="504093" y="4515883"/>
            <a:ext cx="5470524"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次のように仮想ジョイスティックは制御されます。</a:t>
            </a:r>
          </a:p>
          <a:p>
            <a:pPr>
              <a:lnSpc>
                <a:spcPts val="1300"/>
              </a:lnSpc>
            </a:pPr>
            <a:r>
              <a:rPr lang="en-US" altLang="ja-JP" sz="800" dirty="0">
                <a:latin typeface="メイリオ" pitchFamily="50" charset="-128"/>
                <a:ea typeface="メイリオ" pitchFamily="50" charset="-128"/>
                <a:cs typeface="メイリオ" pitchFamily="50" charset="-128"/>
              </a:rPr>
              <a:t>1</a:t>
            </a:r>
            <a:r>
              <a:rPr lang="en-US" altLang="ja-JP"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ジョイスティックの中央</a:t>
            </a:r>
            <a:r>
              <a:rPr lang="en-US" altLang="ja-JP" sz="800" dirty="0" err="1">
                <a:latin typeface="メイリオ" pitchFamily="50" charset="-128"/>
                <a:ea typeface="メイリオ" pitchFamily="50" charset="-128"/>
                <a:cs typeface="メイリオ" pitchFamily="50" charset="-128"/>
              </a:rPr>
              <a:t>（青）部分でマウスの左ボタンをクリックし、そのまま押し続けます</a:t>
            </a:r>
            <a:r>
              <a:rPr lang="en-US" altLang="ja-JP" sz="800" dirty="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必要な方向にジョイスティックをドラッグします</a:t>
            </a:r>
            <a:r>
              <a:rPr lang="en-US" altLang="ja-JP" sz="800" dirty="0">
                <a:latin typeface="メイリオ" pitchFamily="50" charset="-128"/>
                <a:ea typeface="メイリオ" pitchFamily="50" charset="-128"/>
                <a:cs typeface="メイリオ" pitchFamily="50" charset="-128"/>
              </a:rPr>
              <a:t>。</a:t>
            </a:r>
          </a:p>
        </p:txBody>
      </p:sp>
      <p:sp>
        <p:nvSpPr>
          <p:cNvPr id="1028" name="正方形/長方形 1027"/>
          <p:cNvSpPr/>
          <p:nvPr/>
        </p:nvSpPr>
        <p:spPr>
          <a:xfrm>
            <a:off x="731837" y="5097452"/>
            <a:ext cx="6096000" cy="477054"/>
          </a:xfrm>
          <a:prstGeom prst="rect">
            <a:avLst/>
          </a:prstGeom>
        </p:spPr>
        <p:txBody>
          <a:bodyPr wrap="square">
            <a:spAutoFit/>
          </a:bodyPr>
          <a:lstStyle/>
          <a:p>
            <a:pPr>
              <a:lnSpc>
                <a:spcPts val="10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000"/>
              </a:lnSpc>
            </a:pPr>
            <a:r>
              <a:rPr lang="ja-JP" altLang="en-US" sz="800" dirty="0" smtClean="0">
                <a:latin typeface="メイリオ" pitchFamily="50" charset="-128"/>
                <a:ea typeface="メイリオ" pitchFamily="50" charset="-128"/>
                <a:cs typeface="メイリオ" pitchFamily="50" charset="-128"/>
              </a:rPr>
              <a:t>ジョイスティックの境界線の外側でマウスの左ボタンをクリックし、そのまま保持することにより、ジョイスティックを移動させることができます。</a:t>
            </a:r>
          </a:p>
        </p:txBody>
      </p:sp>
      <p:sp>
        <p:nvSpPr>
          <p:cNvPr id="1029" name="正方形/長方形 1028"/>
          <p:cNvSpPr/>
          <p:nvPr/>
        </p:nvSpPr>
        <p:spPr>
          <a:xfrm>
            <a:off x="554665" y="5565059"/>
            <a:ext cx="4969256"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ターン速度はジョイスティックの傾きに依存します。傾きが大きくなればなるほど、速度が速くなります。</a:t>
            </a:r>
          </a:p>
        </p:txBody>
      </p:sp>
      <p:sp>
        <p:nvSpPr>
          <p:cNvPr id="1030" name="正方形/長方形 1029"/>
          <p:cNvSpPr/>
          <p:nvPr/>
        </p:nvSpPr>
        <p:spPr>
          <a:xfrm>
            <a:off x="535134" y="5841663"/>
            <a:ext cx="825867"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パトロール</a:t>
            </a:r>
          </a:p>
        </p:txBody>
      </p:sp>
      <p:sp>
        <p:nvSpPr>
          <p:cNvPr id="1031" name="正方形/長方形 1030"/>
          <p:cNvSpPr/>
          <p:nvPr/>
        </p:nvSpPr>
        <p:spPr>
          <a:xfrm>
            <a:off x="535134" y="6074049"/>
            <a:ext cx="621650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パトロールは、カメラのプリセットリストで定義されたルートに沿った、カメラの位置の自動変更です。パトロールは、PTZカメラのコントロールパネルのパトロールボタンを介して有効になります。</a:t>
            </a:r>
          </a:p>
        </p:txBody>
      </p:sp>
      <p:sp>
        <p:nvSpPr>
          <p:cNvPr id="1032" name="正方形/長方形 1031"/>
          <p:cNvSpPr/>
          <p:nvPr/>
        </p:nvSpPr>
        <p:spPr>
          <a:xfrm>
            <a:off x="504093" y="6981573"/>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パトロールを停止するには、もう一度パトロールボタンをクリックします。</a:t>
            </a:r>
          </a:p>
        </p:txBody>
      </p:sp>
      <p:sp>
        <p:nvSpPr>
          <p:cNvPr id="1033" name="正方形/長方形 1032"/>
          <p:cNvSpPr/>
          <p:nvPr/>
        </p:nvSpPr>
        <p:spPr>
          <a:xfrm>
            <a:off x="800100" y="7327106"/>
            <a:ext cx="4883881"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手動制御は、自動制御に優先します。パトロールプロセスでの干渉により、キャンセルされます。</a:t>
            </a:r>
          </a:p>
        </p:txBody>
      </p:sp>
      <p:sp>
        <p:nvSpPr>
          <p:cNvPr id="1034" name="正方形/長方形 1033"/>
          <p:cNvSpPr/>
          <p:nvPr/>
        </p:nvSpPr>
        <p:spPr>
          <a:xfrm>
            <a:off x="518406" y="7814172"/>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ポイント＆クリックを使用した制御</a:t>
            </a:r>
          </a:p>
        </p:txBody>
      </p:sp>
      <p:sp>
        <p:nvSpPr>
          <p:cNvPr id="1035" name="正方形/長方形 1034"/>
          <p:cNvSpPr/>
          <p:nvPr/>
        </p:nvSpPr>
        <p:spPr>
          <a:xfrm>
            <a:off x="533399" y="8040937"/>
            <a:ext cx="6218237"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カメラレンズのフォーカスを変更するには、表示タイルのビデオ画像内の任意の場所を左クリックします。</a:t>
            </a:r>
          </a:p>
          <a:p>
            <a:pPr>
              <a:lnSpc>
                <a:spcPts val="1300"/>
              </a:lnSpc>
            </a:pPr>
            <a:r>
              <a:rPr lang="ja-JP" altLang="en-US" sz="800" dirty="0">
                <a:latin typeface="メイリオ" pitchFamily="50" charset="-128"/>
                <a:ea typeface="メイリオ" pitchFamily="50" charset="-128"/>
                <a:cs typeface="メイリオ" pitchFamily="50" charset="-128"/>
              </a:rPr>
              <a:t>その後は、カメラレンズのフォーカスが自動的に、選択された領域に変更されます。フォーカスはAxxonNextアルゴリズムを使用して変更されます。</a:t>
            </a:r>
          </a:p>
        </p:txBody>
      </p:sp>
      <p:sp>
        <p:nvSpPr>
          <p:cNvPr id="1036" name="正方形/長方形 1035"/>
          <p:cNvSpPr/>
          <p:nvPr/>
        </p:nvSpPr>
        <p:spPr>
          <a:xfrm>
            <a:off x="889000" y="8774906"/>
            <a:ext cx="3778250" cy="592470"/>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この機能は、一部CCTVカメラにのみ利用可能です。</a:t>
            </a:r>
          </a:p>
          <a:p>
            <a:pPr>
              <a:lnSpc>
                <a:spcPts val="1300"/>
              </a:lnSpc>
            </a:pPr>
            <a:r>
              <a:rPr lang="ja-JP" altLang="en-US" sz="800" dirty="0">
                <a:latin typeface="メイリオ" pitchFamily="50" charset="-128"/>
                <a:ea typeface="メイリオ" pitchFamily="50" charset="-128"/>
                <a:cs typeface="メイリオ" pitchFamily="50" charset="-128"/>
              </a:rPr>
              <a:t>詳細については、Axxon Softにお問い合わせください。</a:t>
            </a:r>
          </a:p>
        </p:txBody>
      </p:sp>
    </p:spTree>
    <p:extLst>
      <p:ext uri="{BB962C8B-B14F-4D97-AF65-F5344CB8AC3E}">
        <p14:creationId xmlns:p14="http://schemas.microsoft.com/office/powerpoint/2010/main" val="2902892975"/>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13993" y="9609423"/>
            <a:ext cx="6340856" cy="670432"/>
          </a:xfrm>
          <a:custGeom>
            <a:avLst/>
            <a:gdLst>
              <a:gd name="connsiteX0" fmla="*/ 0 w 6340856"/>
              <a:gd name="connsiteY0" fmla="*/ 0 h 670432"/>
              <a:gd name="connsiteX1" fmla="*/ 6340856 w 6340856"/>
              <a:gd name="connsiteY1" fmla="*/ 0 h 670432"/>
              <a:gd name="connsiteX2" fmla="*/ 6340856 w 6340856"/>
              <a:gd name="connsiteY2" fmla="*/ 670432 h 670432"/>
              <a:gd name="connsiteX3" fmla="*/ 0 w 6340856"/>
              <a:gd name="connsiteY3" fmla="*/ 670432 h 670432"/>
              <a:gd name="connsiteX4" fmla="*/ 0 w 6340856"/>
              <a:gd name="connsiteY4" fmla="*/ 0 h 67043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70432">
                <a:moveTo>
                  <a:pt x="0" y="0"/>
                </a:moveTo>
                <a:lnTo>
                  <a:pt x="6340856" y="0"/>
                </a:lnTo>
                <a:lnTo>
                  <a:pt x="6340856" y="670432"/>
                </a:lnTo>
                <a:lnTo>
                  <a:pt x="0" y="670432"/>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13993" y="96094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13993" y="9609423"/>
            <a:ext cx="9525" cy="670432"/>
          </a:xfrm>
          <a:custGeom>
            <a:avLst/>
            <a:gdLst>
              <a:gd name="connsiteX0" fmla="*/ 4762 w 9525"/>
              <a:gd name="connsiteY0" fmla="*/ 0 h 670432"/>
              <a:gd name="connsiteX1" fmla="*/ 4762 w 9525"/>
              <a:gd name="connsiteY1" fmla="*/ 670432 h 670432"/>
            </a:gdLst>
            <a:ahLst/>
            <a:cxnLst>
              <a:cxn ang="0">
                <a:pos x="connsiteX0" y="connsiteY0"/>
              </a:cxn>
              <a:cxn ang="1">
                <a:pos x="connsiteX1" y="connsiteY1"/>
              </a:cxn>
            </a:cxnLst>
            <a:rect l="l" t="t" r="r" b="b"/>
            <a:pathLst>
              <a:path w="9525" h="670432">
                <a:moveTo>
                  <a:pt x="4762" y="0"/>
                </a:moveTo>
                <a:lnTo>
                  <a:pt x="4762" y="67043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13993" y="102703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5324" y="9609423"/>
            <a:ext cx="9525" cy="670432"/>
          </a:xfrm>
          <a:custGeom>
            <a:avLst/>
            <a:gdLst>
              <a:gd name="connsiteX0" fmla="*/ 4762 w 9525"/>
              <a:gd name="connsiteY0" fmla="*/ 0 h 670432"/>
              <a:gd name="connsiteX1" fmla="*/ 4762 w 9525"/>
              <a:gd name="connsiteY1" fmla="*/ 670432 h 670432"/>
            </a:gdLst>
            <a:ahLst/>
            <a:cxnLst>
              <a:cxn ang="0">
                <a:pos x="connsiteX0" y="connsiteY0"/>
              </a:cxn>
              <a:cxn ang="1">
                <a:pos x="connsiteX1" y="connsiteY1"/>
              </a:cxn>
            </a:cxnLst>
            <a:rect l="l" t="t" r="r" b="b"/>
            <a:pathLst>
              <a:path w="9525" h="670432">
                <a:moveTo>
                  <a:pt x="4762" y="0"/>
                </a:moveTo>
                <a:lnTo>
                  <a:pt x="4762" y="67043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702893" y="9714706"/>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4993" y="1002506"/>
            <a:ext cx="5207000" cy="39370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16097" y="5372029"/>
            <a:ext cx="5207000" cy="39624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205</a:t>
            </a:r>
          </a:p>
        </p:txBody>
      </p:sp>
      <p:sp>
        <p:nvSpPr>
          <p:cNvPr id="14" name="正方形/長方形 13"/>
          <p:cNvSpPr/>
          <p:nvPr/>
        </p:nvSpPr>
        <p:spPr>
          <a:xfrm>
            <a:off x="655637" y="88106"/>
            <a:ext cx="5538419" cy="925894"/>
          </a:xfrm>
          <a:prstGeom prst="rect">
            <a:avLst/>
          </a:prstGeom>
        </p:spPr>
        <p:txBody>
          <a:bodyPr wrap="square">
            <a:spAutoFit/>
          </a:bodyPr>
          <a:lstStyle/>
          <a:p>
            <a:pPr>
              <a:lnSpc>
                <a:spcPts val="1300"/>
              </a:lnSpc>
            </a:pPr>
            <a:r>
              <a:rPr lang="ja-JP" altLang="en-US" sz="1000" b="1" dirty="0" smtClean="0">
                <a:latin typeface="メイリオ" pitchFamily="50" charset="-128"/>
                <a:ea typeface="メイリオ" pitchFamily="50" charset="-128"/>
                <a:cs typeface="メイリオ" pitchFamily="50" charset="-128"/>
              </a:rPr>
              <a:t>エリアズームを使用した制御</a:t>
            </a:r>
            <a:endParaRPr lang="ja-JP" altLang="en-US" sz="1000" b="1" dirty="0">
              <a:latin typeface="メイリオ" pitchFamily="50" charset="-128"/>
              <a:ea typeface="メイリオ" pitchFamily="50" charset="-128"/>
              <a:cs typeface="メイリオ" pitchFamily="50" charset="-128"/>
            </a:endParaRPr>
          </a:p>
          <a:p>
            <a:pPr>
              <a:lnSpc>
                <a:spcPts val="1300"/>
              </a:lnSpc>
            </a:pP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ビデオフレーム内の特定の領域にフォーカスを当てることができます。</a:t>
            </a:r>
          </a:p>
          <a:p>
            <a:pPr>
              <a:lnSpc>
                <a:spcPts val="1300"/>
              </a:lnSpc>
            </a:pPr>
            <a:r>
              <a:rPr lang="ja-JP" altLang="en-US" sz="800" dirty="0">
                <a:latin typeface="メイリオ" pitchFamily="50" charset="-128"/>
                <a:ea typeface="メイリオ" pitchFamily="50" charset="-128"/>
                <a:cs typeface="メイリオ" pitchFamily="50" charset="-128"/>
              </a:rPr>
              <a:t>手順</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フォーカスするポイントをクリックします</a:t>
            </a:r>
            <a:r>
              <a:rPr lang="en-US" altLang="ja-JP" sz="800" dirty="0">
                <a:latin typeface="メイリオ" pitchFamily="50" charset="-128"/>
                <a:ea typeface="メイリオ" pitchFamily="50" charset="-128"/>
                <a:cs typeface="メイリオ" pitchFamily="50" charset="-128"/>
              </a:rPr>
              <a:t>。</a:t>
            </a:r>
          </a:p>
        </p:txBody>
      </p:sp>
      <p:sp>
        <p:nvSpPr>
          <p:cNvPr id="15" name="正方形/長方形 14"/>
          <p:cNvSpPr/>
          <p:nvPr/>
        </p:nvSpPr>
        <p:spPr>
          <a:xfrm>
            <a:off x="910781" y="4939506"/>
            <a:ext cx="6450456"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マウスボタンを押したままフォーカス領域の中心から外側に向かって移動し</a:t>
            </a:r>
            <a:r>
              <a:rPr lang="en-US" altLang="ja-JP" sz="800" dirty="0">
                <a:latin typeface="メイリオ" pitchFamily="50" charset="-128"/>
                <a:ea typeface="メイリオ" pitchFamily="50" charset="-128"/>
                <a:cs typeface="メイリオ" pitchFamily="50" charset="-128"/>
              </a:rPr>
              <a:t>、領域サイズを設定します。マウスボタンを離すと選択が確定します。</a:t>
            </a:r>
          </a:p>
        </p:txBody>
      </p:sp>
      <p:sp>
        <p:nvSpPr>
          <p:cNvPr id="16" name="正方形/長方形 15"/>
          <p:cNvSpPr/>
          <p:nvPr/>
        </p:nvSpPr>
        <p:spPr>
          <a:xfrm>
            <a:off x="801655" y="9364961"/>
            <a:ext cx="6026181"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レンズは再配置され、選択した領域が全体の表示タイルを埋めるように画像が拡大表示されます。</a:t>
            </a:r>
          </a:p>
        </p:txBody>
      </p:sp>
      <p:sp>
        <p:nvSpPr>
          <p:cNvPr id="17" name="正方形/長方形 16"/>
          <p:cNvSpPr/>
          <p:nvPr/>
        </p:nvSpPr>
        <p:spPr>
          <a:xfrm>
            <a:off x="987867" y="9689306"/>
            <a:ext cx="3778250" cy="592470"/>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この機能は、一部CCTVカメラにのみ利用可能です。</a:t>
            </a:r>
          </a:p>
          <a:p>
            <a:pPr>
              <a:lnSpc>
                <a:spcPts val="1300"/>
              </a:lnSpc>
            </a:pPr>
            <a:r>
              <a:rPr lang="ja-JP" altLang="en-US" sz="800" dirty="0">
                <a:latin typeface="メイリオ" pitchFamily="50" charset="-128"/>
                <a:ea typeface="メイリオ" pitchFamily="50" charset="-128"/>
                <a:cs typeface="メイリオ" pitchFamily="50" charset="-128"/>
              </a:rPr>
              <a:t>詳細については、Axxon Softにお問い合わせください。</a:t>
            </a:r>
          </a:p>
        </p:txBody>
      </p:sp>
    </p:spTree>
    <p:extLst>
      <p:ext uri="{BB962C8B-B14F-4D97-AF65-F5344CB8AC3E}">
        <p14:creationId xmlns:p14="http://schemas.microsoft.com/office/powerpoint/2010/main" val="350657244"/>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685153"/>
            <a:ext cx="887730" cy="12700"/>
          </a:xfrm>
          <a:custGeom>
            <a:avLst/>
            <a:gdLst>
              <a:gd name="connsiteX0" fmla="*/ 0 w 887730"/>
              <a:gd name="connsiteY0" fmla="*/ 4285 h 12700"/>
              <a:gd name="connsiteX1" fmla="*/ 887730 w 887730"/>
              <a:gd name="connsiteY1" fmla="*/ 4285 h 12700"/>
            </a:gdLst>
            <a:ahLst/>
            <a:cxnLst>
              <a:cxn ang="0">
                <a:pos x="connsiteX0" y="connsiteY0"/>
              </a:cxn>
              <a:cxn ang="1">
                <a:pos x="connsiteX1" y="connsiteY1"/>
              </a:cxn>
            </a:cxnLst>
            <a:rect l="l" t="t" r="r" b="b"/>
            <a:pathLst>
              <a:path w="887730" h="12700">
                <a:moveTo>
                  <a:pt x="0" y="4285"/>
                </a:moveTo>
                <a:lnTo>
                  <a:pt x="887730"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6918579"/>
            <a:ext cx="887730" cy="12700"/>
          </a:xfrm>
          <a:custGeom>
            <a:avLst/>
            <a:gdLst>
              <a:gd name="connsiteX0" fmla="*/ 0 w 887730"/>
              <a:gd name="connsiteY0" fmla="*/ 4285 h 12700"/>
              <a:gd name="connsiteX1" fmla="*/ 887730 w 887730"/>
              <a:gd name="connsiteY1" fmla="*/ 4285 h 12700"/>
            </a:gdLst>
            <a:ahLst/>
            <a:cxnLst>
              <a:cxn ang="0">
                <a:pos x="connsiteX0" y="connsiteY0"/>
              </a:cxn>
              <a:cxn ang="1">
                <a:pos x="connsiteX1" y="connsiteY1"/>
              </a:cxn>
            </a:cxnLst>
            <a:rect l="l" t="t" r="r" b="b"/>
            <a:pathLst>
              <a:path w="887730" h="12700">
                <a:moveTo>
                  <a:pt x="0" y="4285"/>
                </a:moveTo>
                <a:lnTo>
                  <a:pt x="887730"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6685153"/>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918579"/>
            <a:ext cx="887730" cy="12700"/>
          </a:xfrm>
          <a:custGeom>
            <a:avLst/>
            <a:gdLst>
              <a:gd name="connsiteX0" fmla="*/ 0 w 887730"/>
              <a:gd name="connsiteY0" fmla="*/ 4285 h 12700"/>
              <a:gd name="connsiteX1" fmla="*/ 887730 w 887730"/>
              <a:gd name="connsiteY1" fmla="*/ 4285 h 12700"/>
            </a:gdLst>
            <a:ahLst/>
            <a:cxnLst>
              <a:cxn ang="0">
                <a:pos x="connsiteX0" y="connsiteY0"/>
              </a:cxn>
              <a:cxn ang="1">
                <a:pos x="connsiteX1" y="connsiteY1"/>
              </a:cxn>
            </a:cxnLst>
            <a:rect l="l" t="t" r="r" b="b"/>
            <a:pathLst>
              <a:path w="887730" h="12700">
                <a:moveTo>
                  <a:pt x="0" y="4285"/>
                </a:moveTo>
                <a:lnTo>
                  <a:pt x="887730"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09600" y="9400285"/>
            <a:ext cx="887730" cy="12700"/>
          </a:xfrm>
          <a:custGeom>
            <a:avLst/>
            <a:gdLst>
              <a:gd name="connsiteX0" fmla="*/ 0 w 887730"/>
              <a:gd name="connsiteY0" fmla="*/ 4286 h 12700"/>
              <a:gd name="connsiteX1" fmla="*/ 887730 w 887730"/>
              <a:gd name="connsiteY1" fmla="*/ 4286 h 12700"/>
            </a:gdLst>
            <a:ahLst/>
            <a:cxnLst>
              <a:cxn ang="0">
                <a:pos x="connsiteX0" y="connsiteY0"/>
              </a:cxn>
              <a:cxn ang="1">
                <a:pos x="connsiteX1" y="connsiteY1"/>
              </a:cxn>
            </a:cxnLst>
            <a:rect l="l" t="t" r="r" b="b"/>
            <a:pathLst>
              <a:path w="887730" h="12700">
                <a:moveTo>
                  <a:pt x="0" y="4286"/>
                </a:moveTo>
                <a:lnTo>
                  <a:pt x="887730"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6918579"/>
            <a:ext cx="12700" cy="2489200"/>
          </a:xfrm>
          <a:custGeom>
            <a:avLst/>
            <a:gdLst>
              <a:gd name="connsiteX0" fmla="*/ 2412 w 12700"/>
              <a:gd name="connsiteY0" fmla="*/ 0 h 2489200"/>
              <a:gd name="connsiteX1" fmla="*/ 2412 w 12700"/>
              <a:gd name="connsiteY1" fmla="*/ 2489200 h 2489200"/>
            </a:gdLst>
            <a:ahLst/>
            <a:cxnLst>
              <a:cxn ang="0">
                <a:pos x="connsiteX0" y="connsiteY0"/>
              </a:cxn>
              <a:cxn ang="1">
                <a:pos x="connsiteX1" y="connsiteY1"/>
              </a:cxn>
            </a:cxnLst>
            <a:rect l="l" t="t" r="r" b="b"/>
            <a:pathLst>
              <a:path w="12700" h="2489200">
                <a:moveTo>
                  <a:pt x="2412" y="0"/>
                </a:moveTo>
                <a:lnTo>
                  <a:pt x="2412" y="2489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10077450"/>
            <a:ext cx="887730" cy="12700"/>
          </a:xfrm>
          <a:custGeom>
            <a:avLst/>
            <a:gdLst>
              <a:gd name="connsiteX0" fmla="*/ 0 w 887730"/>
              <a:gd name="connsiteY0" fmla="*/ 1905 h 12700"/>
              <a:gd name="connsiteX1" fmla="*/ 887730 w 887730"/>
              <a:gd name="connsiteY1" fmla="*/ 1905 h 12700"/>
            </a:gdLst>
            <a:ahLst/>
            <a:cxnLst>
              <a:cxn ang="0">
                <a:pos x="connsiteX0" y="connsiteY0"/>
              </a:cxn>
              <a:cxn ang="1">
                <a:pos x="connsiteX1" y="connsiteY1"/>
              </a:cxn>
            </a:cxnLst>
            <a:rect l="l" t="t" r="r" b="b"/>
            <a:pathLst>
              <a:path w="887730" h="12700">
                <a:moveTo>
                  <a:pt x="0" y="1905"/>
                </a:moveTo>
                <a:lnTo>
                  <a:pt x="887730"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1487805" y="10077450"/>
            <a:ext cx="2395092" cy="12700"/>
          </a:xfrm>
          <a:custGeom>
            <a:avLst/>
            <a:gdLst>
              <a:gd name="connsiteX0" fmla="*/ 0 w 2395092"/>
              <a:gd name="connsiteY0" fmla="*/ 1905 h 12700"/>
              <a:gd name="connsiteX1" fmla="*/ 2395092 w 2395092"/>
              <a:gd name="connsiteY1" fmla="*/ 1905 h 12700"/>
            </a:gdLst>
            <a:ahLst/>
            <a:cxnLst>
              <a:cxn ang="0">
                <a:pos x="connsiteX0" y="connsiteY0"/>
              </a:cxn>
              <a:cxn ang="1">
                <a:pos x="connsiteX1" y="connsiteY1"/>
              </a:cxn>
            </a:cxnLst>
            <a:rect l="l" t="t" r="r" b="b"/>
            <a:pathLst>
              <a:path w="2395092" h="12700">
                <a:moveTo>
                  <a:pt x="0" y="1905"/>
                </a:moveTo>
                <a:lnTo>
                  <a:pt x="2395092"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3873372" y="10077450"/>
            <a:ext cx="823849" cy="12700"/>
          </a:xfrm>
          <a:custGeom>
            <a:avLst/>
            <a:gdLst>
              <a:gd name="connsiteX0" fmla="*/ 0 w 823849"/>
              <a:gd name="connsiteY0" fmla="*/ 1905 h 12700"/>
              <a:gd name="connsiteX1" fmla="*/ 823848 w 823849"/>
              <a:gd name="connsiteY1" fmla="*/ 1905 h 12700"/>
            </a:gdLst>
            <a:ahLst/>
            <a:cxnLst>
              <a:cxn ang="0">
                <a:pos x="connsiteX0" y="connsiteY0"/>
              </a:cxn>
              <a:cxn ang="1">
                <a:pos x="connsiteX1" y="connsiteY1"/>
              </a:cxn>
            </a:cxnLst>
            <a:rect l="l" t="t" r="r" b="b"/>
            <a:pathLst>
              <a:path w="823849" h="12700">
                <a:moveTo>
                  <a:pt x="0" y="1905"/>
                </a:moveTo>
                <a:lnTo>
                  <a:pt x="823848"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09600" y="1125474"/>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11254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112547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609600" y="15693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6940931" y="1125474"/>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09600" y="5310505"/>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609600" y="525360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09600" y="52536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609600" y="56974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6940931" y="52536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09600" y="6019419"/>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609600" y="601941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5" name="Freeform 3"/>
          <p:cNvSpPr/>
          <p:nvPr/>
        </p:nvSpPr>
        <p:spPr>
          <a:xfrm>
            <a:off x="609600" y="6019419"/>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6" name="Freeform 3"/>
          <p:cNvSpPr/>
          <p:nvPr/>
        </p:nvSpPr>
        <p:spPr>
          <a:xfrm>
            <a:off x="609600" y="658520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7" name="Freeform 3"/>
          <p:cNvSpPr/>
          <p:nvPr/>
        </p:nvSpPr>
        <p:spPr>
          <a:xfrm>
            <a:off x="6940931" y="6019419"/>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1231900"/>
            <a:ext cx="177800" cy="177800"/>
          </a:xfrm>
          <a:prstGeom prst="rect">
            <a:avLst/>
          </a:prstGeom>
          <a:noFill/>
        </p:spPr>
      </p:pic>
      <p:pic>
        <p:nvPicPr>
          <p:cNvPr id="28" name="Picture 3"/>
          <p:cNvPicPr>
            <a:picLocks noChangeAspect="1" noChangeArrowheads="1"/>
          </p:cNvPicPr>
          <p:nvPr/>
        </p:nvPicPr>
        <p:blipFill>
          <a:blip r:embed="rId3" cstate="print"/>
          <a:srcRect/>
          <a:stretch>
            <a:fillRect/>
          </a:stretch>
        </p:blipFill>
        <p:spPr bwMode="auto">
          <a:xfrm>
            <a:off x="609600" y="1676400"/>
            <a:ext cx="1879600" cy="2273300"/>
          </a:xfrm>
          <a:prstGeom prst="rect">
            <a:avLst/>
          </a:prstGeom>
          <a:noFill/>
        </p:spPr>
      </p:pic>
      <p:pic>
        <p:nvPicPr>
          <p:cNvPr id="29" name="Picture 3"/>
          <p:cNvPicPr>
            <a:picLocks noChangeAspect="1" noChangeArrowheads="1"/>
          </p:cNvPicPr>
          <p:nvPr/>
        </p:nvPicPr>
        <p:blipFill>
          <a:blip r:embed="rId4" cstate="print"/>
          <a:srcRect/>
          <a:stretch>
            <a:fillRect/>
          </a:stretch>
        </p:blipFill>
        <p:spPr bwMode="auto">
          <a:xfrm>
            <a:off x="609600" y="4254500"/>
            <a:ext cx="1206500" cy="901700"/>
          </a:xfrm>
          <a:prstGeom prst="rect">
            <a:avLst/>
          </a:prstGeom>
          <a:noFill/>
        </p:spPr>
      </p:pic>
      <p:pic>
        <p:nvPicPr>
          <p:cNvPr id="30" name="Picture 3"/>
          <p:cNvPicPr>
            <a:picLocks noChangeAspect="1" noChangeArrowheads="1"/>
          </p:cNvPicPr>
          <p:nvPr/>
        </p:nvPicPr>
        <p:blipFill>
          <a:blip r:embed="rId2" cstate="print"/>
          <a:srcRect/>
          <a:stretch>
            <a:fillRect/>
          </a:stretch>
        </p:blipFill>
        <p:spPr bwMode="auto">
          <a:xfrm>
            <a:off x="698500" y="5359400"/>
            <a:ext cx="177800" cy="177800"/>
          </a:xfrm>
          <a:prstGeom prst="rect">
            <a:avLst/>
          </a:prstGeom>
          <a:noFill/>
        </p:spPr>
      </p:pic>
      <p:pic>
        <p:nvPicPr>
          <p:cNvPr id="31" name="Picture 3"/>
          <p:cNvPicPr>
            <a:picLocks noChangeAspect="1" noChangeArrowheads="1"/>
          </p:cNvPicPr>
          <p:nvPr/>
        </p:nvPicPr>
        <p:blipFill>
          <a:blip r:embed="rId5" cstate="print"/>
          <a:srcRect/>
          <a:stretch>
            <a:fillRect/>
          </a:stretch>
        </p:blipFill>
        <p:spPr bwMode="auto">
          <a:xfrm>
            <a:off x="698500" y="6134100"/>
            <a:ext cx="177800" cy="177800"/>
          </a:xfrm>
          <a:prstGeom prst="rect">
            <a:avLst/>
          </a:prstGeom>
          <a:noFill/>
        </p:spPr>
      </p:pic>
      <p:pic>
        <p:nvPicPr>
          <p:cNvPr id="1024" name="Picture 3"/>
          <p:cNvPicPr>
            <a:picLocks noChangeAspect="1" noChangeArrowheads="1"/>
          </p:cNvPicPr>
          <p:nvPr/>
        </p:nvPicPr>
        <p:blipFill>
          <a:blip r:embed="rId6" cstate="print"/>
          <a:srcRect/>
          <a:stretch>
            <a:fillRect/>
          </a:stretch>
        </p:blipFill>
        <p:spPr bwMode="auto">
          <a:xfrm>
            <a:off x="1574800" y="6972300"/>
            <a:ext cx="2247900" cy="2362200"/>
          </a:xfrm>
          <a:prstGeom prst="rect">
            <a:avLst/>
          </a:prstGeom>
          <a:noFill/>
        </p:spPr>
      </p:pic>
      <p:graphicFrame>
        <p:nvGraphicFramePr>
          <p:cNvPr id="1025" name="表格 4"/>
          <p:cNvGraphicFramePr>
            <a:graphicFrameLocks noGrp="1"/>
          </p:cNvGraphicFramePr>
          <p:nvPr>
            <p:extLst>
              <p:ext uri="{D42A27DB-BD31-4B8C-83A1-F6EECF244321}">
                <p14:modId xmlns:p14="http://schemas.microsoft.com/office/powerpoint/2010/main" val="668379241"/>
              </p:ext>
            </p:extLst>
          </p:nvPr>
        </p:nvGraphicFramePr>
        <p:xfrm>
          <a:off x="1492567" y="6689915"/>
          <a:ext cx="3430270" cy="2715132"/>
        </p:xfrm>
        <a:graphic>
          <a:graphicData uri="http://schemas.openxmlformats.org/drawingml/2006/table">
            <a:tbl>
              <a:tblPr/>
              <a:tblGrid>
                <a:gridCol w="2385567"/>
                <a:gridCol w="1044703"/>
              </a:tblGrid>
              <a:tr h="233426">
                <a:tc>
                  <a:txBody>
                    <a:bodyPr/>
                    <a:lstStyle/>
                    <a:p>
                      <a:pPr algn="l"/>
                      <a:r>
                        <a:rPr lang="ja-JP" altLang="en-US" sz="798" b="1" dirty="0" smtClean="0">
                          <a:solidFill>
                            <a:srgbClr val="000000"/>
                          </a:solidFill>
                          <a:latin typeface="メイリオ" pitchFamily="50" charset="-128"/>
                          <a:ea typeface="メイリオ" pitchFamily="50" charset="-128"/>
                          <a:cs typeface="メイリオ" pitchFamily="50" charset="-128"/>
                        </a:rPr>
                        <a:t>ボタン画像</a:t>
                      </a:r>
                      <a:endParaRPr lang="zh-CN" altLang="en-US" sz="798" b="1" dirty="0" smtClean="0">
                        <a:solidFill>
                          <a:srgbClr val="000000"/>
                        </a:solidFill>
                        <a:latin typeface="メイリオ" pitchFamily="50" charset="-128"/>
                        <a:ea typeface="メイリオ" pitchFamily="50" charset="-128"/>
                        <a:cs typeface="メイリオ"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798" b="1" dirty="0" smtClean="0">
                          <a:solidFill>
                            <a:srgbClr val="000000"/>
                          </a:solidFill>
                          <a:latin typeface="メイリオ" pitchFamily="50" charset="-128"/>
                          <a:ea typeface="メイリオ" pitchFamily="50" charset="-128"/>
                          <a:cs typeface="メイリオ" pitchFamily="50" charset="-128"/>
                        </a:rPr>
                        <a:t>リレーステータス</a:t>
                      </a:r>
                      <a:endParaRPr lang="zh-CN" altLang="en-US" sz="798" b="1"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481706">
                <a:tc>
                  <a:txBody>
                    <a:bodyPr/>
                    <a:lstStyle/>
                    <a:p>
                      <a:endParaRPr lang="zh-CN" altLang="en-US" dirty="0">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ctr"/>
                      <a:r>
                        <a:rPr lang="ja-JP" altLang="en-US" sz="798" dirty="0" smtClean="0">
                          <a:solidFill>
                            <a:srgbClr val="000000"/>
                          </a:solidFill>
                          <a:latin typeface="メイリオ" pitchFamily="50" charset="-128"/>
                          <a:ea typeface="メイリオ" pitchFamily="50" charset="-128"/>
                          <a:cs typeface="メイリオ" pitchFamily="50" charset="-128"/>
                        </a:rPr>
                        <a:t>ノーマル</a:t>
                      </a:r>
                      <a:endParaRPr lang="zh-CN" altLang="en-US" sz="798" dirty="0" smtClean="0">
                        <a:solidFill>
                          <a:srgbClr val="000000"/>
                        </a:solidFill>
                        <a:latin typeface="メイリオ" pitchFamily="50" charset="-128"/>
                        <a:ea typeface="メイリオ" pitchFamily="50" charset="-128"/>
                        <a:cs typeface="メイリオ"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206</a:t>
            </a:r>
          </a:p>
        </p:txBody>
      </p:sp>
      <p:sp>
        <p:nvSpPr>
          <p:cNvPr id="1030" name="正方形/長方形 1029"/>
          <p:cNvSpPr/>
          <p:nvPr/>
        </p:nvSpPr>
        <p:spPr>
          <a:xfrm>
            <a:off x="674244" y="307681"/>
            <a:ext cx="954107"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リレーの管理</a:t>
            </a:r>
          </a:p>
        </p:txBody>
      </p:sp>
      <p:sp>
        <p:nvSpPr>
          <p:cNvPr id="1031" name="正方形/長方形 1030"/>
          <p:cNvSpPr/>
          <p:nvPr/>
        </p:nvSpPr>
        <p:spPr>
          <a:xfrm>
            <a:off x="613291" y="681504"/>
            <a:ext cx="472598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リレーを制御するには、表示タイトルのコンテキストメニューでリレー表示を選択します。</a:t>
            </a:r>
          </a:p>
        </p:txBody>
      </p:sp>
      <p:sp>
        <p:nvSpPr>
          <p:cNvPr id="1032" name="正方形/長方形 1031"/>
          <p:cNvSpPr/>
          <p:nvPr/>
        </p:nvSpPr>
        <p:spPr>
          <a:xfrm>
            <a:off x="876299" y="1178867"/>
            <a:ext cx="5646737"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そのリレーを制御する前に、最初のオブジェクトを起動する必要があります。</a:t>
            </a:r>
          </a:p>
        </p:txBody>
      </p:sp>
      <p:sp>
        <p:nvSpPr>
          <p:cNvPr id="1033" name="正方形/長方形 1032"/>
          <p:cNvSpPr/>
          <p:nvPr/>
        </p:nvSpPr>
        <p:spPr>
          <a:xfrm>
            <a:off x="647700" y="405901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これでリレー制御ボタンが表示されます。</a:t>
            </a:r>
          </a:p>
        </p:txBody>
      </p:sp>
      <p:sp>
        <p:nvSpPr>
          <p:cNvPr id="1034" name="正方形/長方形 1033"/>
          <p:cNvSpPr/>
          <p:nvPr/>
        </p:nvSpPr>
        <p:spPr>
          <a:xfrm>
            <a:off x="954375" y="5263134"/>
            <a:ext cx="5797262"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リレー制御ボタンを非表示にするには、表示タイルのコンテキストメニューでリレー非表示を選択します。</a:t>
            </a:r>
          </a:p>
        </p:txBody>
      </p:sp>
      <p:sp>
        <p:nvSpPr>
          <p:cNvPr id="1035" name="正方形/長方形 1034"/>
          <p:cNvSpPr/>
          <p:nvPr/>
        </p:nvSpPr>
        <p:spPr>
          <a:xfrm>
            <a:off x="659477" y="5756475"/>
            <a:ext cx="5711160"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リレー制御ボタンがクリックされると、リレーがある状態から他の状態へとシフトします。</a:t>
            </a:r>
          </a:p>
        </p:txBody>
      </p:sp>
      <p:sp>
        <p:nvSpPr>
          <p:cNvPr id="1036" name="正方形/長方形 1035"/>
          <p:cNvSpPr/>
          <p:nvPr/>
        </p:nvSpPr>
        <p:spPr>
          <a:xfrm>
            <a:off x="876300" y="6031706"/>
            <a:ext cx="5646737"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リレーが同時に複数のオペレータによって制御されている場合、少なくとも一人のオペレータが必要とする限り、リレーは起動したままになります。</a:t>
            </a:r>
          </a:p>
        </p:txBody>
      </p:sp>
      <p:pic>
        <p:nvPicPr>
          <p:cNvPr id="45" name="Picture 3"/>
          <p:cNvPicPr>
            <a:picLocks noChangeAspect="1" noChangeArrowheads="1"/>
          </p:cNvPicPr>
          <p:nvPr/>
        </p:nvPicPr>
        <p:blipFill>
          <a:blip r:embed="rId7" cstate="print"/>
          <a:srcRect/>
          <a:stretch>
            <a:fillRect/>
          </a:stretch>
        </p:blipFill>
        <p:spPr bwMode="auto">
          <a:xfrm>
            <a:off x="1549400" y="6949978"/>
            <a:ext cx="2247900" cy="2146300"/>
          </a:xfrm>
          <a:prstGeom prst="rect">
            <a:avLst/>
          </a:prstGeom>
          <a:noFill/>
        </p:spPr>
      </p:pic>
    </p:spTree>
    <p:extLst>
      <p:ext uri="{BB962C8B-B14F-4D97-AF65-F5344CB8AC3E}">
        <p14:creationId xmlns:p14="http://schemas.microsoft.com/office/powerpoint/2010/main" val="2128386061"/>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3"/>
          <p:cNvSpPr/>
          <p:nvPr/>
        </p:nvSpPr>
        <p:spPr>
          <a:xfrm>
            <a:off x="435344" y="5924645"/>
            <a:ext cx="3469004" cy="12700"/>
          </a:xfrm>
          <a:custGeom>
            <a:avLst/>
            <a:gdLst>
              <a:gd name="connsiteX0" fmla="*/ 0 w 3469004"/>
              <a:gd name="connsiteY0" fmla="*/ 4285 h 12700"/>
              <a:gd name="connsiteX1" fmla="*/ 3469004 w 3469004"/>
              <a:gd name="connsiteY1" fmla="*/ 4285 h 12700"/>
            </a:gdLst>
            <a:ahLst/>
            <a:cxnLst>
              <a:cxn ang="0">
                <a:pos x="connsiteX0" y="connsiteY0"/>
              </a:cxn>
              <a:cxn ang="1">
                <a:pos x="connsiteX1" y="connsiteY1"/>
              </a:cxn>
            </a:cxnLst>
            <a:rect l="l" t="t" r="r" b="b"/>
            <a:pathLst>
              <a:path w="3469004" h="12700">
                <a:moveTo>
                  <a:pt x="0" y="4285"/>
                </a:moveTo>
                <a:lnTo>
                  <a:pt x="346900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3894823" y="5924645"/>
            <a:ext cx="9525" cy="242823"/>
          </a:xfrm>
          <a:custGeom>
            <a:avLst/>
            <a:gdLst>
              <a:gd name="connsiteX0" fmla="*/ 4762 w 9525"/>
              <a:gd name="connsiteY0" fmla="*/ 0 h 242823"/>
              <a:gd name="connsiteX1" fmla="*/ 4762 w 9525"/>
              <a:gd name="connsiteY1" fmla="*/ 242823 h 242823"/>
            </a:gdLst>
            <a:ahLst/>
            <a:cxnLst>
              <a:cxn ang="0">
                <a:pos x="connsiteX0" y="connsiteY0"/>
              </a:cxn>
              <a:cxn ang="1">
                <a:pos x="connsiteX1" y="connsiteY1"/>
              </a:cxn>
            </a:cxnLst>
            <a:rect l="l" t="t" r="r" b="b"/>
            <a:pathLst>
              <a:path w="9525" h="242823">
                <a:moveTo>
                  <a:pt x="4762" y="0"/>
                </a:moveTo>
                <a:lnTo>
                  <a:pt x="4762" y="242823"/>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435344" y="6157944"/>
            <a:ext cx="3469004" cy="12700"/>
          </a:xfrm>
          <a:custGeom>
            <a:avLst/>
            <a:gdLst>
              <a:gd name="connsiteX0" fmla="*/ 0 w 3469004"/>
              <a:gd name="connsiteY0" fmla="*/ 4286 h 12700"/>
              <a:gd name="connsiteX1" fmla="*/ 3469004 w 3469004"/>
              <a:gd name="connsiteY1" fmla="*/ 4286 h 12700"/>
            </a:gdLst>
            <a:ahLst/>
            <a:cxnLst>
              <a:cxn ang="0">
                <a:pos x="connsiteX0" y="connsiteY0"/>
              </a:cxn>
              <a:cxn ang="1">
                <a:pos x="connsiteX1" y="connsiteY1"/>
              </a:cxn>
            </a:cxnLst>
            <a:rect l="l" t="t" r="r" b="b"/>
            <a:pathLst>
              <a:path w="3469004" h="12700">
                <a:moveTo>
                  <a:pt x="0" y="4286"/>
                </a:moveTo>
                <a:lnTo>
                  <a:pt x="346900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435344" y="5924645"/>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3894823" y="5924645"/>
            <a:ext cx="2828416" cy="9525"/>
          </a:xfrm>
          <a:custGeom>
            <a:avLst/>
            <a:gdLst>
              <a:gd name="connsiteX0" fmla="*/ 0 w 2828416"/>
              <a:gd name="connsiteY0" fmla="*/ 4762 h 9525"/>
              <a:gd name="connsiteX1" fmla="*/ 2828416 w 2828416"/>
              <a:gd name="connsiteY1" fmla="*/ 4762 h 9525"/>
            </a:gdLst>
            <a:ahLst/>
            <a:cxnLst>
              <a:cxn ang="0">
                <a:pos x="connsiteX0" y="connsiteY0"/>
              </a:cxn>
              <a:cxn ang="1">
                <a:pos x="connsiteX1" y="connsiteY1"/>
              </a:cxn>
            </a:cxnLst>
            <a:rect l="l" t="t" r="r" b="b"/>
            <a:pathLst>
              <a:path w="2828416" h="9525">
                <a:moveTo>
                  <a:pt x="0" y="4762"/>
                </a:moveTo>
                <a:lnTo>
                  <a:pt x="2828416"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6713715" y="5924645"/>
            <a:ext cx="9525" cy="242823"/>
          </a:xfrm>
          <a:custGeom>
            <a:avLst/>
            <a:gdLst>
              <a:gd name="connsiteX0" fmla="*/ 4762 w 9525"/>
              <a:gd name="connsiteY0" fmla="*/ 0 h 242823"/>
              <a:gd name="connsiteX1" fmla="*/ 4762 w 9525"/>
              <a:gd name="connsiteY1" fmla="*/ 242823 h 242823"/>
            </a:gdLst>
            <a:ahLst/>
            <a:cxnLst>
              <a:cxn ang="0">
                <a:pos x="connsiteX0" y="connsiteY0"/>
              </a:cxn>
              <a:cxn ang="1">
                <a:pos x="connsiteX1" y="connsiteY1"/>
              </a:cxn>
            </a:cxnLst>
            <a:rect l="l" t="t" r="r" b="b"/>
            <a:pathLst>
              <a:path w="9525" h="242823">
                <a:moveTo>
                  <a:pt x="4762" y="0"/>
                </a:moveTo>
                <a:lnTo>
                  <a:pt x="4762" y="242823"/>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3894823" y="6157944"/>
            <a:ext cx="2828416" cy="9525"/>
          </a:xfrm>
          <a:custGeom>
            <a:avLst/>
            <a:gdLst>
              <a:gd name="connsiteX0" fmla="*/ 0 w 2828416"/>
              <a:gd name="connsiteY0" fmla="*/ 4762 h 9525"/>
              <a:gd name="connsiteX1" fmla="*/ 2828416 w 2828416"/>
              <a:gd name="connsiteY1" fmla="*/ 4762 h 9525"/>
            </a:gdLst>
            <a:ahLst/>
            <a:cxnLst>
              <a:cxn ang="0">
                <a:pos x="connsiteX0" y="connsiteY0"/>
              </a:cxn>
              <a:cxn ang="1">
                <a:pos x="connsiteX1" y="connsiteY1"/>
              </a:cxn>
            </a:cxnLst>
            <a:rect l="l" t="t" r="r" b="b"/>
            <a:pathLst>
              <a:path w="2828416" h="9525">
                <a:moveTo>
                  <a:pt x="0" y="4762"/>
                </a:moveTo>
                <a:lnTo>
                  <a:pt x="2828416" y="4762"/>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3894823" y="5924645"/>
            <a:ext cx="9525" cy="242823"/>
          </a:xfrm>
          <a:custGeom>
            <a:avLst/>
            <a:gdLst>
              <a:gd name="connsiteX0" fmla="*/ 4762 w 9525"/>
              <a:gd name="connsiteY0" fmla="*/ 0 h 242823"/>
              <a:gd name="connsiteX1" fmla="*/ 4762 w 9525"/>
              <a:gd name="connsiteY1" fmla="*/ 242823 h 242823"/>
            </a:gdLst>
            <a:ahLst/>
            <a:cxnLst>
              <a:cxn ang="0">
                <a:pos x="connsiteX0" y="connsiteY0"/>
              </a:cxn>
              <a:cxn ang="1">
                <a:pos x="connsiteX1" y="connsiteY1"/>
              </a:cxn>
            </a:cxnLst>
            <a:rect l="l" t="t" r="r" b="b"/>
            <a:pathLst>
              <a:path w="9525" h="242823">
                <a:moveTo>
                  <a:pt x="4762" y="0"/>
                </a:moveTo>
                <a:lnTo>
                  <a:pt x="4762" y="242823"/>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609600" y="10077450"/>
            <a:ext cx="3469004" cy="12700"/>
          </a:xfrm>
          <a:custGeom>
            <a:avLst/>
            <a:gdLst>
              <a:gd name="connsiteX0" fmla="*/ 0 w 3469004"/>
              <a:gd name="connsiteY0" fmla="*/ 1905 h 12700"/>
              <a:gd name="connsiteX1" fmla="*/ 3469004 w 3469004"/>
              <a:gd name="connsiteY1" fmla="*/ 1905 h 12700"/>
            </a:gdLst>
            <a:ahLst/>
            <a:cxnLst>
              <a:cxn ang="0">
                <a:pos x="connsiteX0" y="connsiteY0"/>
              </a:cxn>
              <a:cxn ang="1">
                <a:pos x="connsiteX1" y="connsiteY1"/>
              </a:cxn>
            </a:cxnLst>
            <a:rect l="l" t="t" r="r" b="b"/>
            <a:pathLst>
              <a:path w="3469004" h="12700">
                <a:moveTo>
                  <a:pt x="0" y="1905"/>
                </a:moveTo>
                <a:lnTo>
                  <a:pt x="3469004"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5" name="Freeform 3"/>
          <p:cNvSpPr/>
          <p:nvPr/>
        </p:nvSpPr>
        <p:spPr>
          <a:xfrm>
            <a:off x="4069079" y="10077450"/>
            <a:ext cx="2828417" cy="12700"/>
          </a:xfrm>
          <a:custGeom>
            <a:avLst/>
            <a:gdLst>
              <a:gd name="connsiteX0" fmla="*/ 0 w 2828417"/>
              <a:gd name="connsiteY0" fmla="*/ 1905 h 12700"/>
              <a:gd name="connsiteX1" fmla="*/ 2828416 w 2828417"/>
              <a:gd name="connsiteY1" fmla="*/ 1905 h 12700"/>
            </a:gdLst>
            <a:ahLst/>
            <a:cxnLst>
              <a:cxn ang="0">
                <a:pos x="connsiteX0" y="connsiteY0"/>
              </a:cxn>
              <a:cxn ang="1">
                <a:pos x="connsiteX1" y="connsiteY1"/>
              </a:cxn>
            </a:cxnLst>
            <a:rect l="l" t="t" r="r" b="b"/>
            <a:pathLst>
              <a:path w="2828417" h="12700">
                <a:moveTo>
                  <a:pt x="0" y="1905"/>
                </a:moveTo>
                <a:lnTo>
                  <a:pt x="282841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6" name="Freeform 3"/>
          <p:cNvSpPr/>
          <p:nvPr/>
        </p:nvSpPr>
        <p:spPr>
          <a:xfrm>
            <a:off x="435344" y="930623"/>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7" name="Freeform 3"/>
          <p:cNvSpPr/>
          <p:nvPr/>
        </p:nvSpPr>
        <p:spPr>
          <a:xfrm>
            <a:off x="435344" y="9306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8" name="Freeform 3"/>
          <p:cNvSpPr/>
          <p:nvPr/>
        </p:nvSpPr>
        <p:spPr>
          <a:xfrm>
            <a:off x="435344" y="9306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9" name="Freeform 3"/>
          <p:cNvSpPr/>
          <p:nvPr/>
        </p:nvSpPr>
        <p:spPr>
          <a:xfrm>
            <a:off x="435344" y="137448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0" name="Freeform 3"/>
          <p:cNvSpPr/>
          <p:nvPr/>
        </p:nvSpPr>
        <p:spPr>
          <a:xfrm>
            <a:off x="6766675" y="9306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1" name="Freeform 3"/>
          <p:cNvSpPr/>
          <p:nvPr/>
        </p:nvSpPr>
        <p:spPr>
          <a:xfrm>
            <a:off x="435344" y="4087209"/>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24" name="Freeform 3"/>
          <p:cNvSpPr/>
          <p:nvPr/>
        </p:nvSpPr>
        <p:spPr>
          <a:xfrm>
            <a:off x="435344" y="408720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25" name="Freeform 3"/>
          <p:cNvSpPr/>
          <p:nvPr/>
        </p:nvSpPr>
        <p:spPr>
          <a:xfrm>
            <a:off x="435344" y="40872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26" name="Freeform 3"/>
          <p:cNvSpPr/>
          <p:nvPr/>
        </p:nvSpPr>
        <p:spPr>
          <a:xfrm>
            <a:off x="435344" y="45310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28" name="Freeform 3"/>
          <p:cNvSpPr/>
          <p:nvPr/>
        </p:nvSpPr>
        <p:spPr>
          <a:xfrm>
            <a:off x="6766675" y="40872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9" name="Picture 3"/>
          <p:cNvPicPr>
            <a:picLocks noChangeAspect="1" noChangeArrowheads="1"/>
          </p:cNvPicPr>
          <p:nvPr/>
        </p:nvPicPr>
        <p:blipFill>
          <a:blip r:embed="rId2" cstate="print"/>
          <a:srcRect/>
          <a:stretch>
            <a:fillRect/>
          </a:stretch>
        </p:blipFill>
        <p:spPr bwMode="auto">
          <a:xfrm>
            <a:off x="524244" y="1040606"/>
            <a:ext cx="177800" cy="177800"/>
          </a:xfrm>
          <a:prstGeom prst="rect">
            <a:avLst/>
          </a:prstGeom>
          <a:noFill/>
        </p:spPr>
      </p:pic>
      <p:pic>
        <p:nvPicPr>
          <p:cNvPr id="1030" name="Picture 3"/>
          <p:cNvPicPr>
            <a:picLocks noChangeAspect="1" noChangeArrowheads="1"/>
          </p:cNvPicPr>
          <p:nvPr/>
        </p:nvPicPr>
        <p:blipFill>
          <a:blip r:embed="rId3" cstate="print"/>
          <a:srcRect/>
          <a:stretch>
            <a:fillRect/>
          </a:stretch>
        </p:blipFill>
        <p:spPr bwMode="auto">
          <a:xfrm>
            <a:off x="435344" y="1472406"/>
            <a:ext cx="1854200" cy="2311400"/>
          </a:xfrm>
          <a:prstGeom prst="rect">
            <a:avLst/>
          </a:prstGeom>
          <a:noFill/>
        </p:spPr>
      </p:pic>
      <p:pic>
        <p:nvPicPr>
          <p:cNvPr id="1031" name="Picture 3"/>
          <p:cNvPicPr>
            <a:picLocks noChangeAspect="1" noChangeArrowheads="1"/>
          </p:cNvPicPr>
          <p:nvPr/>
        </p:nvPicPr>
        <p:blipFill>
          <a:blip r:embed="rId4" cstate="print"/>
          <a:srcRect/>
          <a:stretch>
            <a:fillRect/>
          </a:stretch>
        </p:blipFill>
        <p:spPr bwMode="auto">
          <a:xfrm>
            <a:off x="524244" y="4202906"/>
            <a:ext cx="177800" cy="177800"/>
          </a:xfrm>
          <a:prstGeom prst="rect">
            <a:avLst/>
          </a:prstGeom>
          <a:noFill/>
        </p:spPr>
      </p:pic>
      <p:pic>
        <p:nvPicPr>
          <p:cNvPr id="1032" name="Picture 3"/>
          <p:cNvPicPr>
            <a:picLocks noChangeAspect="1" noChangeArrowheads="1"/>
          </p:cNvPicPr>
          <p:nvPr/>
        </p:nvPicPr>
        <p:blipFill>
          <a:blip r:embed="rId5" cstate="print"/>
          <a:srcRect/>
          <a:stretch>
            <a:fillRect/>
          </a:stretch>
        </p:blipFill>
        <p:spPr bwMode="auto">
          <a:xfrm>
            <a:off x="435344" y="4634706"/>
            <a:ext cx="1320800" cy="990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205</a:t>
            </a:r>
          </a:p>
        </p:txBody>
      </p:sp>
      <p:sp>
        <p:nvSpPr>
          <p:cNvPr id="1035" name="TextBox 1"/>
          <p:cNvSpPr txBox="1"/>
          <p:nvPr/>
        </p:nvSpPr>
        <p:spPr>
          <a:xfrm>
            <a:off x="444869" y="5855173"/>
            <a:ext cx="1061188" cy="368691"/>
          </a:xfrm>
          <a:prstGeom prst="rect">
            <a:avLst/>
          </a:prstGeom>
          <a:noFill/>
        </p:spPr>
        <p:txBody>
          <a:bodyPr wrap="none" lIns="0" tIns="0" rIns="0" rtlCol="0">
            <a:spAutoFit/>
          </a:bodyPr>
          <a:lstStyle/>
          <a:p>
            <a:pPr>
              <a:lnSpc>
                <a:spcPts val="1300"/>
              </a:lnSpc>
            </a:pPr>
            <a:endParaRPr lang="en-US" altLang="zh-CN" sz="800" dirty="0" smtClean="0">
              <a:latin typeface="メイリオ" pitchFamily="50" charset="-128"/>
              <a:ea typeface="メイリオ" pitchFamily="50" charset="-128"/>
              <a:cs typeface="メイリオ" pitchFamily="50" charset="-128"/>
            </a:endParaRPr>
          </a:p>
          <a:p>
            <a:pPr>
              <a:lnSpc>
                <a:spcPts val="1300"/>
              </a:lnSpc>
              <a:tabLst>
                <a:tab pos="1333500" algn="l"/>
              </a:tabLst>
            </a:pPr>
            <a:r>
              <a:rPr lang="en-US" altLang="zh-CN" sz="800" dirty="0" smtClean="0">
                <a:latin typeface="メイリオ" pitchFamily="50" charset="-128"/>
                <a:ea typeface="メイリオ" pitchFamily="50" charset="-128"/>
                <a:cs typeface="メイリオ" pitchFamily="50" charset="-128"/>
              </a:rPr>
              <a:t> センサーのステータス</a:t>
            </a:r>
          </a:p>
        </p:txBody>
      </p:sp>
      <p:sp>
        <p:nvSpPr>
          <p:cNvPr id="1036" name="TextBox 1"/>
          <p:cNvSpPr txBox="1"/>
          <p:nvPr/>
        </p:nvSpPr>
        <p:spPr>
          <a:xfrm>
            <a:off x="4981944" y="6006306"/>
            <a:ext cx="205184" cy="201915"/>
          </a:xfrm>
          <a:prstGeom prst="rect">
            <a:avLst/>
          </a:prstGeom>
          <a:noFill/>
        </p:spPr>
        <p:txBody>
          <a:bodyPr wrap="none" lIns="0" tIns="0" rIns="0" rtlCol="0">
            <a:spAutoFit/>
          </a:bodyPr>
          <a:lstStyle/>
          <a:p>
            <a:pPr>
              <a:lnSpc>
                <a:spcPts val="1300"/>
              </a:lnSpc>
              <a:tabLst/>
            </a:pPr>
            <a:r>
              <a:rPr lang="en-US" altLang="zh-CN" sz="798" b="1" dirty="0" smtClean="0">
                <a:solidFill>
                  <a:srgbClr val="000000"/>
                </a:solidFill>
                <a:latin typeface="メイリオ" pitchFamily="50" charset="-128"/>
                <a:ea typeface="メイリオ" pitchFamily="50" charset="-128"/>
                <a:cs typeface="メイリオ" pitchFamily="50" charset="-128"/>
              </a:rPr>
              <a:t>説明</a:t>
            </a:r>
          </a:p>
        </p:txBody>
      </p:sp>
      <p:sp>
        <p:nvSpPr>
          <p:cNvPr id="1039" name="正方形/長方形 1038"/>
          <p:cNvSpPr/>
          <p:nvPr/>
        </p:nvSpPr>
        <p:spPr>
          <a:xfrm>
            <a:off x="511769" y="161329"/>
            <a:ext cx="1723549"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センサーのステータス表示</a:t>
            </a:r>
          </a:p>
        </p:txBody>
      </p:sp>
      <p:sp>
        <p:nvSpPr>
          <p:cNvPr id="1040" name="正方形/長方形 1039"/>
          <p:cNvSpPr/>
          <p:nvPr/>
        </p:nvSpPr>
        <p:spPr>
          <a:xfrm>
            <a:off x="474433" y="544569"/>
            <a:ext cx="589620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ビデオカメラのセンサーのステータスを表示するには、表示タイルのコンテクストメニューからセンサー表示を選択します。</a:t>
            </a:r>
          </a:p>
        </p:txBody>
      </p:sp>
      <p:sp>
        <p:nvSpPr>
          <p:cNvPr id="1041" name="正方形/長方形 1040"/>
          <p:cNvSpPr/>
          <p:nvPr/>
        </p:nvSpPr>
        <p:spPr>
          <a:xfrm>
            <a:off x="702043" y="945605"/>
            <a:ext cx="5439993"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まず、オブジェクトを起動し、センサーのステータスを表示させます。</a:t>
            </a:r>
          </a:p>
        </p:txBody>
      </p:sp>
      <p:sp>
        <p:nvSpPr>
          <p:cNvPr id="1042" name="正方形/長方形 1041"/>
          <p:cNvSpPr/>
          <p:nvPr/>
        </p:nvSpPr>
        <p:spPr>
          <a:xfrm>
            <a:off x="548419" y="3833585"/>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これで、センサーのステイタスが表示タイルに表示されます。</a:t>
            </a:r>
          </a:p>
        </p:txBody>
      </p:sp>
      <p:sp>
        <p:nvSpPr>
          <p:cNvPr id="1043" name="正方形/長方形 1042"/>
          <p:cNvSpPr/>
          <p:nvPr/>
        </p:nvSpPr>
        <p:spPr>
          <a:xfrm>
            <a:off x="806819" y="4149873"/>
            <a:ext cx="5487618"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センサーのステイタスを非表示にするには、表示タイルのコンテキストメニューからセンサー非表示を選択します。</a:t>
            </a:r>
          </a:p>
        </p:txBody>
      </p:sp>
      <p:sp>
        <p:nvSpPr>
          <p:cNvPr id="1044" name="正方形/長方形 1043"/>
          <p:cNvSpPr/>
          <p:nvPr/>
        </p:nvSpPr>
        <p:spPr>
          <a:xfrm>
            <a:off x="412788" y="5702432"/>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センサーには4つのステータスがあります。</a:t>
            </a:r>
          </a:p>
        </p:txBody>
      </p:sp>
    </p:spTree>
    <p:extLst>
      <p:ext uri="{BB962C8B-B14F-4D97-AF65-F5344CB8AC3E}">
        <p14:creationId xmlns:p14="http://schemas.microsoft.com/office/powerpoint/2010/main" val="647803190"/>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09663"/>
            <a:ext cx="3469004" cy="12700"/>
          </a:xfrm>
          <a:custGeom>
            <a:avLst/>
            <a:gdLst>
              <a:gd name="connsiteX0" fmla="*/ 0 w 3469004"/>
              <a:gd name="connsiteY0" fmla="*/ 1904 h 12700"/>
              <a:gd name="connsiteX1" fmla="*/ 3469004 w 3469004"/>
              <a:gd name="connsiteY1" fmla="*/ 1904 h 12700"/>
            </a:gdLst>
            <a:ahLst/>
            <a:cxnLst>
              <a:cxn ang="0">
                <a:pos x="connsiteX0" y="connsiteY0"/>
              </a:cxn>
              <a:cxn ang="1">
                <a:pos x="connsiteX1" y="connsiteY1"/>
              </a:cxn>
            </a:cxnLst>
            <a:rect l="l" t="t" r="r" b="b"/>
            <a:pathLst>
              <a:path w="3469004" h="12700">
                <a:moveTo>
                  <a:pt x="0" y="1904"/>
                </a:moveTo>
                <a:lnTo>
                  <a:pt x="3469004"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4069079" y="617601"/>
            <a:ext cx="12700" cy="3454400"/>
          </a:xfrm>
          <a:custGeom>
            <a:avLst/>
            <a:gdLst>
              <a:gd name="connsiteX0" fmla="*/ 4762 w 12700"/>
              <a:gd name="connsiteY0" fmla="*/ 0 h 3454400"/>
              <a:gd name="connsiteX1" fmla="*/ 4762 w 12700"/>
              <a:gd name="connsiteY1" fmla="*/ 3454400 h 3454400"/>
            </a:gdLst>
            <a:ahLst/>
            <a:cxnLst>
              <a:cxn ang="0">
                <a:pos x="connsiteX0" y="connsiteY0"/>
              </a:cxn>
              <a:cxn ang="1">
                <a:pos x="connsiteX1" y="connsiteY1"/>
              </a:cxn>
            </a:cxnLst>
            <a:rect l="l" t="t" r="r" b="b"/>
            <a:pathLst>
              <a:path w="12700" h="3454400">
                <a:moveTo>
                  <a:pt x="4762" y="0"/>
                </a:moveTo>
                <a:lnTo>
                  <a:pt x="4762" y="345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4069207"/>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17601"/>
            <a:ext cx="12700" cy="3454400"/>
          </a:xfrm>
          <a:custGeom>
            <a:avLst/>
            <a:gdLst>
              <a:gd name="connsiteX0" fmla="*/ 2412 w 12700"/>
              <a:gd name="connsiteY0" fmla="*/ 0 h 3454400"/>
              <a:gd name="connsiteX1" fmla="*/ 2412 w 12700"/>
              <a:gd name="connsiteY1" fmla="*/ 3454400 h 3454400"/>
            </a:gdLst>
            <a:ahLst/>
            <a:cxnLst>
              <a:cxn ang="0">
                <a:pos x="connsiteX0" y="connsiteY0"/>
              </a:cxn>
              <a:cxn ang="1">
                <a:pos x="connsiteX1" y="connsiteY1"/>
              </a:cxn>
            </a:cxnLst>
            <a:rect l="l" t="t" r="r" b="b"/>
            <a:pathLst>
              <a:path w="12700" h="3454400">
                <a:moveTo>
                  <a:pt x="2412" y="0"/>
                </a:moveTo>
                <a:lnTo>
                  <a:pt x="2412" y="345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887971" y="617601"/>
            <a:ext cx="12700" cy="3454400"/>
          </a:xfrm>
          <a:custGeom>
            <a:avLst/>
            <a:gdLst>
              <a:gd name="connsiteX0" fmla="*/ 4762 w 12700"/>
              <a:gd name="connsiteY0" fmla="*/ 0 h 3454400"/>
              <a:gd name="connsiteX1" fmla="*/ 4762 w 12700"/>
              <a:gd name="connsiteY1" fmla="*/ 3454400 h 3454400"/>
            </a:gdLst>
            <a:ahLst/>
            <a:cxnLst>
              <a:cxn ang="0">
                <a:pos x="connsiteX0" y="connsiteY0"/>
              </a:cxn>
              <a:cxn ang="1">
                <a:pos x="connsiteX1" y="connsiteY1"/>
              </a:cxn>
            </a:cxnLst>
            <a:rect l="l" t="t" r="r" b="b"/>
            <a:pathLst>
              <a:path w="12700" h="3454400">
                <a:moveTo>
                  <a:pt x="4762" y="0"/>
                </a:moveTo>
                <a:lnTo>
                  <a:pt x="4762" y="345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4069079" y="617601"/>
            <a:ext cx="12700" cy="3454400"/>
          </a:xfrm>
          <a:custGeom>
            <a:avLst/>
            <a:gdLst>
              <a:gd name="connsiteX0" fmla="*/ 4762 w 12700"/>
              <a:gd name="connsiteY0" fmla="*/ 0 h 3454400"/>
              <a:gd name="connsiteX1" fmla="*/ 4762 w 12700"/>
              <a:gd name="connsiteY1" fmla="*/ 3454400 h 3454400"/>
            </a:gdLst>
            <a:ahLst/>
            <a:cxnLst>
              <a:cxn ang="0">
                <a:pos x="connsiteX0" y="connsiteY0"/>
              </a:cxn>
              <a:cxn ang="1">
                <a:pos x="connsiteX1" y="connsiteY1"/>
              </a:cxn>
            </a:cxnLst>
            <a:rect l="l" t="t" r="r" b="b"/>
            <a:pathLst>
              <a:path w="12700" h="3454400">
                <a:moveTo>
                  <a:pt x="4762" y="0"/>
                </a:moveTo>
                <a:lnTo>
                  <a:pt x="4762" y="3454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4069207"/>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7700009"/>
            <a:ext cx="3469004" cy="12700"/>
          </a:xfrm>
          <a:custGeom>
            <a:avLst/>
            <a:gdLst>
              <a:gd name="connsiteX0" fmla="*/ 0 w 3469004"/>
              <a:gd name="connsiteY0" fmla="*/ 4286 h 12700"/>
              <a:gd name="connsiteX1" fmla="*/ 3469004 w 3469004"/>
              <a:gd name="connsiteY1" fmla="*/ 4286 h 12700"/>
            </a:gdLst>
            <a:ahLst/>
            <a:cxnLst>
              <a:cxn ang="0">
                <a:pos x="connsiteX0" y="connsiteY0"/>
              </a:cxn>
              <a:cxn ang="1">
                <a:pos x="connsiteX1" y="connsiteY1"/>
              </a:cxn>
            </a:cxnLst>
            <a:rect l="l" t="t" r="r" b="b"/>
            <a:pathLst>
              <a:path w="3469004" h="12700">
                <a:moveTo>
                  <a:pt x="0" y="4286"/>
                </a:moveTo>
                <a:lnTo>
                  <a:pt x="346900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4069207"/>
            <a:ext cx="12700" cy="3632200"/>
          </a:xfrm>
          <a:custGeom>
            <a:avLst/>
            <a:gdLst>
              <a:gd name="connsiteX0" fmla="*/ 2412 w 12700"/>
              <a:gd name="connsiteY0" fmla="*/ 0 h 3632200"/>
              <a:gd name="connsiteX1" fmla="*/ 2412 w 12700"/>
              <a:gd name="connsiteY1" fmla="*/ 3632199 h 3632200"/>
            </a:gdLst>
            <a:ahLst/>
            <a:cxnLst>
              <a:cxn ang="0">
                <a:pos x="connsiteX0" y="connsiteY0"/>
              </a:cxn>
              <a:cxn ang="1">
                <a:pos x="connsiteX1" y="connsiteY1"/>
              </a:cxn>
            </a:cxnLst>
            <a:rect l="l" t="t" r="r" b="b"/>
            <a:pathLst>
              <a:path w="12700" h="3632200">
                <a:moveTo>
                  <a:pt x="2412" y="0"/>
                </a:moveTo>
                <a:lnTo>
                  <a:pt x="2412" y="36321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09600" y="10077450"/>
            <a:ext cx="3469004" cy="12700"/>
          </a:xfrm>
          <a:custGeom>
            <a:avLst/>
            <a:gdLst>
              <a:gd name="connsiteX0" fmla="*/ 0 w 3469004"/>
              <a:gd name="connsiteY0" fmla="*/ 1905 h 12700"/>
              <a:gd name="connsiteX1" fmla="*/ 3469004 w 3469004"/>
              <a:gd name="connsiteY1" fmla="*/ 1905 h 12700"/>
            </a:gdLst>
            <a:ahLst/>
            <a:cxnLst>
              <a:cxn ang="0">
                <a:pos x="connsiteX0" y="connsiteY0"/>
              </a:cxn>
              <a:cxn ang="1">
                <a:pos x="connsiteX1" y="connsiteY1"/>
              </a:cxn>
            </a:cxnLst>
            <a:rect l="l" t="t" r="r" b="b"/>
            <a:pathLst>
              <a:path w="3469004" h="12700">
                <a:moveTo>
                  <a:pt x="0" y="1905"/>
                </a:moveTo>
                <a:lnTo>
                  <a:pt x="3469004"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4069079" y="10077450"/>
            <a:ext cx="2828417" cy="12700"/>
          </a:xfrm>
          <a:custGeom>
            <a:avLst/>
            <a:gdLst>
              <a:gd name="connsiteX0" fmla="*/ 0 w 2828417"/>
              <a:gd name="connsiteY0" fmla="*/ 1905 h 12700"/>
              <a:gd name="connsiteX1" fmla="*/ 2828416 w 2828417"/>
              <a:gd name="connsiteY1" fmla="*/ 1905 h 12700"/>
            </a:gdLst>
            <a:ahLst/>
            <a:cxnLst>
              <a:cxn ang="0">
                <a:pos x="connsiteX0" y="connsiteY0"/>
              </a:cxn>
              <a:cxn ang="1">
                <a:pos x="connsiteX1" y="connsiteY1"/>
              </a:cxn>
            </a:cxnLst>
            <a:rect l="l" t="t" r="r" b="b"/>
            <a:pathLst>
              <a:path w="2828417" h="12700">
                <a:moveTo>
                  <a:pt x="0" y="1905"/>
                </a:moveTo>
                <a:lnTo>
                  <a:pt x="282841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60400" y="660400"/>
            <a:ext cx="3365500" cy="3365500"/>
          </a:xfrm>
          <a:prstGeom prst="rect">
            <a:avLst/>
          </a:prstGeom>
          <a:noFill/>
        </p:spPr>
      </p:pic>
      <p:pic>
        <p:nvPicPr>
          <p:cNvPr id="22" name="Picture 3"/>
          <p:cNvPicPr>
            <a:picLocks noChangeAspect="1" noChangeArrowheads="1"/>
          </p:cNvPicPr>
          <p:nvPr/>
        </p:nvPicPr>
        <p:blipFill>
          <a:blip r:embed="rId3" cstate="print"/>
          <a:srcRect/>
          <a:stretch>
            <a:fillRect/>
          </a:stretch>
        </p:blipFill>
        <p:spPr bwMode="auto">
          <a:xfrm>
            <a:off x="660400" y="4127500"/>
            <a:ext cx="3365500" cy="3530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208</a:t>
            </a:r>
          </a:p>
        </p:txBody>
      </p:sp>
      <p:sp>
        <p:nvSpPr>
          <p:cNvPr id="25" name="正方形/長方形 24"/>
          <p:cNvSpPr/>
          <p:nvPr/>
        </p:nvSpPr>
        <p:spPr>
          <a:xfrm>
            <a:off x="1112837" y="475734"/>
            <a:ext cx="1210588" cy="248145"/>
          </a:xfrm>
          <a:prstGeom prst="rect">
            <a:avLst/>
          </a:prstGeom>
        </p:spPr>
        <p:txBody>
          <a:bodyPr wrap="none">
            <a:spAutoFit/>
          </a:bodyPr>
          <a:lstStyle/>
          <a:p>
            <a:pPr>
              <a:lnSpc>
                <a:spcPts val="1300"/>
              </a:lnSpc>
            </a:pPr>
            <a:r>
              <a:rPr lang="ja-JP" altLang="en-US" sz="800" b="1" dirty="0">
                <a:latin typeface="メイリオ" pitchFamily="50" charset="-128"/>
                <a:ea typeface="メイリオ" pitchFamily="50" charset="-128"/>
                <a:cs typeface="メイリオ" pitchFamily="50" charset="-128"/>
              </a:rPr>
              <a:t>センサーのステータス</a:t>
            </a:r>
          </a:p>
        </p:txBody>
      </p:sp>
      <p:sp>
        <p:nvSpPr>
          <p:cNvPr id="26" name="正方形/長方形 25"/>
          <p:cNvSpPr/>
          <p:nvPr/>
        </p:nvSpPr>
        <p:spPr>
          <a:xfrm>
            <a:off x="5052100" y="474420"/>
            <a:ext cx="389850" cy="248145"/>
          </a:xfrm>
          <a:prstGeom prst="rect">
            <a:avLst/>
          </a:prstGeom>
        </p:spPr>
        <p:txBody>
          <a:bodyPr wrap="none">
            <a:spAutoFit/>
          </a:bodyPr>
          <a:lstStyle/>
          <a:p>
            <a:pPr>
              <a:lnSpc>
                <a:spcPts val="1300"/>
              </a:lnSpc>
            </a:pPr>
            <a:r>
              <a:rPr lang="ja-JP" altLang="en-US" sz="800" b="1" dirty="0">
                <a:latin typeface="メイリオ" pitchFamily="50" charset="-128"/>
                <a:ea typeface="メイリオ" pitchFamily="50" charset="-128"/>
                <a:cs typeface="メイリオ" pitchFamily="50" charset="-128"/>
              </a:rPr>
              <a:t>説明</a:t>
            </a:r>
          </a:p>
        </p:txBody>
      </p:sp>
      <p:sp>
        <p:nvSpPr>
          <p:cNvPr id="27" name="正方形/長方形 26"/>
          <p:cNvSpPr/>
          <p:nvPr/>
        </p:nvSpPr>
        <p:spPr>
          <a:xfrm>
            <a:off x="4020509" y="1168062"/>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ビデオカメラをアームすると、センサーは正常状態です。</a:t>
            </a:r>
          </a:p>
        </p:txBody>
      </p:sp>
      <p:sp>
        <p:nvSpPr>
          <p:cNvPr id="28" name="正方形/長方形 27"/>
          <p:cNvSpPr/>
          <p:nvPr/>
        </p:nvSpPr>
        <p:spPr>
          <a:xfrm>
            <a:off x="4070075" y="4507706"/>
            <a:ext cx="306256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ビデオカメラをアームすると、センサーはアラーム状態です。</a:t>
            </a:r>
          </a:p>
        </p:txBody>
      </p:sp>
    </p:spTree>
    <p:extLst>
      <p:ext uri="{BB962C8B-B14F-4D97-AF65-F5344CB8AC3E}">
        <p14:creationId xmlns:p14="http://schemas.microsoft.com/office/powerpoint/2010/main" val="2710092538"/>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09663"/>
            <a:ext cx="3469004" cy="12700"/>
          </a:xfrm>
          <a:custGeom>
            <a:avLst/>
            <a:gdLst>
              <a:gd name="connsiteX0" fmla="*/ 0 w 3469004"/>
              <a:gd name="connsiteY0" fmla="*/ 1904 h 12700"/>
              <a:gd name="connsiteX1" fmla="*/ 3469004 w 3469004"/>
              <a:gd name="connsiteY1" fmla="*/ 1904 h 12700"/>
            </a:gdLst>
            <a:ahLst/>
            <a:cxnLst>
              <a:cxn ang="0">
                <a:pos x="connsiteX0" y="connsiteY0"/>
              </a:cxn>
              <a:cxn ang="1">
                <a:pos x="connsiteX1" y="connsiteY1"/>
              </a:cxn>
            </a:cxnLst>
            <a:rect l="l" t="t" r="r" b="b"/>
            <a:pathLst>
              <a:path w="3469004" h="12700">
                <a:moveTo>
                  <a:pt x="0" y="1904"/>
                </a:moveTo>
                <a:lnTo>
                  <a:pt x="3469004"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4069079" y="617601"/>
            <a:ext cx="12700" cy="3632200"/>
          </a:xfrm>
          <a:custGeom>
            <a:avLst/>
            <a:gdLst>
              <a:gd name="connsiteX0" fmla="*/ 4762 w 12700"/>
              <a:gd name="connsiteY0" fmla="*/ 0 h 3632200"/>
              <a:gd name="connsiteX1" fmla="*/ 4762 w 12700"/>
              <a:gd name="connsiteY1" fmla="*/ 3632200 h 3632200"/>
            </a:gdLst>
            <a:ahLst/>
            <a:cxnLst>
              <a:cxn ang="0">
                <a:pos x="connsiteX0" y="connsiteY0"/>
              </a:cxn>
              <a:cxn ang="1">
                <a:pos x="connsiteX1" y="connsiteY1"/>
              </a:cxn>
            </a:cxnLst>
            <a:rect l="l" t="t" r="r" b="b"/>
            <a:pathLst>
              <a:path w="12700" h="3632200">
                <a:moveTo>
                  <a:pt x="4762" y="0"/>
                </a:moveTo>
                <a:lnTo>
                  <a:pt x="4762" y="3632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4244466"/>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17601"/>
            <a:ext cx="12700" cy="3632200"/>
          </a:xfrm>
          <a:custGeom>
            <a:avLst/>
            <a:gdLst>
              <a:gd name="connsiteX0" fmla="*/ 2412 w 12700"/>
              <a:gd name="connsiteY0" fmla="*/ 0 h 3632200"/>
              <a:gd name="connsiteX1" fmla="*/ 2412 w 12700"/>
              <a:gd name="connsiteY1" fmla="*/ 3632200 h 3632200"/>
            </a:gdLst>
            <a:ahLst/>
            <a:cxnLst>
              <a:cxn ang="0">
                <a:pos x="connsiteX0" y="connsiteY0"/>
              </a:cxn>
              <a:cxn ang="1">
                <a:pos x="connsiteX1" y="connsiteY1"/>
              </a:cxn>
            </a:cxnLst>
            <a:rect l="l" t="t" r="r" b="b"/>
            <a:pathLst>
              <a:path w="12700" h="3632200">
                <a:moveTo>
                  <a:pt x="2412" y="0"/>
                </a:moveTo>
                <a:lnTo>
                  <a:pt x="2412" y="3632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4069079" y="609663"/>
            <a:ext cx="2828417" cy="12700"/>
          </a:xfrm>
          <a:custGeom>
            <a:avLst/>
            <a:gdLst>
              <a:gd name="connsiteX0" fmla="*/ 0 w 2828417"/>
              <a:gd name="connsiteY0" fmla="*/ 1904 h 12700"/>
              <a:gd name="connsiteX1" fmla="*/ 2828416 w 2828417"/>
              <a:gd name="connsiteY1" fmla="*/ 1904 h 12700"/>
            </a:gdLst>
            <a:ahLst/>
            <a:cxnLst>
              <a:cxn ang="0">
                <a:pos x="connsiteX0" y="connsiteY0"/>
              </a:cxn>
              <a:cxn ang="1">
                <a:pos x="connsiteX1" y="connsiteY1"/>
              </a:cxn>
            </a:cxnLst>
            <a:rect l="l" t="t" r="r" b="b"/>
            <a:pathLst>
              <a:path w="2828417" h="12700">
                <a:moveTo>
                  <a:pt x="0" y="1904"/>
                </a:moveTo>
                <a:lnTo>
                  <a:pt x="282841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887971" y="617601"/>
            <a:ext cx="12700" cy="3632200"/>
          </a:xfrm>
          <a:custGeom>
            <a:avLst/>
            <a:gdLst>
              <a:gd name="connsiteX0" fmla="*/ 4762 w 12700"/>
              <a:gd name="connsiteY0" fmla="*/ 0 h 3632200"/>
              <a:gd name="connsiteX1" fmla="*/ 4762 w 12700"/>
              <a:gd name="connsiteY1" fmla="*/ 3632200 h 3632200"/>
            </a:gdLst>
            <a:ahLst/>
            <a:cxnLst>
              <a:cxn ang="0">
                <a:pos x="connsiteX0" y="connsiteY0"/>
              </a:cxn>
              <a:cxn ang="1">
                <a:pos x="connsiteX1" y="connsiteY1"/>
              </a:cxn>
            </a:cxnLst>
            <a:rect l="l" t="t" r="r" b="b"/>
            <a:pathLst>
              <a:path w="12700" h="3632200">
                <a:moveTo>
                  <a:pt x="4762" y="0"/>
                </a:moveTo>
                <a:lnTo>
                  <a:pt x="4762" y="3632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4069079" y="617601"/>
            <a:ext cx="12700" cy="3632200"/>
          </a:xfrm>
          <a:custGeom>
            <a:avLst/>
            <a:gdLst>
              <a:gd name="connsiteX0" fmla="*/ 4762 w 12700"/>
              <a:gd name="connsiteY0" fmla="*/ 0 h 3632200"/>
              <a:gd name="connsiteX1" fmla="*/ 4762 w 12700"/>
              <a:gd name="connsiteY1" fmla="*/ 3632200 h 3632200"/>
            </a:gdLst>
            <a:ahLst/>
            <a:cxnLst>
              <a:cxn ang="0">
                <a:pos x="connsiteX0" y="connsiteY0"/>
              </a:cxn>
              <a:cxn ang="1">
                <a:pos x="connsiteX1" y="connsiteY1"/>
              </a:cxn>
            </a:cxnLst>
            <a:rect l="l" t="t" r="r" b="b"/>
            <a:pathLst>
              <a:path w="12700" h="3632200">
                <a:moveTo>
                  <a:pt x="4762" y="0"/>
                </a:moveTo>
                <a:lnTo>
                  <a:pt x="4762" y="3632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4244466"/>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4244466"/>
            <a:ext cx="12700" cy="3467100"/>
          </a:xfrm>
          <a:custGeom>
            <a:avLst/>
            <a:gdLst>
              <a:gd name="connsiteX0" fmla="*/ 2412 w 12700"/>
              <a:gd name="connsiteY0" fmla="*/ 0 h 3467100"/>
              <a:gd name="connsiteX1" fmla="*/ 2412 w 12700"/>
              <a:gd name="connsiteY1" fmla="*/ 3467100 h 3467100"/>
            </a:gdLst>
            <a:ahLst/>
            <a:cxnLst>
              <a:cxn ang="0">
                <a:pos x="connsiteX0" y="connsiteY0"/>
              </a:cxn>
              <a:cxn ang="1">
                <a:pos x="connsiteX1" y="connsiteY1"/>
              </a:cxn>
            </a:cxnLst>
            <a:rect l="l" t="t" r="r" b="b"/>
            <a:pathLst>
              <a:path w="12700" h="3467100">
                <a:moveTo>
                  <a:pt x="2412" y="0"/>
                </a:moveTo>
                <a:lnTo>
                  <a:pt x="2412" y="3467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09600" y="8465439"/>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609600" y="846543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609600" y="846543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09600" y="90312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6940931" y="846543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60400" y="660400"/>
            <a:ext cx="3365500" cy="3530600"/>
          </a:xfrm>
          <a:prstGeom prst="rect">
            <a:avLst/>
          </a:prstGeom>
          <a:noFill/>
        </p:spPr>
      </p:pic>
      <p:pic>
        <p:nvPicPr>
          <p:cNvPr id="25" name="Picture 3"/>
          <p:cNvPicPr>
            <a:picLocks noChangeAspect="1" noChangeArrowheads="1"/>
          </p:cNvPicPr>
          <p:nvPr/>
        </p:nvPicPr>
        <p:blipFill>
          <a:blip r:embed="rId3" cstate="print"/>
          <a:srcRect/>
          <a:stretch>
            <a:fillRect/>
          </a:stretch>
        </p:blipFill>
        <p:spPr bwMode="auto">
          <a:xfrm>
            <a:off x="660400" y="4305300"/>
            <a:ext cx="3365500" cy="3352800"/>
          </a:xfrm>
          <a:prstGeom prst="rect">
            <a:avLst/>
          </a:prstGeom>
          <a:noFill/>
        </p:spPr>
      </p:pic>
      <p:pic>
        <p:nvPicPr>
          <p:cNvPr id="26" name="Picture 3"/>
          <p:cNvPicPr>
            <a:picLocks noChangeAspect="1" noChangeArrowheads="1"/>
          </p:cNvPicPr>
          <p:nvPr/>
        </p:nvPicPr>
        <p:blipFill>
          <a:blip r:embed="rId4" cstate="print"/>
          <a:srcRect/>
          <a:stretch>
            <a:fillRect/>
          </a:stretch>
        </p:blipFill>
        <p:spPr bwMode="auto">
          <a:xfrm>
            <a:off x="698500" y="85725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209</a:t>
            </a:r>
          </a:p>
        </p:txBody>
      </p:sp>
      <p:sp>
        <p:nvSpPr>
          <p:cNvPr id="30" name="正方形/長方形 29"/>
          <p:cNvSpPr/>
          <p:nvPr/>
        </p:nvSpPr>
        <p:spPr>
          <a:xfrm>
            <a:off x="3938932" y="1078706"/>
            <a:ext cx="3001999"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ビデオカメラを取り外すと、センサーは正常状態です。</a:t>
            </a:r>
          </a:p>
        </p:txBody>
      </p:sp>
      <p:sp>
        <p:nvSpPr>
          <p:cNvPr id="31" name="正方形/長方形 30"/>
          <p:cNvSpPr/>
          <p:nvPr/>
        </p:nvSpPr>
        <p:spPr>
          <a:xfrm>
            <a:off x="4083514" y="4583906"/>
            <a:ext cx="3049123"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ビデオカメラを取り外すと、センサーはアラーム状態です。</a:t>
            </a:r>
          </a:p>
        </p:txBody>
      </p:sp>
      <p:sp>
        <p:nvSpPr>
          <p:cNvPr id="1024" name="正方形/長方形 1023"/>
          <p:cNvSpPr/>
          <p:nvPr/>
        </p:nvSpPr>
        <p:spPr>
          <a:xfrm>
            <a:off x="622300" y="7765643"/>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表示タイルでビデオストリームの品質を選択します。</a:t>
            </a:r>
          </a:p>
        </p:txBody>
      </p:sp>
      <p:sp>
        <p:nvSpPr>
          <p:cNvPr id="1025" name="正方形/長方形 1024"/>
          <p:cNvSpPr/>
          <p:nvPr/>
        </p:nvSpPr>
        <p:spPr>
          <a:xfrm>
            <a:off x="632045" y="8038469"/>
            <a:ext cx="596719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ビデオカメラがマルチストリーミング対応であれば、表示タイルに表示させるビデオストリーム品質を選ぶことができます。</a:t>
            </a:r>
          </a:p>
        </p:txBody>
      </p:sp>
      <p:sp>
        <p:nvSpPr>
          <p:cNvPr id="1026" name="正方形/長方形 1025"/>
          <p:cNvSpPr/>
          <p:nvPr/>
        </p:nvSpPr>
        <p:spPr>
          <a:xfrm>
            <a:off x="890439" y="8470106"/>
            <a:ext cx="5861198"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ビデオカメラがマルチビデオストリームの設定を行っていない場合、このアクションは利用できません（「ビデオカメラオブジェクト」を参照）。</a:t>
            </a:r>
          </a:p>
        </p:txBody>
      </p:sp>
    </p:spTree>
    <p:extLst>
      <p:ext uri="{BB962C8B-B14F-4D97-AF65-F5344CB8AC3E}">
        <p14:creationId xmlns:p14="http://schemas.microsoft.com/office/powerpoint/2010/main" val="1889903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825500"/>
            <a:ext cx="2641600" cy="40513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5410200"/>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21</a:t>
            </a:r>
          </a:p>
        </p:txBody>
      </p:sp>
      <p:sp>
        <p:nvSpPr>
          <p:cNvPr id="10" name="TextBox 1"/>
          <p:cNvSpPr txBox="1"/>
          <p:nvPr/>
        </p:nvSpPr>
        <p:spPr>
          <a:xfrm>
            <a:off x="511261" y="229514"/>
            <a:ext cx="6773776" cy="660117"/>
          </a:xfrm>
          <a:prstGeom prst="rect">
            <a:avLst/>
          </a:prstGeom>
          <a:noFill/>
        </p:spPr>
        <p:txBody>
          <a:bodyPr wrap="square" lIns="0" tIns="0" rIns="0" rtlCol="0">
            <a:spAutoFit/>
          </a:bodyPr>
          <a:lstStyle/>
          <a:p>
            <a:pPr>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・WS-216ビデオ </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a:t>
            </a: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AxxonNextでは、各WS-216ビデオ </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カードは、2つのデバイスに対応しています。メーカーITV、モデルTW5864PCI（ドライバYuan、2）およびメーカーCaptureDevice、モデルCaptureDevice（ドライバDShow、1）</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579437" y="5117306"/>
            <a:ext cx="6705600" cy="3354765"/>
          </a:xfrm>
          <a:prstGeom prst="rect">
            <a:avLst/>
          </a:prstGeom>
          <a:noFill/>
        </p:spPr>
        <p:txBody>
          <a:bodyPr wrap="square" lIns="0" tIns="0" rIns="0" rtlCol="0">
            <a:spAutoFit/>
          </a:bodyPr>
          <a:lstStyle/>
          <a:p>
            <a:pPr>
              <a:lnSpc>
                <a:spcPts val="700"/>
              </a:lnSpc>
              <a:tabLst>
                <a:tab pos="203200" algn="l"/>
                <a:tab pos="342900" algn="l"/>
                <a:tab pos="381000" algn="l"/>
              </a:tabLst>
            </a:pP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AxxonNextでは、WS-216ビデオ キャプチャ カードを介して接続されているカメラを表示するには、設定にITV TW5864 PCI(2)デバイスを追加します。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42900" algn="l"/>
                <a:tab pos="381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Sonyのモデルには、同時に2つの形式でビデオ信号のエンコーディングに対応するものがあります。</a:t>
            </a:r>
          </a:p>
          <a:p>
            <a:pPr>
              <a:lnSpc>
                <a:spcPts val="1200"/>
              </a:lnSpc>
              <a:tabLst>
                <a:tab pos="203200" algn="l"/>
                <a:tab pos="3429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 pos="3810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このオプションを使用するには、次の手順を実行してください。</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buFont typeface="+mj-lt"/>
              <a:buAutoNum type="arabicPeriod"/>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[ビデオストリームの選択]と[デュアルエンコード設定]には[はい]を選択します。</a:t>
            </a:r>
          </a:p>
          <a:p>
            <a:pPr marL="228600" indent="-228600">
              <a:lnSpc>
                <a:spcPts val="1200"/>
              </a:lnSpc>
              <a:buFont typeface="+mj-lt"/>
              <a:buAutoNum type="arabicPeriod"/>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[コーデックの優先順位]リストから、デュアルエンコーディング時に優先されるコーデックを選択します。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648906" y="5387370"/>
            <a:ext cx="6331331" cy="1823576"/>
          </a:xfrm>
          <a:prstGeom prst="rect">
            <a:avLst/>
          </a:prstGeom>
          <a:noFill/>
          <a:ln w="12700">
            <a:solidFill>
              <a:schemeClr val="tx2">
                <a:lumMod val="40000"/>
                <a:lumOff val="60000"/>
              </a:schemeClr>
            </a:solidFill>
          </a:ln>
        </p:spPr>
        <p:txBody>
          <a:bodyPr wrap="square" rtlCol="0">
            <a:spAutoFit/>
          </a:bodyPr>
          <a:lstStyle/>
          <a:p>
            <a:pPr>
              <a:lnSpc>
                <a:spcPts val="1500"/>
              </a:lnSpc>
              <a:tabLst>
                <a:tab pos="203200" algn="l"/>
                <a:tab pos="342900" algn="l"/>
                <a:tab pos="381000" algn="l"/>
              </a:tabLst>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r>
              <a:rPr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AxxonNextは、WS-216ビデオ キャプチャ カードからの非圧縮ビデオの受信に対応していません。</a:t>
            </a: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WS-216ビデオ キャプチャ カードを介して接続されるビデオカメラでは、ビデオストリームの2つのコーデックのいずれかを選択できます。</a:t>
            </a: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r>
              <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42900" algn="l"/>
                <a:tab pos="381000" algn="l"/>
              </a:tabLst>
            </a:pP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500"/>
              </a:lnSpc>
              <a:buFont typeface="+mj-lt"/>
              <a:buAutoNum type="arabicPeriod"/>
              <a:tabLst>
                <a:tab pos="203200" algn="l"/>
                <a:tab pos="342900" algn="l"/>
                <a:tab pos="381000" algn="l"/>
              </a:tabLst>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264（設定可能）</a:t>
            </a:r>
          </a:p>
          <a:p>
            <a:pPr marL="228600" indent="-228600">
              <a:lnSpc>
                <a:spcPts val="1500"/>
              </a:lnSpc>
              <a:buFont typeface="+mj-lt"/>
              <a:buAutoNum type="arabicPeriod"/>
              <a:tabLst>
                <a:tab pos="203200" algn="l"/>
                <a:tab pos="342900" algn="l"/>
                <a:tab pos="381000" algn="l"/>
              </a:tabLst>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264（最小分解能、設定不可）</a:t>
            </a:r>
            <a:endParaRPr lang="en-US" altLang="zh-CN"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654050" y="193093"/>
            <a:ext cx="3778250" cy="425758"/>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ビデオストリーム品質を選択するには</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表示タイルのコンテキストメニューで、品質を選択します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7" name="正方形/長方形 6"/>
          <p:cNvSpPr/>
          <p:nvPr/>
        </p:nvSpPr>
        <p:spPr>
          <a:xfrm>
            <a:off x="946223" y="2374106"/>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表示タイルに表示するビデオストリームの品質を選択します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a:xfrm>
            <a:off x="5837237" y="1688306"/>
            <a:ext cx="1415772" cy="2481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コンテキストメニュー項目</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5414" y="624755"/>
            <a:ext cx="162877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5414" y="2589550"/>
            <a:ext cx="1419225"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5414" y="5726906"/>
            <a:ext cx="5991225"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3939" y="7927181"/>
            <a:ext cx="6362700"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8066" y="9019645"/>
            <a:ext cx="678294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表 9"/>
          <p:cNvGraphicFramePr>
            <a:graphicFrameLocks noGrp="1"/>
          </p:cNvGraphicFramePr>
          <p:nvPr>
            <p:extLst>
              <p:ext uri="{D42A27DB-BD31-4B8C-83A1-F6EECF244321}">
                <p14:modId xmlns:p14="http://schemas.microsoft.com/office/powerpoint/2010/main" val="2521478254"/>
              </p:ext>
            </p:extLst>
          </p:nvPr>
        </p:nvGraphicFramePr>
        <p:xfrm>
          <a:off x="654050" y="4127474"/>
          <a:ext cx="6707187" cy="1483360"/>
        </p:xfrm>
        <a:graphic>
          <a:graphicData uri="http://schemas.openxmlformats.org/drawingml/2006/table">
            <a:tbl>
              <a:tblPr firstRow="1" bandRow="1">
                <a:tableStyleId>{5C22544A-7EE6-4342-B048-85BDC9FD1C3A}</a:tableStyleId>
              </a:tblPr>
              <a:tblGrid>
                <a:gridCol w="1220787"/>
                <a:gridCol w="5486400"/>
              </a:tblGrid>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コンテキストメニュー項目</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自動</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ビデオストリームは、表示タイルのサイズに応じて自動的に選択されます（デジタル画像のズームで説明）。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高</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高品質ビデオストリームは表示タイルで表示するために使用されます（「ビデオカメラオブジェクト」参照）。</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l"/>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低品質ビデオストリームは表示タイルで表示するために使用されます（「ビデオカメラオブジェクト」参照）。</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1" name="正方形/長方形 10"/>
          <p:cNvSpPr/>
          <p:nvPr/>
        </p:nvSpPr>
        <p:spPr>
          <a:xfrm>
            <a:off x="1341437" y="5726906"/>
            <a:ext cx="5675202"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208</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自動解像度選択がいずれかのストリームに設定されている場合、自動ビデオストリームの選択（自動オプションで有効）は使用できません（「ビデオカメラオブジェクト」参照）。</a:t>
            </a:r>
          </a:p>
        </p:txBody>
      </p:sp>
      <p:sp>
        <p:nvSpPr>
          <p:cNvPr id="12" name="正方形/長方形 11"/>
          <p:cNvSpPr/>
          <p:nvPr/>
        </p:nvSpPr>
        <p:spPr>
          <a:xfrm>
            <a:off x="555514" y="634111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表示タイル内のビデオストリーム品質の選択はこれで完了です。</a:t>
            </a:r>
          </a:p>
        </p:txBody>
      </p:sp>
      <p:sp>
        <p:nvSpPr>
          <p:cNvPr id="13" name="正方形/長方形 12"/>
          <p:cNvSpPr/>
          <p:nvPr/>
        </p:nvSpPr>
        <p:spPr>
          <a:xfrm>
            <a:off x="548360" y="6543324"/>
            <a:ext cx="954107"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オートズーム</a:t>
            </a:r>
          </a:p>
        </p:txBody>
      </p:sp>
      <p:sp>
        <p:nvSpPr>
          <p:cNvPr id="14" name="正方形/長方形 13"/>
          <p:cNvSpPr/>
          <p:nvPr/>
        </p:nvSpPr>
        <p:spPr>
          <a:xfrm>
            <a:off x="513980" y="6807194"/>
            <a:ext cx="6344020"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オートズーム機能は、デジタルズームの自動制御を行います。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表示タイルが起動しておらず、オートズームが有効になっている場合は、次のアクションが発生します。</a:t>
            </a:r>
          </a:p>
        </p:txBody>
      </p:sp>
      <p:sp>
        <p:nvSpPr>
          <p:cNvPr id="15" name="正方形/長方形 14"/>
          <p:cNvSpPr/>
          <p:nvPr/>
        </p:nvSpPr>
        <p:spPr>
          <a:xfrm>
            <a:off x="677050" y="7160464"/>
            <a:ext cx="6603962"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オブジェクトトラッキングが無効であっても）すべての追跡オブジェクトを含む最小の矩形領域が選択されます。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最大デジタルズームは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、選択された領域に対して実行されます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6" name="正方形/長方形 15"/>
          <p:cNvSpPr/>
          <p:nvPr/>
        </p:nvSpPr>
        <p:spPr>
          <a:xfrm>
            <a:off x="485700" y="7512151"/>
            <a:ext cx="4967288"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自動ズームがイネーブルで、ビデオフレーム内に移動物体が存在していない場合、表示タイルのコンテンツは元のサイズで示されています。</a:t>
            </a:r>
          </a:p>
        </p:txBody>
      </p:sp>
      <p:sp>
        <p:nvSpPr>
          <p:cNvPr id="17" name="正方形/長方形 16"/>
          <p:cNvSpPr/>
          <p:nvPr/>
        </p:nvSpPr>
        <p:spPr>
          <a:xfrm>
            <a:off x="946223" y="7960522"/>
            <a:ext cx="6070416"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フィットスクリーン機能が表示タイルで有効になっている場合、デフォルトのデジタルズームレベルが使用されます。</a:t>
            </a:r>
          </a:p>
        </p:txBody>
      </p:sp>
      <p:sp>
        <p:nvSpPr>
          <p:cNvPr id="18" name="正方形/長方形 17"/>
          <p:cNvSpPr/>
          <p:nvPr/>
        </p:nvSpPr>
        <p:spPr>
          <a:xfrm>
            <a:off x="485698" y="8465641"/>
            <a:ext cx="7332737"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オートズームは、表示タイルが選択された場合に停止し、表示タイルがアクティブでないときは再開されません。</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オートズームは、単一のカメラと、レイアウト内のすべてのビデオカメラの両方に有効にすることができます。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表示タイルのコンテキストメニューで、特定のカメラのオートズームを有効にするには、オートズームを有効にするを選択します。</a:t>
            </a:r>
          </a:p>
        </p:txBody>
      </p:sp>
      <p:sp>
        <p:nvSpPr>
          <p:cNvPr id="19" name="正方形/長方形 18"/>
          <p:cNvSpPr/>
          <p:nvPr/>
        </p:nvSpPr>
        <p:spPr>
          <a:xfrm>
            <a:off x="761039" y="9003506"/>
            <a:ext cx="6519973"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チュエーション解析が当該のカメラで有効になっている場合（「シチュエーション解析有効化」を参照）、または組込み検出ツールのいずれかが有効になっている場合、オートズームが利用できます（「オンボード検出ツールオブジェクトの作成」を参照）。</a:t>
            </a:r>
          </a:p>
        </p:txBody>
      </p:sp>
      <p:sp>
        <p:nvSpPr>
          <p:cNvPr id="20" name="正方形/長方形 19"/>
          <p:cNvSpPr/>
          <p:nvPr/>
        </p:nvSpPr>
        <p:spPr>
          <a:xfrm>
            <a:off x="379083" y="10334918"/>
            <a:ext cx="377026" cy="248145"/>
          </a:xfrm>
          <a:prstGeom prst="rect">
            <a:avLst/>
          </a:prstGeom>
        </p:spPr>
        <p:txBody>
          <a:bodyPr wrap="none">
            <a:spAutoFit/>
          </a:bodyPr>
          <a:lstStyle/>
          <a:p>
            <a:pPr>
              <a:lnSpc>
                <a:spcPts val="1300"/>
              </a:lnSpc>
              <a:tabLst>
                <a:tab pos="152400" algn="l"/>
                <a:tab pos="165100" algn="l"/>
                <a:tab pos="355600" algn="l"/>
                <a:tab pos="495300" algn="l"/>
                <a:tab pos="876300" algn="l"/>
              </a:tabLst>
            </a:pPr>
            <a:r>
              <a:rPr lang="en-US" altLang="zh-CN" sz="800" dirty="0">
                <a:solidFill>
                  <a:srgbClr val="000000"/>
                </a:solidFill>
                <a:latin typeface="メイリオ" panose="020B0604030504040204" pitchFamily="50" charset="-128"/>
                <a:cs typeface="メイリオ" panose="020B0604030504040204" pitchFamily="50" charset="-128"/>
              </a:rPr>
              <a:t>210</a:t>
            </a:r>
          </a:p>
        </p:txBody>
      </p:sp>
    </p:spTree>
    <p:extLst>
      <p:ext uri="{BB962C8B-B14F-4D97-AF65-F5344CB8AC3E}">
        <p14:creationId xmlns:p14="http://schemas.microsoft.com/office/powerpoint/2010/main" val="890685679"/>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038475"/>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30384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303847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360438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3038475"/>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673519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67351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673519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730097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673519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1917700" cy="2336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98500" y="31496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09600" y="4140200"/>
            <a:ext cx="2400300" cy="22860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698500" y="68453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211</a:t>
            </a:r>
          </a:p>
        </p:txBody>
      </p:sp>
      <p:sp>
        <p:nvSpPr>
          <p:cNvPr id="19" name="正方形/長方形 18"/>
          <p:cNvSpPr/>
          <p:nvPr/>
        </p:nvSpPr>
        <p:spPr>
          <a:xfrm>
            <a:off x="876299" y="3096567"/>
            <a:ext cx="6180137"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オートズームのサイズ変更は、特定のビデオカメラ用に起動しているすべての追跡ソースからのオブジェクトを考慮に入れます。</a:t>
            </a:r>
          </a:p>
        </p:txBody>
      </p:sp>
      <p:sp>
        <p:nvSpPr>
          <p:cNvPr id="20" name="正方形/長方形 19"/>
          <p:cNvSpPr/>
          <p:nvPr/>
        </p:nvSpPr>
        <p:spPr>
          <a:xfrm>
            <a:off x="636071" y="3648968"/>
            <a:ext cx="585152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自動ズームを無効にするには、表示タイルのコンテキストメニューで対応するコマンドを選択します。</a:t>
            </a:r>
          </a:p>
          <a:p>
            <a:pPr>
              <a:lnSpc>
                <a:spcPts val="1300"/>
              </a:lnSpc>
            </a:pPr>
            <a:r>
              <a:rPr lang="ja-JP" altLang="en-US" sz="800" dirty="0">
                <a:latin typeface="メイリオ" pitchFamily="50" charset="-128"/>
                <a:ea typeface="メイリオ" pitchFamily="50" charset="-128"/>
                <a:cs typeface="メイリオ" pitchFamily="50" charset="-128"/>
              </a:rPr>
              <a:t>レイアウト内のすべてのカメラのオートズームを有効にするには、すべてのオートズームを有効にする、を選択します。</a:t>
            </a:r>
          </a:p>
        </p:txBody>
      </p:sp>
      <p:sp>
        <p:nvSpPr>
          <p:cNvPr id="21" name="正方形/長方形 20"/>
          <p:cNvSpPr/>
          <p:nvPr/>
        </p:nvSpPr>
        <p:spPr>
          <a:xfrm>
            <a:off x="862084" y="6529272"/>
            <a:ext cx="6329030"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レイアウト内のすべてのカメラのオートズームを無効にするには、すべてのオートズームを無効にする、を選択します。</a:t>
            </a:r>
          </a:p>
        </p:txBody>
      </p:sp>
      <p:sp>
        <p:nvSpPr>
          <p:cNvPr id="22" name="正方形/長方形 21"/>
          <p:cNvSpPr/>
          <p:nvPr/>
        </p:nvSpPr>
        <p:spPr>
          <a:xfrm>
            <a:off x="960437" y="6754861"/>
            <a:ext cx="5638800"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オートズームがレイアウト内の1つまたは複数のカメラで起動している場合は、デフォルトでは、メニューにすべてのオプションを無効にするオートズームが表示されます。</a:t>
            </a:r>
          </a:p>
        </p:txBody>
      </p:sp>
    </p:spTree>
    <p:extLst>
      <p:ext uri="{BB962C8B-B14F-4D97-AF65-F5344CB8AC3E}">
        <p14:creationId xmlns:p14="http://schemas.microsoft.com/office/powerpoint/2010/main" val="3082169853"/>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563" y="1016000"/>
            <a:ext cx="4102100" cy="30480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563" y="4588943"/>
            <a:ext cx="4102100" cy="30734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5456237" y="4152106"/>
            <a:ext cx="228600" cy="2032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212</a:t>
            </a:r>
          </a:p>
        </p:txBody>
      </p:sp>
      <p:sp>
        <p:nvSpPr>
          <p:cNvPr id="9" name="正方形/長方形 8"/>
          <p:cNvSpPr/>
          <p:nvPr/>
        </p:nvSpPr>
        <p:spPr>
          <a:xfrm>
            <a:off x="552449" y="240268"/>
            <a:ext cx="6275388" cy="748282"/>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保存した検索クエリの結果表示</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システムは、ビデオカメラのフォレンジック検索クエリを保存している場合、これらのクエリのタブは、対応する表示タイルの右下隅に表示されます。</a:t>
            </a:r>
          </a:p>
        </p:txBody>
      </p:sp>
      <p:sp>
        <p:nvSpPr>
          <p:cNvPr id="10" name="正方形/長方形 9"/>
          <p:cNvSpPr/>
          <p:nvPr/>
        </p:nvSpPr>
        <p:spPr>
          <a:xfrm>
            <a:off x="552449" y="4145307"/>
            <a:ext cx="642778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すべてのタブが表示タイルに収まらない場合、保存されたフォレンジック検索クエリの完全なリストは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をクリックすることで利用できます。</a:t>
            </a:r>
          </a:p>
        </p:txBody>
      </p:sp>
      <p:sp>
        <p:nvSpPr>
          <p:cNvPr id="11" name="正方形/長方形 10"/>
          <p:cNvSpPr/>
          <p:nvPr/>
        </p:nvSpPr>
        <p:spPr>
          <a:xfrm>
            <a:off x="539969" y="7826649"/>
            <a:ext cx="6668868"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タブをクリックするとアーカイブモードに切り替わり、タイムライン上の関連性の高い検索結果を表示します（プロセスはアーカイブの解析モードの表示検索結果に類似しています）。</a:t>
            </a:r>
          </a:p>
        </p:txBody>
      </p:sp>
    </p:spTree>
    <p:extLst>
      <p:ext uri="{BB962C8B-B14F-4D97-AF65-F5344CB8AC3E}">
        <p14:creationId xmlns:p14="http://schemas.microsoft.com/office/powerpoint/2010/main" val="1921523624"/>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058150"/>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80581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80581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85021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80581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8606917"/>
            <a:ext cx="6340856" cy="575182"/>
          </a:xfrm>
          <a:custGeom>
            <a:avLst/>
            <a:gdLst>
              <a:gd name="connsiteX0" fmla="*/ 0 w 6340856"/>
              <a:gd name="connsiteY0" fmla="*/ 0 h 575182"/>
              <a:gd name="connsiteX1" fmla="*/ 6340856 w 6340856"/>
              <a:gd name="connsiteY1" fmla="*/ 0 h 575182"/>
              <a:gd name="connsiteX2" fmla="*/ 6340856 w 6340856"/>
              <a:gd name="connsiteY2" fmla="*/ 575182 h 575182"/>
              <a:gd name="connsiteX3" fmla="*/ 0 w 6340856"/>
              <a:gd name="connsiteY3" fmla="*/ 575182 h 575182"/>
              <a:gd name="connsiteX4" fmla="*/ 0 w 6340856"/>
              <a:gd name="connsiteY4" fmla="*/ 0 h 57518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182">
                <a:moveTo>
                  <a:pt x="0" y="0"/>
                </a:moveTo>
                <a:lnTo>
                  <a:pt x="6340856" y="0"/>
                </a:lnTo>
                <a:lnTo>
                  <a:pt x="6340856" y="575182"/>
                </a:lnTo>
                <a:lnTo>
                  <a:pt x="0" y="575182"/>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86069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8606917"/>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917257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8606917"/>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5257800" cy="55245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5765800" y="7378700"/>
            <a:ext cx="241300" cy="4445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98500" y="8166100"/>
            <a:ext cx="177800" cy="1778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698500" y="87122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213</a:t>
            </a:r>
          </a:p>
        </p:txBody>
      </p:sp>
      <p:sp>
        <p:nvSpPr>
          <p:cNvPr id="21" name="正方形/長方形 20"/>
          <p:cNvSpPr/>
          <p:nvPr/>
        </p:nvSpPr>
        <p:spPr>
          <a:xfrm>
            <a:off x="536797" y="6267641"/>
            <a:ext cx="7056437"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標準アーカイブモードコントロールが検索結果間をナビゲートするために使用されます（「アーカイブ内のナビゲーション」参照）。</a:t>
            </a:r>
          </a:p>
          <a:p>
            <a:pPr>
              <a:lnSpc>
                <a:spcPts val="1300"/>
              </a:lnSpc>
            </a:pPr>
            <a:r>
              <a:rPr lang="ja-JP" altLang="en-US" sz="800" dirty="0">
                <a:latin typeface="メイリオ" pitchFamily="50" charset="-128"/>
                <a:ea typeface="メイリオ" pitchFamily="50" charset="-128"/>
                <a:cs typeface="メイリオ" pitchFamily="50" charset="-128"/>
              </a:rPr>
              <a:t>検索結果を表示せずに、標準的なアーカイブモードで検索するには、表示タイルに対応するタブをクリックします。</a:t>
            </a:r>
          </a:p>
          <a:p>
            <a:pPr>
              <a:lnSpc>
                <a:spcPts val="1300"/>
              </a:lnSpc>
            </a:pPr>
            <a:r>
              <a:rPr lang="ja-JP" altLang="en-US" sz="800" dirty="0">
                <a:latin typeface="メイリオ" pitchFamily="50" charset="-128"/>
                <a:ea typeface="メイリオ" pitchFamily="50" charset="-128"/>
                <a:cs typeface="メイリオ" pitchFamily="50" charset="-128"/>
              </a:rPr>
              <a:t>検索結果からアーカイブ解析モードに切り替える際に、検索パラメータが表示されます。</a:t>
            </a:r>
          </a:p>
        </p:txBody>
      </p:sp>
      <p:sp>
        <p:nvSpPr>
          <p:cNvPr id="22" name="正方形/長方形 21"/>
          <p:cNvSpPr/>
          <p:nvPr/>
        </p:nvSpPr>
        <p:spPr>
          <a:xfrm>
            <a:off x="552450" y="6901348"/>
            <a:ext cx="3778250" cy="425758"/>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アーカイブモードでのビデオ監視</a:t>
            </a:r>
          </a:p>
          <a:p>
            <a:pPr>
              <a:lnSpc>
                <a:spcPts val="1300"/>
              </a:lnSpc>
            </a:pPr>
            <a:r>
              <a:rPr lang="ja-JP" altLang="en-US" sz="1000" b="1" dirty="0">
                <a:latin typeface="メイリオ" pitchFamily="50" charset="-128"/>
                <a:ea typeface="メイリオ" pitchFamily="50" charset="-128"/>
                <a:cs typeface="メイリオ" pitchFamily="50" charset="-128"/>
              </a:rPr>
              <a:t>アーカイブモードへの切り替え</a:t>
            </a:r>
          </a:p>
        </p:txBody>
      </p:sp>
      <p:sp>
        <p:nvSpPr>
          <p:cNvPr id="23" name="正方形/長方形 22"/>
          <p:cNvSpPr/>
          <p:nvPr/>
        </p:nvSpPr>
        <p:spPr>
          <a:xfrm>
            <a:off x="561907" y="7557530"/>
            <a:ext cx="6992494"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解析モードをアーカイブするために、異なる監視モードから表示タイルを切り替えるには、タイルの右下に</a:t>
            </a:r>
            <a:r>
              <a:rPr lang="ja-JP" altLang="en-US" sz="800" dirty="0" smtClean="0">
                <a:latin typeface="メイリオ" pitchFamily="50" charset="-128"/>
                <a:ea typeface="メイリオ" pitchFamily="50" charset="-128"/>
                <a:cs typeface="メイリオ" pitchFamily="50" charset="-128"/>
              </a:rPr>
              <a:t>ある　　　タブ</a:t>
            </a:r>
            <a:r>
              <a:rPr lang="ja-JP" altLang="en-US" sz="800" dirty="0">
                <a:latin typeface="メイリオ" pitchFamily="50" charset="-128"/>
                <a:ea typeface="メイリオ" pitchFamily="50" charset="-128"/>
                <a:cs typeface="メイリオ" pitchFamily="50" charset="-128"/>
              </a:rPr>
              <a:t>に切り替えます。</a:t>
            </a:r>
          </a:p>
        </p:txBody>
      </p:sp>
      <p:sp>
        <p:nvSpPr>
          <p:cNvPr id="24" name="正方形/長方形 23"/>
          <p:cNvSpPr/>
          <p:nvPr/>
        </p:nvSpPr>
        <p:spPr>
          <a:xfrm>
            <a:off x="849386" y="8089106"/>
            <a:ext cx="5597451"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ビデオカメラがビデオアーカイブにリンクされていない場合、このタブは使用できません。</a:t>
            </a:r>
          </a:p>
        </p:txBody>
      </p:sp>
      <p:sp>
        <p:nvSpPr>
          <p:cNvPr id="25" name="正方形/長方形 24"/>
          <p:cNvSpPr/>
          <p:nvPr/>
        </p:nvSpPr>
        <p:spPr>
          <a:xfrm>
            <a:off x="890439" y="8639707"/>
            <a:ext cx="6165998"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表示タイルがアクティブでない場合、ライブビデオモードでは、他のモードに切り替えるためのタブは表示されません。タブを表示するには、マウスのボタンのいずれかを使用して表示タイルをクリックします。</a:t>
            </a:r>
          </a:p>
        </p:txBody>
      </p:sp>
    </p:spTree>
    <p:extLst>
      <p:ext uri="{BB962C8B-B14F-4D97-AF65-F5344CB8AC3E}">
        <p14:creationId xmlns:p14="http://schemas.microsoft.com/office/powerpoint/2010/main" val="1620961574"/>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368800" cy="3111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214</a:t>
            </a:r>
          </a:p>
        </p:txBody>
      </p:sp>
      <p:sp>
        <p:nvSpPr>
          <p:cNvPr id="5" name="正方形/長方形 4"/>
          <p:cNvSpPr/>
          <p:nvPr/>
        </p:nvSpPr>
        <p:spPr>
          <a:xfrm>
            <a:off x="582538" y="382190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表示タイルがアーカイブモードで表示されます。</a:t>
            </a:r>
          </a:p>
        </p:txBody>
      </p:sp>
    </p:spTree>
    <p:extLst>
      <p:ext uri="{BB962C8B-B14F-4D97-AF65-F5344CB8AC3E}">
        <p14:creationId xmlns:p14="http://schemas.microsoft.com/office/powerpoint/2010/main" val="2225809227"/>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79437" y="88106"/>
            <a:ext cx="5194300" cy="7416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215</a:t>
            </a:r>
          </a:p>
        </p:txBody>
      </p:sp>
      <p:sp>
        <p:nvSpPr>
          <p:cNvPr id="7" name="正方形/長方形 6"/>
          <p:cNvSpPr/>
          <p:nvPr/>
        </p:nvSpPr>
        <p:spPr>
          <a:xfrm>
            <a:off x="579437" y="7479506"/>
            <a:ext cx="628650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アーカイブモードがレイアウトで内でカメラのデフォルトビデオモードとして選択されている場合は、そのレイアウトに切り替えたときに、カメラは即座にアーカイブモードになります。</a:t>
            </a:r>
          </a:p>
        </p:txBody>
      </p:sp>
      <p:sp>
        <p:nvSpPr>
          <p:cNvPr id="8" name="正方形/長方形 7"/>
          <p:cNvSpPr/>
          <p:nvPr/>
        </p:nvSpPr>
        <p:spPr>
          <a:xfrm>
            <a:off x="579437" y="7936706"/>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アーカイブモードで使用可能なビデオ監視機能</a:t>
            </a:r>
          </a:p>
        </p:txBody>
      </p:sp>
      <p:sp>
        <p:nvSpPr>
          <p:cNvPr id="9" name="正方形/長方形 8"/>
          <p:cNvSpPr/>
          <p:nvPr/>
        </p:nvSpPr>
        <p:spPr>
          <a:xfrm>
            <a:off x="655637" y="8165306"/>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アーカイブモードでは、以下のビデオ監視機能にアクセスできます。</a:t>
            </a:r>
          </a:p>
        </p:txBody>
      </p:sp>
      <p:sp>
        <p:nvSpPr>
          <p:cNvPr id="10" name="正方形/長方形 9"/>
          <p:cNvSpPr/>
          <p:nvPr/>
        </p:nvSpPr>
        <p:spPr>
          <a:xfrm>
            <a:off x="884237" y="8393906"/>
            <a:ext cx="4572000" cy="1926168"/>
          </a:xfrm>
          <a:prstGeom prst="rect">
            <a:avLst/>
          </a:prstGeom>
        </p:spPr>
        <p:txBody>
          <a:bodyPr wrap="square">
            <a:spAutoFit/>
          </a:bodyPr>
          <a:lstStyle/>
          <a:p>
            <a:pPr>
              <a:lnSpc>
                <a:spcPts val="11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ビデオカメラを選択します</a:t>
            </a:r>
            <a:r>
              <a:rPr lang="en-US" altLang="ja-JP" sz="800" dirty="0" smtClean="0">
                <a:latin typeface="メイリオ" pitchFamily="50" charset="-128"/>
                <a:ea typeface="メイリオ" pitchFamily="50" charset="-128"/>
                <a:cs typeface="メイリオ" pitchFamily="50" charset="-128"/>
              </a:rPr>
              <a:t>。</a:t>
            </a:r>
          </a:p>
          <a:p>
            <a:pPr>
              <a:lnSpc>
                <a:spcPts val="11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記録閲覧のためのアーカイブを選択します</a:t>
            </a:r>
            <a:r>
              <a:rPr lang="en-US" altLang="ja-JP" sz="800" dirty="0" smtClean="0">
                <a:latin typeface="メイリオ" pitchFamily="50" charset="-128"/>
                <a:ea typeface="メイリオ" pitchFamily="50" charset="-128"/>
                <a:cs typeface="メイリオ" pitchFamily="50" charset="-128"/>
              </a:rPr>
              <a:t>。</a:t>
            </a:r>
          </a:p>
          <a:p>
            <a:pPr>
              <a:lnSpc>
                <a:spcPts val="11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アーカイブの同期再生</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オペレータのコメントと共に記録した映像を表示します</a:t>
            </a:r>
            <a:r>
              <a:rPr lang="en-US" altLang="ja-JP" sz="800" dirty="0" smtClean="0">
                <a:latin typeface="メイリオ" pitchFamily="50" charset="-128"/>
                <a:ea typeface="メイリオ" pitchFamily="50" charset="-128"/>
                <a:cs typeface="メイリオ" pitchFamily="50" charset="-128"/>
              </a:rPr>
              <a:t>。</a:t>
            </a:r>
          </a:p>
          <a:p>
            <a:pPr>
              <a:lnSpc>
                <a:spcPts val="11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アーカイブの圧縮再生</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対象物の追跡</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7.  </a:t>
            </a:r>
            <a:r>
              <a:rPr lang="en-US" altLang="ja-JP" sz="800" dirty="0" err="1" smtClean="0">
                <a:latin typeface="メイリオ" pitchFamily="50" charset="-128"/>
                <a:ea typeface="メイリオ" pitchFamily="50" charset="-128"/>
                <a:cs typeface="メイリオ" pitchFamily="50" charset="-128"/>
              </a:rPr>
              <a:t>オートズーム</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8.  </a:t>
            </a:r>
            <a:r>
              <a:rPr lang="en-US" altLang="ja-JP" sz="800" dirty="0" err="1" smtClean="0">
                <a:latin typeface="メイリオ" pitchFamily="50" charset="-128"/>
                <a:ea typeface="メイリオ" pitchFamily="50" charset="-128"/>
                <a:cs typeface="メイリオ" pitchFamily="50" charset="-128"/>
              </a:rPr>
              <a:t>表示タイルのスケーリング</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9.  </a:t>
            </a:r>
            <a:r>
              <a:rPr lang="en-US" altLang="ja-JP" sz="800" dirty="0" err="1" smtClean="0">
                <a:latin typeface="メイリオ" pitchFamily="50" charset="-128"/>
                <a:ea typeface="メイリオ" pitchFamily="50" charset="-128"/>
                <a:cs typeface="メイリオ" pitchFamily="50" charset="-128"/>
              </a:rPr>
              <a:t>ビデオ画像のデジタルズーム</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10.  </a:t>
            </a:r>
            <a:r>
              <a:rPr lang="en-US" altLang="ja-JP" sz="800" dirty="0" err="1" smtClean="0">
                <a:latin typeface="メイリオ" pitchFamily="50" charset="-128"/>
                <a:ea typeface="メイリオ" pitchFamily="50" charset="-128"/>
                <a:cs typeface="メイリオ" pitchFamily="50" charset="-128"/>
              </a:rPr>
              <a:t>アーカイブのナビゲート</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11.  </a:t>
            </a:r>
            <a:r>
              <a:rPr lang="en-US" altLang="ja-JP" sz="800" dirty="0" err="1" smtClean="0">
                <a:latin typeface="メイリオ" pitchFamily="50" charset="-128"/>
                <a:ea typeface="メイリオ" pitchFamily="50" charset="-128"/>
                <a:cs typeface="メイリオ" pitchFamily="50" charset="-128"/>
              </a:rPr>
              <a:t>録画の再生</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12.  </a:t>
            </a:r>
            <a:r>
              <a:rPr lang="en-US" altLang="ja-JP" sz="800" dirty="0" err="1" smtClean="0">
                <a:latin typeface="メイリオ" pitchFamily="50" charset="-128"/>
                <a:ea typeface="メイリオ" pitchFamily="50" charset="-128"/>
                <a:cs typeface="メイリオ" pitchFamily="50" charset="-128"/>
              </a:rPr>
              <a:t>シチュエーション解析検出ユニットがトリガーされた理由を表示</a:t>
            </a:r>
            <a:endParaRPr lang="en-US" altLang="ja-JP" sz="800" dirty="0" smtClean="0">
              <a:latin typeface="メイリオ" pitchFamily="50" charset="-128"/>
              <a:ea typeface="メイリオ" pitchFamily="50" charset="-128"/>
              <a:cs typeface="メイリオ" pitchFamily="50" charset="-128"/>
            </a:endParaRPr>
          </a:p>
          <a:p>
            <a:pPr>
              <a:lnSpc>
                <a:spcPts val="1100"/>
              </a:lnSpc>
            </a:pPr>
            <a:r>
              <a:rPr lang="en-US" altLang="ja-JP" sz="800" dirty="0" smtClean="0">
                <a:latin typeface="メイリオ" pitchFamily="50" charset="-128"/>
                <a:ea typeface="メイリオ" pitchFamily="50" charset="-128"/>
                <a:cs typeface="メイリオ" pitchFamily="50" charset="-128"/>
              </a:rPr>
              <a:t>13.  </a:t>
            </a:r>
            <a:r>
              <a:rPr lang="en-US" altLang="ja-JP" sz="800" dirty="0" err="1" smtClean="0">
                <a:latin typeface="メイリオ" pitchFamily="50" charset="-128"/>
                <a:ea typeface="メイリオ" pitchFamily="50" charset="-128"/>
                <a:cs typeface="メイリオ" pitchFamily="50" charset="-128"/>
              </a:rPr>
              <a:t>保存した検索クエリの結果を表示</a:t>
            </a:r>
            <a:endParaRPr lang="en-US" altLang="ja-JP" sz="800" dirty="0" smtClean="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76054402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52450" y="284841"/>
            <a:ext cx="6340856" cy="819150"/>
          </a:xfrm>
          <a:custGeom>
            <a:avLst/>
            <a:gdLst>
              <a:gd name="connsiteX0" fmla="*/ 0 w 6340856"/>
              <a:gd name="connsiteY0" fmla="*/ 0 h 819150"/>
              <a:gd name="connsiteX1" fmla="*/ 6340856 w 6340856"/>
              <a:gd name="connsiteY1" fmla="*/ 0 h 819150"/>
              <a:gd name="connsiteX2" fmla="*/ 6340856 w 6340856"/>
              <a:gd name="connsiteY2" fmla="*/ 819150 h 819150"/>
              <a:gd name="connsiteX3" fmla="*/ 0 w 6340856"/>
              <a:gd name="connsiteY3" fmla="*/ 819150 h 819150"/>
              <a:gd name="connsiteX4" fmla="*/ 0 w 6340856"/>
              <a:gd name="connsiteY4" fmla="*/ 0 h 819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819150">
                <a:moveTo>
                  <a:pt x="0" y="0"/>
                </a:moveTo>
                <a:lnTo>
                  <a:pt x="6340856" y="0"/>
                </a:lnTo>
                <a:lnTo>
                  <a:pt x="6340856" y="819150"/>
                </a:lnTo>
                <a:lnTo>
                  <a:pt x="0" y="8191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52450" y="28484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52450" y="284841"/>
            <a:ext cx="9525" cy="81915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52450" y="109446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83781" y="284841"/>
            <a:ext cx="9525" cy="81915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598857" y="6244731"/>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598857" y="62447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598857" y="624473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598857" y="66885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30188" y="624473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598857" y="7010542"/>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598857" y="70105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598857" y="701054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598857" y="74544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30188" y="701054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41350" y="395331"/>
            <a:ext cx="177800" cy="177800"/>
          </a:xfrm>
          <a:prstGeom prst="rect">
            <a:avLst/>
          </a:prstGeom>
          <a:noFill/>
        </p:spPr>
      </p:pic>
      <p:pic>
        <p:nvPicPr>
          <p:cNvPr id="19" name="Picture 3"/>
          <p:cNvPicPr>
            <a:picLocks noChangeAspect="1" noChangeArrowheads="1"/>
          </p:cNvPicPr>
          <p:nvPr/>
        </p:nvPicPr>
        <p:blipFill>
          <a:blip r:embed="rId2" cstate="print"/>
          <a:srcRect/>
          <a:stretch>
            <a:fillRect/>
          </a:stretch>
        </p:blipFill>
        <p:spPr bwMode="auto">
          <a:xfrm>
            <a:off x="687757" y="6353063"/>
            <a:ext cx="177800" cy="177800"/>
          </a:xfrm>
          <a:prstGeom prst="rect">
            <a:avLst/>
          </a:prstGeom>
          <a:noFill/>
        </p:spPr>
      </p:pic>
      <p:pic>
        <p:nvPicPr>
          <p:cNvPr id="20" name="Picture 3"/>
          <p:cNvPicPr>
            <a:picLocks noChangeAspect="1" noChangeArrowheads="1"/>
          </p:cNvPicPr>
          <p:nvPr/>
        </p:nvPicPr>
        <p:blipFill>
          <a:blip r:embed="rId2" cstate="print"/>
          <a:srcRect/>
          <a:stretch>
            <a:fillRect/>
          </a:stretch>
        </p:blipFill>
        <p:spPr bwMode="auto">
          <a:xfrm>
            <a:off x="687757" y="7127763"/>
            <a:ext cx="177800" cy="177800"/>
          </a:xfrm>
          <a:prstGeom prst="rect">
            <a:avLst/>
          </a:prstGeom>
          <a:noFill/>
        </p:spPr>
      </p:pic>
      <p:pic>
        <p:nvPicPr>
          <p:cNvPr id="21" name="Picture 3"/>
          <p:cNvPicPr>
            <a:picLocks noChangeAspect="1" noChangeArrowheads="1"/>
          </p:cNvPicPr>
          <p:nvPr/>
        </p:nvPicPr>
        <p:blipFill>
          <a:blip r:embed="rId3" cstate="print"/>
          <a:srcRect/>
          <a:stretch>
            <a:fillRect/>
          </a:stretch>
        </p:blipFill>
        <p:spPr bwMode="auto">
          <a:xfrm>
            <a:off x="990601" y="2255817"/>
            <a:ext cx="2006600" cy="21590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990601" y="4662085"/>
            <a:ext cx="2400300" cy="1384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216</a:t>
            </a:r>
          </a:p>
        </p:txBody>
      </p:sp>
      <p:sp>
        <p:nvSpPr>
          <p:cNvPr id="26" name="正方形/長方形 25"/>
          <p:cNvSpPr/>
          <p:nvPr/>
        </p:nvSpPr>
        <p:spPr>
          <a:xfrm>
            <a:off x="791781" y="240506"/>
            <a:ext cx="5959856" cy="925894"/>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以下の機能は、すべてのビデオ監視モードでアクセス可能です。ビデオカメラの選択、表示タイルのスケーリング、デジタルズーム、ビデオ画像処理、オブジェクトトラッキング。これらの機能は、「すべてのビデオ監視モードで使用可能な機能」を参照してください。保存した検索クエリとオートズーム機能の結果への切り替えの詳細については、「リアルタイムのビデオ監視」のセクションを参照してください。</a:t>
            </a:r>
          </a:p>
        </p:txBody>
      </p:sp>
      <p:sp>
        <p:nvSpPr>
          <p:cNvPr id="4" name="正方形/長方形 3"/>
          <p:cNvSpPr/>
          <p:nvPr/>
        </p:nvSpPr>
        <p:spPr>
          <a:xfrm>
            <a:off x="838260" y="1122384"/>
            <a:ext cx="121058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アーカイブの選択</a:t>
            </a:r>
          </a:p>
        </p:txBody>
      </p:sp>
      <p:sp>
        <p:nvSpPr>
          <p:cNvPr id="27" name="正方形/長方形 26"/>
          <p:cNvSpPr/>
          <p:nvPr/>
        </p:nvSpPr>
        <p:spPr>
          <a:xfrm>
            <a:off x="666565" y="1349649"/>
            <a:ext cx="6140635"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ユーザーがデフォルトからアーカイブ表示に切り替える際、アーカイブが表示されます（「ビデオカメラからアーカイブへのビデオストリームのレコーディング設定」を参照）。</a:t>
            </a:r>
          </a:p>
        </p:txBody>
      </p:sp>
      <p:sp>
        <p:nvSpPr>
          <p:cNvPr id="28" name="正方形/長方形 27"/>
          <p:cNvSpPr/>
          <p:nvPr/>
        </p:nvSpPr>
        <p:spPr>
          <a:xfrm>
            <a:off x="860315" y="1688306"/>
            <a:ext cx="3778250" cy="592470"/>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再生に他のアーカイブを選ぶには</a:t>
            </a:r>
          </a:p>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表示タイル</a:t>
            </a:r>
            <a:r>
              <a:rPr lang="en-US" altLang="ja-JP" sz="800" dirty="0" smtClean="0">
                <a:latin typeface="メイリオ" pitchFamily="50" charset="-128"/>
                <a:ea typeface="メイリオ" pitchFamily="50" charset="-128"/>
                <a:cs typeface="メイリオ" pitchFamily="50" charset="-128"/>
              </a:rPr>
              <a:t>(1)でコンテキストメニューを起動します。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アーカイブ選択</a:t>
            </a:r>
            <a:r>
              <a:rPr lang="en-US" altLang="ja-JP" sz="800" dirty="0">
                <a:latin typeface="メイリオ" pitchFamily="50" charset="-128"/>
                <a:ea typeface="メイリオ" pitchFamily="50" charset="-128"/>
                <a:cs typeface="メイリオ" pitchFamily="50" charset="-128"/>
              </a:rPr>
              <a:t>(2)を選択します。</a:t>
            </a:r>
          </a:p>
        </p:txBody>
      </p:sp>
      <p:sp>
        <p:nvSpPr>
          <p:cNvPr id="29" name="正方形/長方形 28"/>
          <p:cNvSpPr/>
          <p:nvPr/>
        </p:nvSpPr>
        <p:spPr>
          <a:xfrm>
            <a:off x="932083" y="4414817"/>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表示されたリストから目的のアーカイブを選択します</a:t>
            </a:r>
            <a:r>
              <a:rPr lang="en-US" altLang="ja-JP" sz="800" dirty="0" smtClean="0">
                <a:latin typeface="メイリオ" pitchFamily="50" charset="-128"/>
                <a:ea typeface="メイリオ" pitchFamily="50" charset="-128"/>
                <a:cs typeface="メイリオ" pitchFamily="50" charset="-128"/>
              </a:rPr>
              <a:t>。</a:t>
            </a:r>
          </a:p>
        </p:txBody>
      </p:sp>
      <p:sp>
        <p:nvSpPr>
          <p:cNvPr id="30" name="正方形/長方形 29"/>
          <p:cNvSpPr/>
          <p:nvPr/>
        </p:nvSpPr>
        <p:spPr>
          <a:xfrm>
            <a:off x="935185" y="6302149"/>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選択したアーカイブがリストに太字で表示されます。</a:t>
            </a:r>
          </a:p>
        </p:txBody>
      </p:sp>
      <p:sp>
        <p:nvSpPr>
          <p:cNvPr id="31" name="正方形/長方形 30"/>
          <p:cNvSpPr/>
          <p:nvPr/>
        </p:nvSpPr>
        <p:spPr>
          <a:xfrm>
            <a:off x="644118" y="672291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選択したアーカイブがこれで表示タイルに表示されます。</a:t>
            </a:r>
          </a:p>
        </p:txBody>
      </p:sp>
      <p:sp>
        <p:nvSpPr>
          <p:cNvPr id="1025" name="正方形/長方形 1024"/>
          <p:cNvSpPr/>
          <p:nvPr/>
        </p:nvSpPr>
        <p:spPr>
          <a:xfrm>
            <a:off x="932083" y="7047386"/>
            <a:ext cx="4981354"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選択したアーカイブに記録がない場合、その旨のメッセージが表示タイルに表示されます。</a:t>
            </a:r>
          </a:p>
        </p:txBody>
      </p:sp>
    </p:spTree>
    <p:extLst>
      <p:ext uri="{BB962C8B-B14F-4D97-AF65-F5344CB8AC3E}">
        <p14:creationId xmlns:p14="http://schemas.microsoft.com/office/powerpoint/2010/main" val="2145245539"/>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99754" y="9245600"/>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99754" y="924560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99754" y="924560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99754" y="981138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31085" y="924560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98978" y="840432"/>
            <a:ext cx="1397000" cy="74295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688654" y="9351392"/>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217</a:t>
            </a:r>
          </a:p>
        </p:txBody>
      </p:sp>
      <p:sp>
        <p:nvSpPr>
          <p:cNvPr id="18" name="TextBox 1"/>
          <p:cNvSpPr txBox="1"/>
          <p:nvPr/>
        </p:nvSpPr>
        <p:spPr>
          <a:xfrm>
            <a:off x="942654" y="9308306"/>
            <a:ext cx="205184" cy="201915"/>
          </a:xfrm>
          <a:prstGeom prst="rect">
            <a:avLst/>
          </a:prstGeom>
          <a:noFill/>
        </p:spPr>
        <p:txBody>
          <a:bodyPr wrap="none" lIns="0" tIns="0" rIns="0" rtlCol="0">
            <a:spAutoFit/>
          </a:bodyPr>
          <a:lstStyle/>
          <a:p>
            <a:pPr>
              <a:lnSpc>
                <a:spcPts val="1300"/>
              </a:lnSpc>
              <a:tabLst/>
            </a:pPr>
            <a:r>
              <a:rPr lang="ja-JP" altLang="en-US" sz="798" dirty="0" smtClean="0">
                <a:solidFill>
                  <a:srgbClr val="000000"/>
                </a:solidFill>
                <a:latin typeface="メイリオ" pitchFamily="50" charset="-128"/>
                <a:ea typeface="メイリオ" pitchFamily="50" charset="-128"/>
                <a:cs typeface="メイリオ" pitchFamily="50" charset="-128"/>
              </a:rPr>
              <a:t>注意</a:t>
            </a:r>
            <a:endParaRPr lang="en-US" altLang="zh-CN" sz="798" dirty="0" smtClean="0">
              <a:solidFill>
                <a:srgbClr val="000000"/>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522288" y="88106"/>
            <a:ext cx="146706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アーカイブの同期再生</a:t>
            </a:r>
          </a:p>
        </p:txBody>
      </p:sp>
      <p:sp>
        <p:nvSpPr>
          <p:cNvPr id="24" name="正方形/長方形 23"/>
          <p:cNvSpPr/>
          <p:nvPr/>
        </p:nvSpPr>
        <p:spPr>
          <a:xfrm>
            <a:off x="522287" y="300514"/>
            <a:ext cx="6457950" cy="592470"/>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アーカイブの同期再生では、同時に複数の異なるビデオカメラからのアーカイブを再生することができます。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同期再生を有効にするには、いくつかのビデオカメラをアーカイブモードに切り替えます。その後、タイムラインには対応するアーカイブの時間軸が表示されます。</a:t>
            </a:r>
          </a:p>
        </p:txBody>
      </p:sp>
      <p:sp>
        <p:nvSpPr>
          <p:cNvPr id="22" name="正方形/長方形 21"/>
          <p:cNvSpPr/>
          <p:nvPr/>
        </p:nvSpPr>
        <p:spPr>
          <a:xfrm>
            <a:off x="539971" y="8269932"/>
            <a:ext cx="6516466"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同期されたアーカイブの再生は、単一のアーカイブの再生と同じように再生パネルを介して制御されます。</a:t>
            </a:r>
          </a:p>
        </p:txBody>
      </p:sp>
      <p:sp>
        <p:nvSpPr>
          <p:cNvPr id="25" name="正方形/長方形 24"/>
          <p:cNvSpPr/>
          <p:nvPr/>
        </p:nvSpPr>
        <p:spPr>
          <a:xfrm>
            <a:off x="585244" y="8506375"/>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アーカイブの圧縮再生（タイムコンプレッサー）</a:t>
            </a:r>
          </a:p>
        </p:txBody>
      </p:sp>
      <p:sp>
        <p:nvSpPr>
          <p:cNvPr id="26" name="正方形/長方形 25"/>
          <p:cNvSpPr/>
          <p:nvPr/>
        </p:nvSpPr>
        <p:spPr>
          <a:xfrm>
            <a:off x="598978" y="8752596"/>
            <a:ext cx="654702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圧縮再生中（タイムコンプレッサー）、表示タイルには、同時にアーカイブの選択された部分内の、時間の異なる瞬間から追跡オブジェクトが表示されます。この機能により、アーカイブに目を通して、すぐに重要なイベントを見つけて、より詳細を調査することができます。</a:t>
            </a:r>
          </a:p>
        </p:txBody>
      </p:sp>
      <p:sp>
        <p:nvSpPr>
          <p:cNvPr id="27" name="正方形/長方形 26"/>
          <p:cNvSpPr/>
          <p:nvPr/>
        </p:nvSpPr>
        <p:spPr>
          <a:xfrm>
            <a:off x="941731" y="9384506"/>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継続的にビデオカメラの視野を移動する多数のオブジェクトがない場合はタイムコンプレッサーを用いるのが最も便利です。</a:t>
            </a:r>
          </a:p>
        </p:txBody>
      </p:sp>
    </p:spTree>
    <p:extLst>
      <p:ext uri="{BB962C8B-B14F-4D97-AF65-F5344CB8AC3E}">
        <p14:creationId xmlns:p14="http://schemas.microsoft.com/office/powerpoint/2010/main" val="173026297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37972" y="670878"/>
            <a:ext cx="6340855" cy="330200"/>
          </a:xfrm>
          <a:custGeom>
            <a:avLst/>
            <a:gdLst>
              <a:gd name="connsiteX0" fmla="*/ 0 w 6340855"/>
              <a:gd name="connsiteY0" fmla="*/ 0 h 330200"/>
              <a:gd name="connsiteX1" fmla="*/ 6340856 w 6340855"/>
              <a:gd name="connsiteY1" fmla="*/ 0 h 330200"/>
              <a:gd name="connsiteX2" fmla="*/ 6340856 w 6340855"/>
              <a:gd name="connsiteY2" fmla="*/ 330199 h 330200"/>
              <a:gd name="connsiteX3" fmla="*/ 0 w 6340855"/>
              <a:gd name="connsiteY3" fmla="*/ 330199 h 330200"/>
              <a:gd name="connsiteX4" fmla="*/ 0 w 6340855"/>
              <a:gd name="connsiteY4" fmla="*/ 0 h 3302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330200">
                <a:moveTo>
                  <a:pt x="0" y="0"/>
                </a:moveTo>
                <a:lnTo>
                  <a:pt x="6340856" y="0"/>
                </a:lnTo>
                <a:lnTo>
                  <a:pt x="6340856" y="330199"/>
                </a:lnTo>
                <a:lnTo>
                  <a:pt x="0" y="33019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37972" y="100260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77850" y="6379464"/>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77850" y="637946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577850" y="637946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577850" y="694524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09181" y="637946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577850" y="7050023"/>
            <a:ext cx="6340856" cy="696721"/>
          </a:xfrm>
          <a:custGeom>
            <a:avLst/>
            <a:gdLst>
              <a:gd name="connsiteX0" fmla="*/ 0 w 6340856"/>
              <a:gd name="connsiteY0" fmla="*/ 0 h 696721"/>
              <a:gd name="connsiteX1" fmla="*/ 6340856 w 6340856"/>
              <a:gd name="connsiteY1" fmla="*/ 0 h 696721"/>
              <a:gd name="connsiteX2" fmla="*/ 6340856 w 6340856"/>
              <a:gd name="connsiteY2" fmla="*/ 696721 h 696721"/>
              <a:gd name="connsiteX3" fmla="*/ 0 w 6340856"/>
              <a:gd name="connsiteY3" fmla="*/ 696721 h 696721"/>
              <a:gd name="connsiteX4" fmla="*/ 0 w 6340856"/>
              <a:gd name="connsiteY4" fmla="*/ 0 h 69672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6721">
                <a:moveTo>
                  <a:pt x="0" y="0"/>
                </a:moveTo>
                <a:lnTo>
                  <a:pt x="6340856" y="0"/>
                </a:lnTo>
                <a:lnTo>
                  <a:pt x="6340856" y="696721"/>
                </a:lnTo>
                <a:lnTo>
                  <a:pt x="0" y="696721"/>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577850" y="70500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577850" y="7050023"/>
            <a:ext cx="9525" cy="696721"/>
          </a:xfrm>
          <a:custGeom>
            <a:avLst/>
            <a:gdLst>
              <a:gd name="connsiteX0" fmla="*/ 4762 w 9525"/>
              <a:gd name="connsiteY0" fmla="*/ 0 h 696721"/>
              <a:gd name="connsiteX1" fmla="*/ 4762 w 9525"/>
              <a:gd name="connsiteY1" fmla="*/ 696721 h 696721"/>
            </a:gdLst>
            <a:ahLst/>
            <a:cxnLst>
              <a:cxn ang="0">
                <a:pos x="connsiteX0" y="connsiteY0"/>
              </a:cxn>
              <a:cxn ang="1">
                <a:pos x="connsiteX1" y="connsiteY1"/>
              </a:cxn>
            </a:cxnLst>
            <a:rect l="l" t="t" r="r" b="b"/>
            <a:pathLst>
              <a:path w="9525" h="696721">
                <a:moveTo>
                  <a:pt x="4762" y="0"/>
                </a:moveTo>
                <a:lnTo>
                  <a:pt x="4762" y="69672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577850" y="773722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909181" y="7050023"/>
            <a:ext cx="9525" cy="696721"/>
          </a:xfrm>
          <a:custGeom>
            <a:avLst/>
            <a:gdLst>
              <a:gd name="connsiteX0" fmla="*/ 4762 w 9525"/>
              <a:gd name="connsiteY0" fmla="*/ 0 h 696721"/>
              <a:gd name="connsiteX1" fmla="*/ 4762 w 9525"/>
              <a:gd name="connsiteY1" fmla="*/ 696721 h 696721"/>
            </a:gdLst>
            <a:ahLst/>
            <a:cxnLst>
              <a:cxn ang="0">
                <a:pos x="connsiteX0" y="connsiteY0"/>
              </a:cxn>
              <a:cxn ang="1">
                <a:pos x="connsiteX1" y="connsiteY1"/>
              </a:cxn>
            </a:cxnLst>
            <a:rect l="l" t="t" r="r" b="b"/>
            <a:pathLst>
              <a:path w="9525" h="696721">
                <a:moveTo>
                  <a:pt x="4762" y="0"/>
                </a:moveTo>
                <a:lnTo>
                  <a:pt x="4762" y="69672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577850" y="8719693"/>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577850" y="871969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577850" y="8719693"/>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577850" y="928547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909181" y="8719693"/>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1" name="Freeform 3"/>
          <p:cNvSpPr/>
          <p:nvPr/>
        </p:nvSpPr>
        <p:spPr>
          <a:xfrm>
            <a:off x="577850" y="9390253"/>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577850" y="939025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577850" y="939025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4" name="Freeform 3"/>
          <p:cNvSpPr/>
          <p:nvPr/>
        </p:nvSpPr>
        <p:spPr>
          <a:xfrm>
            <a:off x="577850" y="983411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5" name="Freeform 3"/>
          <p:cNvSpPr/>
          <p:nvPr/>
        </p:nvSpPr>
        <p:spPr>
          <a:xfrm>
            <a:off x="6909181" y="939025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25272" y="663385"/>
            <a:ext cx="38100" cy="355600"/>
          </a:xfrm>
          <a:prstGeom prst="rect">
            <a:avLst/>
          </a:prstGeom>
          <a:noFill/>
        </p:spPr>
      </p:pic>
      <p:pic>
        <p:nvPicPr>
          <p:cNvPr id="26" name="Picture 3"/>
          <p:cNvPicPr>
            <a:picLocks noChangeAspect="1" noChangeArrowheads="1"/>
          </p:cNvPicPr>
          <p:nvPr/>
        </p:nvPicPr>
        <p:blipFill>
          <a:blip r:embed="rId3" cstate="print"/>
          <a:srcRect/>
          <a:stretch>
            <a:fillRect/>
          </a:stretch>
        </p:blipFill>
        <p:spPr bwMode="auto">
          <a:xfrm>
            <a:off x="2662606" y="1898299"/>
            <a:ext cx="215900" cy="368300"/>
          </a:xfrm>
          <a:prstGeom prst="rect">
            <a:avLst/>
          </a:prstGeom>
          <a:noFill/>
        </p:spPr>
      </p:pic>
      <p:pic>
        <p:nvPicPr>
          <p:cNvPr id="27" name="Picture 3"/>
          <p:cNvPicPr>
            <a:picLocks noChangeAspect="1" noChangeArrowheads="1"/>
          </p:cNvPicPr>
          <p:nvPr/>
        </p:nvPicPr>
        <p:blipFill>
          <a:blip r:embed="rId4" cstate="print"/>
          <a:srcRect/>
          <a:stretch>
            <a:fillRect/>
          </a:stretch>
        </p:blipFill>
        <p:spPr bwMode="auto">
          <a:xfrm>
            <a:off x="587375" y="2793206"/>
            <a:ext cx="4368800" cy="3314700"/>
          </a:xfrm>
          <a:prstGeom prst="rect">
            <a:avLst/>
          </a:prstGeom>
          <a:noFill/>
        </p:spPr>
      </p:pic>
      <p:pic>
        <p:nvPicPr>
          <p:cNvPr id="28" name="Picture 3"/>
          <p:cNvPicPr>
            <a:picLocks noChangeAspect="1" noChangeArrowheads="1"/>
          </p:cNvPicPr>
          <p:nvPr/>
        </p:nvPicPr>
        <p:blipFill>
          <a:blip r:embed="rId5" cstate="print"/>
          <a:srcRect/>
          <a:stretch>
            <a:fillRect/>
          </a:stretch>
        </p:blipFill>
        <p:spPr bwMode="auto">
          <a:xfrm>
            <a:off x="666750" y="6489700"/>
            <a:ext cx="177800" cy="177800"/>
          </a:xfrm>
          <a:prstGeom prst="rect">
            <a:avLst/>
          </a:prstGeom>
          <a:noFill/>
        </p:spPr>
      </p:pic>
      <p:pic>
        <p:nvPicPr>
          <p:cNvPr id="29" name="Picture 3"/>
          <p:cNvPicPr>
            <a:picLocks noChangeAspect="1" noChangeArrowheads="1"/>
          </p:cNvPicPr>
          <p:nvPr/>
        </p:nvPicPr>
        <p:blipFill>
          <a:blip r:embed="rId5" cstate="print"/>
          <a:srcRect/>
          <a:stretch>
            <a:fillRect/>
          </a:stretch>
        </p:blipFill>
        <p:spPr bwMode="auto">
          <a:xfrm>
            <a:off x="666750" y="7162800"/>
            <a:ext cx="177800" cy="177800"/>
          </a:xfrm>
          <a:prstGeom prst="rect">
            <a:avLst/>
          </a:prstGeom>
          <a:noFill/>
        </p:spPr>
      </p:pic>
      <p:pic>
        <p:nvPicPr>
          <p:cNvPr id="30" name="Picture 3"/>
          <p:cNvPicPr>
            <a:picLocks noChangeAspect="1" noChangeArrowheads="1"/>
          </p:cNvPicPr>
          <p:nvPr/>
        </p:nvPicPr>
        <p:blipFill>
          <a:blip r:embed="rId6" cstate="print"/>
          <a:srcRect/>
          <a:stretch>
            <a:fillRect/>
          </a:stretch>
        </p:blipFill>
        <p:spPr bwMode="auto">
          <a:xfrm>
            <a:off x="3369467" y="7250906"/>
            <a:ext cx="215900" cy="342900"/>
          </a:xfrm>
          <a:prstGeom prst="rect">
            <a:avLst/>
          </a:prstGeom>
          <a:noFill/>
        </p:spPr>
      </p:pic>
      <p:pic>
        <p:nvPicPr>
          <p:cNvPr id="31" name="Picture 3"/>
          <p:cNvPicPr>
            <a:picLocks noChangeAspect="1" noChangeArrowheads="1"/>
          </p:cNvPicPr>
          <p:nvPr/>
        </p:nvPicPr>
        <p:blipFill>
          <a:blip r:embed="rId7" cstate="print"/>
          <a:srcRect/>
          <a:stretch>
            <a:fillRect/>
          </a:stretch>
        </p:blipFill>
        <p:spPr bwMode="auto">
          <a:xfrm>
            <a:off x="666750" y="8826500"/>
            <a:ext cx="177800" cy="177800"/>
          </a:xfrm>
          <a:prstGeom prst="rect">
            <a:avLst/>
          </a:prstGeom>
          <a:noFill/>
        </p:spPr>
      </p:pic>
      <p:pic>
        <p:nvPicPr>
          <p:cNvPr id="1024" name="Picture 3"/>
          <p:cNvPicPr>
            <a:picLocks noChangeAspect="1" noChangeArrowheads="1"/>
          </p:cNvPicPr>
          <p:nvPr/>
        </p:nvPicPr>
        <p:blipFill>
          <a:blip r:embed="rId5" cstate="print"/>
          <a:srcRect/>
          <a:stretch>
            <a:fillRect/>
          </a:stretch>
        </p:blipFill>
        <p:spPr bwMode="auto">
          <a:xfrm>
            <a:off x="666750" y="9499600"/>
            <a:ext cx="177800" cy="177800"/>
          </a:xfrm>
          <a:prstGeom prst="rect">
            <a:avLst/>
          </a:prstGeom>
          <a:noFill/>
        </p:spPr>
      </p:pic>
      <p:pic>
        <p:nvPicPr>
          <p:cNvPr id="1025" name="Picture 3"/>
          <p:cNvPicPr>
            <a:picLocks noChangeAspect="1" noChangeArrowheads="1"/>
          </p:cNvPicPr>
          <p:nvPr/>
        </p:nvPicPr>
        <p:blipFill>
          <a:blip r:embed="rId8" cstate="print"/>
          <a:srcRect/>
          <a:stretch>
            <a:fillRect/>
          </a:stretch>
        </p:blipFill>
        <p:spPr bwMode="auto">
          <a:xfrm>
            <a:off x="6862572" y="663385"/>
            <a:ext cx="25400" cy="3556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218</a:t>
            </a:r>
          </a:p>
        </p:txBody>
      </p:sp>
      <p:sp>
        <p:nvSpPr>
          <p:cNvPr id="51" name="Freeform 3"/>
          <p:cNvSpPr/>
          <p:nvPr/>
        </p:nvSpPr>
        <p:spPr>
          <a:xfrm>
            <a:off x="531622" y="392906"/>
            <a:ext cx="6340855" cy="381000"/>
          </a:xfrm>
          <a:custGeom>
            <a:avLst/>
            <a:gdLst>
              <a:gd name="connsiteX0" fmla="*/ 0 w 6340855"/>
              <a:gd name="connsiteY0" fmla="*/ 0 h 381000"/>
              <a:gd name="connsiteX1" fmla="*/ 6340856 w 6340855"/>
              <a:gd name="connsiteY1" fmla="*/ 0 h 381000"/>
              <a:gd name="connsiteX2" fmla="*/ 6340856 w 6340855"/>
              <a:gd name="connsiteY2" fmla="*/ 381000 h 381000"/>
              <a:gd name="connsiteX3" fmla="*/ 0 w 6340855"/>
              <a:gd name="connsiteY3" fmla="*/ 381000 h 381000"/>
              <a:gd name="connsiteX4" fmla="*/ 0 w 6340855"/>
              <a:gd name="connsiteY4" fmla="*/ 0 h 3810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381000">
                <a:moveTo>
                  <a:pt x="0" y="0"/>
                </a:moveTo>
                <a:lnTo>
                  <a:pt x="6340856" y="0"/>
                </a:lnTo>
                <a:lnTo>
                  <a:pt x="6340856" y="381000"/>
                </a:lnTo>
                <a:lnTo>
                  <a:pt x="0" y="38100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2" name="Freeform 3"/>
          <p:cNvSpPr/>
          <p:nvPr/>
        </p:nvSpPr>
        <p:spPr>
          <a:xfrm>
            <a:off x="531622" y="392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53" name="Picture 3"/>
          <p:cNvPicPr>
            <a:picLocks noChangeAspect="1" noChangeArrowheads="1"/>
          </p:cNvPicPr>
          <p:nvPr/>
        </p:nvPicPr>
        <p:blipFill>
          <a:blip r:embed="rId9" cstate="print"/>
          <a:srcRect/>
          <a:stretch>
            <a:fillRect/>
          </a:stretch>
        </p:blipFill>
        <p:spPr bwMode="auto">
          <a:xfrm>
            <a:off x="518922" y="374238"/>
            <a:ext cx="38100" cy="406400"/>
          </a:xfrm>
          <a:prstGeom prst="rect">
            <a:avLst/>
          </a:prstGeom>
          <a:noFill/>
        </p:spPr>
      </p:pic>
      <p:pic>
        <p:nvPicPr>
          <p:cNvPr id="54" name="Picture 3"/>
          <p:cNvPicPr>
            <a:picLocks noChangeAspect="1" noChangeArrowheads="1"/>
          </p:cNvPicPr>
          <p:nvPr/>
        </p:nvPicPr>
        <p:blipFill>
          <a:blip r:embed="rId10" cstate="print"/>
          <a:srcRect/>
          <a:stretch>
            <a:fillRect/>
          </a:stretch>
        </p:blipFill>
        <p:spPr bwMode="auto">
          <a:xfrm>
            <a:off x="620522" y="501238"/>
            <a:ext cx="177800" cy="177800"/>
          </a:xfrm>
          <a:prstGeom prst="rect">
            <a:avLst/>
          </a:prstGeom>
          <a:noFill/>
        </p:spPr>
      </p:pic>
      <p:pic>
        <p:nvPicPr>
          <p:cNvPr id="55" name="Picture 3"/>
          <p:cNvPicPr>
            <a:picLocks noChangeAspect="1" noChangeArrowheads="1"/>
          </p:cNvPicPr>
          <p:nvPr/>
        </p:nvPicPr>
        <p:blipFill>
          <a:blip r:embed="rId11" cstate="print"/>
          <a:srcRect/>
          <a:stretch>
            <a:fillRect/>
          </a:stretch>
        </p:blipFill>
        <p:spPr bwMode="auto">
          <a:xfrm>
            <a:off x="6856222" y="374238"/>
            <a:ext cx="25400" cy="406400"/>
          </a:xfrm>
          <a:prstGeom prst="rect">
            <a:avLst/>
          </a:prstGeom>
          <a:noFill/>
        </p:spPr>
      </p:pic>
      <p:sp>
        <p:nvSpPr>
          <p:cNvPr id="1035" name="正方形/長方形 1034"/>
          <p:cNvSpPr/>
          <p:nvPr/>
        </p:nvSpPr>
        <p:spPr>
          <a:xfrm>
            <a:off x="755650" y="469106"/>
            <a:ext cx="5995988"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コンプレッサーで記録したビデオを適切に表示するため、高品質のストリームを検出するようにしてください（「一般的なパラメータの設定」を参照）。高品質のストリームに最大ビデオ解像度を使用することをお勧めします（「ビデオカメラオブジェクト」を参照）。</a:t>
            </a:r>
          </a:p>
        </p:txBody>
      </p:sp>
      <p:sp>
        <p:nvSpPr>
          <p:cNvPr id="59" name="正方形/長方形 58"/>
          <p:cNvSpPr/>
          <p:nvPr/>
        </p:nvSpPr>
        <p:spPr>
          <a:xfrm>
            <a:off x="844550" y="373361"/>
            <a:ext cx="389850"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p:txBody>
      </p:sp>
      <p:sp>
        <p:nvSpPr>
          <p:cNvPr id="1036" name="正方形/長方形 1035"/>
          <p:cNvSpPr/>
          <p:nvPr/>
        </p:nvSpPr>
        <p:spPr>
          <a:xfrm>
            <a:off x="587375" y="1108789"/>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タイムコンプレッサーモードへの切り替え</a:t>
            </a:r>
          </a:p>
        </p:txBody>
      </p:sp>
      <p:sp>
        <p:nvSpPr>
          <p:cNvPr id="1037" name="正方形/長方形 1036"/>
          <p:cNvSpPr/>
          <p:nvPr/>
        </p:nvSpPr>
        <p:spPr>
          <a:xfrm>
            <a:off x="647699" y="1359662"/>
            <a:ext cx="5875337" cy="7591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タイムコンプレッサーを使用するには、次の手順を実行します。</a:t>
            </a:r>
          </a:p>
          <a:p>
            <a:pPr marL="363538" indent="-363538">
              <a:lnSpc>
                <a:spcPts val="1300"/>
              </a:lnSpc>
            </a:pPr>
            <a:r>
              <a:rPr lang="ja-JP" altLang="en-US" sz="800" dirty="0" smtClean="0">
                <a:latin typeface="メイリオ" pitchFamily="50" charset="-128"/>
                <a:ea typeface="メイリオ" pitchFamily="50" charset="-128"/>
                <a:cs typeface="メイリオ" pitchFamily="50" charset="-128"/>
              </a:rPr>
              <a:t>　　</a:t>
            </a:r>
            <a:r>
              <a:rPr lang="en-US" altLang="ja-JP" sz="800" dirty="0" smtClean="0">
                <a:latin typeface="メイリオ" pitchFamily="50" charset="-128"/>
                <a:ea typeface="メイリオ" pitchFamily="50" charset="-128"/>
                <a:cs typeface="メイリオ" pitchFamily="50" charset="-128"/>
              </a:rPr>
              <a:t>1.  </a:t>
            </a:r>
            <a:r>
              <a:rPr lang="ja-JP" altLang="en-US" sz="800" dirty="0" smtClean="0">
                <a:latin typeface="メイリオ" pitchFamily="50" charset="-128"/>
                <a:ea typeface="メイリオ" pitchFamily="50" charset="-128"/>
                <a:cs typeface="メイリオ" pitchFamily="50" charset="-128"/>
              </a:rPr>
              <a:t>タイムライン上で、アーカイブがタイムコンプレッサーを使用して再生される場所から開始する（そして終了する）ポジション内のインジケータを設定します（「タイムラインを使用したナビゲーション」参照）。</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　　　</a:t>
            </a:r>
          </a:p>
        </p:txBody>
      </p:sp>
      <p:sp>
        <p:nvSpPr>
          <p:cNvPr id="1038" name="正方形/長方形 1037"/>
          <p:cNvSpPr/>
          <p:nvPr/>
        </p:nvSpPr>
        <p:spPr>
          <a:xfrm>
            <a:off x="839787" y="2006262"/>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高度なナビゲーションパネルで</a:t>
            </a:r>
            <a:r>
              <a:rPr lang="en-US" altLang="ja-JP" sz="800" dirty="0" smtClean="0">
                <a:latin typeface="メイリオ" pitchFamily="50" charset="-128"/>
                <a:ea typeface="メイリオ" pitchFamily="50" charset="-128"/>
                <a:cs typeface="メイリオ" pitchFamily="50" charset="-128"/>
              </a:rPr>
              <a:t>、</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タブに切り替えます</a:t>
            </a:r>
            <a:r>
              <a:rPr lang="en-US" altLang="ja-JP" sz="800" dirty="0" smtClean="0">
                <a:latin typeface="メイリオ" pitchFamily="50" charset="-128"/>
                <a:ea typeface="メイリオ" pitchFamily="50" charset="-128"/>
                <a:cs typeface="メイリオ" pitchFamily="50" charset="-128"/>
              </a:rPr>
              <a:t>。</a:t>
            </a:r>
          </a:p>
        </p:txBody>
      </p:sp>
      <p:sp>
        <p:nvSpPr>
          <p:cNvPr id="1039" name="正方形/長方形 1038"/>
          <p:cNvSpPr/>
          <p:nvPr/>
        </p:nvSpPr>
        <p:spPr>
          <a:xfrm>
            <a:off x="647699" y="2438545"/>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アーカイブが、これで圧縮モードでの再生を開始します。</a:t>
            </a:r>
          </a:p>
        </p:txBody>
      </p:sp>
      <p:sp>
        <p:nvSpPr>
          <p:cNvPr id="1040" name="正方形/長方形 1039"/>
          <p:cNvSpPr/>
          <p:nvPr/>
        </p:nvSpPr>
        <p:spPr>
          <a:xfrm>
            <a:off x="881431" y="6410183"/>
            <a:ext cx="5717806"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1台のビデオカメラのみが、一度にタイムコンプレッサーを実行することができます。同期再生が開始され、ビデオカメラがタイムコンプレッサーモードに切り替わると、他のすべてのビデオカメラの再生を自動的に一時停止します。</a:t>
            </a:r>
          </a:p>
        </p:txBody>
      </p:sp>
      <p:sp>
        <p:nvSpPr>
          <p:cNvPr id="1041" name="正方形/長方形 1040"/>
          <p:cNvSpPr/>
          <p:nvPr/>
        </p:nvSpPr>
        <p:spPr>
          <a:xfrm>
            <a:off x="882650" y="7344440"/>
            <a:ext cx="3778250" cy="2590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標準的なアーカイブの表示モードに戻るには、</a:t>
            </a:r>
            <a:r>
              <a:rPr lang="ja-JP" altLang="en-US" sz="800" dirty="0" smtClean="0">
                <a:latin typeface="メイリオ" pitchFamily="50" charset="-128"/>
                <a:ea typeface="メイリオ" pitchFamily="50" charset="-128"/>
                <a:cs typeface="メイリオ" pitchFamily="50" charset="-128"/>
              </a:rPr>
              <a:t>再び　　　タブ</a:t>
            </a:r>
            <a:r>
              <a:rPr lang="ja-JP" altLang="en-US" sz="800" dirty="0">
                <a:latin typeface="メイリオ" pitchFamily="50" charset="-128"/>
                <a:ea typeface="メイリオ" pitchFamily="50" charset="-128"/>
                <a:cs typeface="メイリオ" pitchFamily="50" charset="-128"/>
              </a:rPr>
              <a:t>に移動します。</a:t>
            </a:r>
          </a:p>
        </p:txBody>
      </p:sp>
      <p:sp>
        <p:nvSpPr>
          <p:cNvPr id="1042" name="正方形/長方形 1041"/>
          <p:cNvSpPr/>
          <p:nvPr/>
        </p:nvSpPr>
        <p:spPr>
          <a:xfrm>
            <a:off x="916743" y="7125156"/>
            <a:ext cx="389850" cy="248145"/>
          </a:xfrm>
          <a:prstGeom prst="rect">
            <a:avLst/>
          </a:prstGeom>
        </p:spPr>
        <p:txBody>
          <a:bodyPr wrap="non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a:latin typeface="メイリオ" pitchFamily="50" charset="-128"/>
              <a:ea typeface="メイリオ" pitchFamily="50" charset="-128"/>
              <a:cs typeface="メイリオ" pitchFamily="50" charset="-128"/>
            </a:endParaRPr>
          </a:p>
        </p:txBody>
      </p:sp>
      <p:sp>
        <p:nvSpPr>
          <p:cNvPr id="1043" name="正方形/長方形 1042"/>
          <p:cNvSpPr/>
          <p:nvPr/>
        </p:nvSpPr>
        <p:spPr>
          <a:xfrm>
            <a:off x="620522" y="7852400"/>
            <a:ext cx="121058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再生コントロール</a:t>
            </a:r>
          </a:p>
        </p:txBody>
      </p:sp>
      <p:sp>
        <p:nvSpPr>
          <p:cNvPr id="1044" name="正方形/長方形 1043"/>
          <p:cNvSpPr/>
          <p:nvPr/>
        </p:nvSpPr>
        <p:spPr>
          <a:xfrm>
            <a:off x="620522" y="8108820"/>
            <a:ext cx="5902514"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タイムコンプレッサーモードでの再生コントロールは、高度なナビゲーションパネルと再生パネルを使用して管理されます。</a:t>
            </a:r>
          </a:p>
          <a:p>
            <a:pPr>
              <a:lnSpc>
                <a:spcPts val="1300"/>
              </a:lnSpc>
            </a:pPr>
            <a:r>
              <a:rPr lang="ja-JP" altLang="en-US" sz="800" dirty="0">
                <a:latin typeface="メイリオ" pitchFamily="50" charset="-128"/>
                <a:ea typeface="メイリオ" pitchFamily="50" charset="-128"/>
                <a:cs typeface="メイリオ" pitchFamily="50" charset="-128"/>
              </a:rPr>
              <a:t>追跡オブジェクトの希望数を同時に表示するよう設定するには、適切な位置(1)にスライダーを設定します。</a:t>
            </a:r>
          </a:p>
          <a:p>
            <a:pPr>
              <a:lnSpc>
                <a:spcPts val="1300"/>
              </a:lnSpc>
            </a:pPr>
            <a:r>
              <a:rPr lang="ja-JP" altLang="en-US" sz="800" dirty="0">
                <a:latin typeface="メイリオ" pitchFamily="50" charset="-128"/>
                <a:ea typeface="メイリオ" pitchFamily="50" charset="-128"/>
                <a:cs typeface="メイリオ" pitchFamily="50" charset="-128"/>
              </a:rPr>
              <a:t>スライダーの左端の位置は2個のオブジェクトに対応し、右端の位置は6個のオブジェクトに対応します。</a:t>
            </a:r>
          </a:p>
        </p:txBody>
      </p:sp>
      <p:sp>
        <p:nvSpPr>
          <p:cNvPr id="1045" name="正方形/長方形 1044"/>
          <p:cNvSpPr/>
          <p:nvPr/>
        </p:nvSpPr>
        <p:spPr>
          <a:xfrm>
            <a:off x="930457" y="8823813"/>
            <a:ext cx="5668780"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継続的にビデオカメラの視野を移動する多数のオブジェクトがない場合にのみ、この設定は便利です。</a:t>
            </a:r>
          </a:p>
        </p:txBody>
      </p:sp>
      <p:sp>
        <p:nvSpPr>
          <p:cNvPr id="1047" name="正方形/長方形 1046"/>
          <p:cNvSpPr/>
          <p:nvPr/>
        </p:nvSpPr>
        <p:spPr>
          <a:xfrm>
            <a:off x="881431" y="9384506"/>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この設定を構成すると、再生は選択された間隔の初めで開始します。</a:t>
            </a:r>
          </a:p>
        </p:txBody>
      </p:sp>
    </p:spTree>
    <p:extLst>
      <p:ext uri="{BB962C8B-B14F-4D97-AF65-F5344CB8AC3E}">
        <p14:creationId xmlns:p14="http://schemas.microsoft.com/office/powerpoint/2010/main" val="1429928879"/>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9404604"/>
            <a:ext cx="6340855" cy="673100"/>
          </a:xfrm>
          <a:custGeom>
            <a:avLst/>
            <a:gdLst>
              <a:gd name="connsiteX0" fmla="*/ 0 w 6340855"/>
              <a:gd name="connsiteY0" fmla="*/ 0 h 673100"/>
              <a:gd name="connsiteX1" fmla="*/ 6340856 w 6340855"/>
              <a:gd name="connsiteY1" fmla="*/ 0 h 673100"/>
              <a:gd name="connsiteX2" fmla="*/ 6340856 w 6340855"/>
              <a:gd name="connsiteY2" fmla="*/ 673100 h 673100"/>
              <a:gd name="connsiteX3" fmla="*/ 0 w 6340855"/>
              <a:gd name="connsiteY3" fmla="*/ 673100 h 673100"/>
              <a:gd name="connsiteX4" fmla="*/ 0 w 6340855"/>
              <a:gd name="connsiteY4" fmla="*/ 0 h 6731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673100">
                <a:moveTo>
                  <a:pt x="0" y="0"/>
                </a:moveTo>
                <a:lnTo>
                  <a:pt x="6340856" y="0"/>
                </a:lnTo>
                <a:lnTo>
                  <a:pt x="6340856" y="673100"/>
                </a:lnTo>
                <a:lnTo>
                  <a:pt x="0" y="6731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940460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73100" y="609600"/>
            <a:ext cx="4381500" cy="33401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2801937" y="4050414"/>
            <a:ext cx="368300" cy="3683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5740681" y="4050414"/>
            <a:ext cx="355600" cy="368300"/>
          </a:xfrm>
          <a:prstGeom prst="rect">
            <a:avLst/>
          </a:prstGeom>
          <a:noFill/>
        </p:spPr>
      </p:pic>
      <p:pic>
        <p:nvPicPr>
          <p:cNvPr id="8" name="Picture 3"/>
          <p:cNvPicPr>
            <a:picLocks noChangeAspect="1" noChangeArrowheads="1"/>
          </p:cNvPicPr>
          <p:nvPr/>
        </p:nvPicPr>
        <p:blipFill>
          <a:blip r:embed="rId5" cstate="print"/>
          <a:srcRect/>
          <a:stretch>
            <a:fillRect/>
          </a:stretch>
        </p:blipFill>
        <p:spPr bwMode="auto">
          <a:xfrm>
            <a:off x="609600" y="5524500"/>
            <a:ext cx="4394200" cy="3327400"/>
          </a:xfrm>
          <a:prstGeom prst="rect">
            <a:avLst/>
          </a:prstGeom>
          <a:noFill/>
        </p:spPr>
      </p:pic>
      <p:pic>
        <p:nvPicPr>
          <p:cNvPr id="9" name="Picture 3"/>
          <p:cNvPicPr>
            <a:picLocks noChangeAspect="1" noChangeArrowheads="1"/>
          </p:cNvPicPr>
          <p:nvPr/>
        </p:nvPicPr>
        <p:blipFill>
          <a:blip r:embed="rId6" cstate="print"/>
          <a:srcRect/>
          <a:stretch>
            <a:fillRect/>
          </a:stretch>
        </p:blipFill>
        <p:spPr bwMode="auto">
          <a:xfrm>
            <a:off x="596900" y="9398000"/>
            <a:ext cx="38100" cy="698500"/>
          </a:xfrm>
          <a:prstGeom prst="rect">
            <a:avLst/>
          </a:prstGeom>
          <a:noFill/>
        </p:spPr>
      </p:pic>
      <p:pic>
        <p:nvPicPr>
          <p:cNvPr id="11" name="Picture 3"/>
          <p:cNvPicPr>
            <a:picLocks noChangeAspect="1" noChangeArrowheads="1"/>
          </p:cNvPicPr>
          <p:nvPr/>
        </p:nvPicPr>
        <p:blipFill>
          <a:blip r:embed="rId7" cstate="print"/>
          <a:srcRect/>
          <a:stretch>
            <a:fillRect/>
          </a:stretch>
        </p:blipFill>
        <p:spPr bwMode="auto">
          <a:xfrm>
            <a:off x="5430837" y="4537576"/>
            <a:ext cx="254000" cy="228600"/>
          </a:xfrm>
          <a:prstGeom prst="rect">
            <a:avLst/>
          </a:prstGeom>
          <a:noFill/>
        </p:spPr>
      </p:pic>
      <p:pic>
        <p:nvPicPr>
          <p:cNvPr id="12" name="Picture 3"/>
          <p:cNvPicPr>
            <a:picLocks noChangeAspect="1" noChangeArrowheads="1"/>
          </p:cNvPicPr>
          <p:nvPr/>
        </p:nvPicPr>
        <p:blipFill>
          <a:blip r:embed="rId8" cstate="print"/>
          <a:srcRect/>
          <a:stretch>
            <a:fillRect/>
          </a:stretch>
        </p:blipFill>
        <p:spPr bwMode="auto">
          <a:xfrm>
            <a:off x="6934200" y="9398000"/>
            <a:ext cx="25400" cy="698500"/>
          </a:xfrm>
          <a:prstGeom prst="rect">
            <a:avLst/>
          </a:prstGeom>
          <a:noFill/>
        </p:spPr>
      </p:pic>
      <p:sp>
        <p:nvSpPr>
          <p:cNvPr id="18" name="正方形/長方形 17"/>
          <p:cNvSpPr/>
          <p:nvPr/>
        </p:nvSpPr>
        <p:spPr>
          <a:xfrm>
            <a:off x="544623" y="4193173"/>
            <a:ext cx="6664214"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再生を停止または開始するには、再生パネル</a:t>
            </a:r>
            <a:r>
              <a:rPr lang="ja-JP" altLang="en-US" sz="800" dirty="0" smtClean="0">
                <a:latin typeface="メイリオ" pitchFamily="50" charset="-128"/>
                <a:ea typeface="メイリオ" pitchFamily="50" charset="-128"/>
                <a:cs typeface="メイリオ" pitchFamily="50" charset="-128"/>
              </a:rPr>
              <a:t>の　　　　ボタン</a:t>
            </a:r>
            <a:r>
              <a:rPr lang="ja-JP" altLang="en-US" sz="800" dirty="0">
                <a:latin typeface="メイリオ" pitchFamily="50" charset="-128"/>
                <a:ea typeface="メイリオ" pitchFamily="50" charset="-128"/>
                <a:cs typeface="メイリオ" pitchFamily="50" charset="-128"/>
              </a:rPr>
              <a:t>を用いるか、高度なナビゲーションパネルで</a:t>
            </a:r>
            <a:r>
              <a:rPr lang="ja-JP" altLang="en-US" sz="800" dirty="0" smtClean="0">
                <a:latin typeface="メイリオ" pitchFamily="50" charset="-128"/>
                <a:ea typeface="メイリオ" pitchFamily="50" charset="-128"/>
                <a:cs typeface="メイリオ" pitchFamily="50" charset="-128"/>
              </a:rPr>
              <a:t>同じ　　　　ボタン</a:t>
            </a:r>
            <a:r>
              <a:rPr lang="ja-JP" altLang="en-US" sz="800" dirty="0">
                <a:latin typeface="メイリオ" pitchFamily="50" charset="-128"/>
                <a:ea typeface="メイリオ" pitchFamily="50" charset="-128"/>
                <a:cs typeface="メイリオ" pitchFamily="50" charset="-128"/>
              </a:rPr>
              <a:t>を使用します。</a:t>
            </a:r>
          </a:p>
        </p:txBody>
      </p:sp>
      <p:sp>
        <p:nvSpPr>
          <p:cNvPr id="19" name="正方形/長方形 18"/>
          <p:cNvSpPr/>
          <p:nvPr/>
        </p:nvSpPr>
        <p:spPr>
          <a:xfrm>
            <a:off x="576482" y="4567868"/>
            <a:ext cx="6205318"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選択した間隔の開始時に開始するタイムコンプレッサーモードでアーカイブの再生を開始するには、(2</a:t>
            </a:r>
            <a:r>
              <a:rPr lang="ja-JP" altLang="en-US" sz="800" dirty="0" smtClean="0">
                <a:latin typeface="メイリオ" pitchFamily="50" charset="-128"/>
                <a:ea typeface="メイリオ" pitchFamily="50" charset="-128"/>
                <a:cs typeface="メイリオ" pitchFamily="50" charset="-128"/>
              </a:rPr>
              <a:t>)　　　を</a:t>
            </a:r>
            <a:r>
              <a:rPr lang="ja-JP" altLang="en-US" sz="800" dirty="0">
                <a:latin typeface="メイリオ" pitchFamily="50" charset="-128"/>
                <a:ea typeface="メイリオ" pitchFamily="50" charset="-128"/>
                <a:cs typeface="メイリオ" pitchFamily="50" charset="-128"/>
              </a:rPr>
              <a:t>クリックします。</a:t>
            </a:r>
          </a:p>
        </p:txBody>
      </p:sp>
      <p:sp>
        <p:nvSpPr>
          <p:cNvPr id="20" name="正方形/長方形 19"/>
          <p:cNvSpPr/>
          <p:nvPr/>
        </p:nvSpPr>
        <p:spPr>
          <a:xfrm>
            <a:off x="544623" y="4809630"/>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オブジェクトのオリジナル記録へ切り替え</a:t>
            </a:r>
          </a:p>
        </p:txBody>
      </p:sp>
      <p:sp>
        <p:nvSpPr>
          <p:cNvPr id="21" name="正方形/長方形 20"/>
          <p:cNvSpPr/>
          <p:nvPr/>
        </p:nvSpPr>
        <p:spPr>
          <a:xfrm>
            <a:off x="568509" y="5055851"/>
            <a:ext cx="5497328"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オブジェクトのオリジナル記録に戻るために、オブジェクトを左クリックしてタイムコンプレッサーモードを終了します。</a:t>
            </a:r>
          </a:p>
        </p:txBody>
      </p:sp>
      <p:sp>
        <p:nvSpPr>
          <p:cNvPr id="22" name="正方形/長方形 21"/>
          <p:cNvSpPr/>
          <p:nvPr/>
        </p:nvSpPr>
        <p:spPr>
          <a:xfrm>
            <a:off x="675425" y="8927525"/>
            <a:ext cx="554281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システムは自動的に、標準アーカイブ再生モードでオブジェクトのオリジナル記録に戻ります。</a:t>
            </a:r>
          </a:p>
          <a:p>
            <a:pPr>
              <a:lnSpc>
                <a:spcPts val="1300"/>
              </a:lnSpc>
            </a:pPr>
            <a:r>
              <a:rPr lang="ja-JP" altLang="en-US" sz="800" dirty="0">
                <a:latin typeface="メイリオ" pitchFamily="50" charset="-128"/>
                <a:ea typeface="メイリオ" pitchFamily="50" charset="-128"/>
                <a:cs typeface="メイリオ" pitchFamily="50" charset="-128"/>
              </a:rPr>
              <a:t>記録の再生が一時停止され、オブジェクトが選択された瞬間に記録が開始されます。</a:t>
            </a:r>
          </a:p>
        </p:txBody>
      </p:sp>
      <p:sp>
        <p:nvSpPr>
          <p:cNvPr id="23" name="正方形/長方形 22"/>
          <p:cNvSpPr/>
          <p:nvPr/>
        </p:nvSpPr>
        <p:spPr>
          <a:xfrm>
            <a:off x="391445" y="10391727"/>
            <a:ext cx="721391" cy="259045"/>
          </a:xfrm>
          <a:prstGeom prst="rect">
            <a:avLst/>
          </a:prstGeom>
        </p:spPr>
        <p:txBody>
          <a:bodyPr wrap="square">
            <a:spAutoFit/>
          </a:bodyPr>
          <a:lstStyle/>
          <a:p>
            <a:pPr>
              <a:lnSpc>
                <a:spcPts val="1300"/>
              </a:lnSpc>
              <a:tabLst>
                <a:tab pos="152400" algn="l"/>
                <a:tab pos="495300" algn="l"/>
              </a:tabLst>
            </a:pPr>
            <a:r>
              <a:rPr lang="en-US" altLang="zh-CN" sz="800" dirty="0" smtClean="0">
                <a:solidFill>
                  <a:srgbClr val="000000"/>
                </a:solidFill>
                <a:latin typeface="メイリオ" pitchFamily="50" charset="-128"/>
                <a:ea typeface="メイリオ" pitchFamily="50" charset="-128"/>
                <a:cs typeface="メイリオ" pitchFamily="50" charset="-128"/>
              </a:rPr>
              <a:t>219</a:t>
            </a:r>
            <a:endParaRPr lang="en-US" altLang="zh-CN" sz="800" dirty="0">
              <a:solidFill>
                <a:srgbClr val="000000"/>
              </a:solidFill>
              <a:latin typeface="メイリオ" pitchFamily="50" charset="-128"/>
              <a:ea typeface="メイリオ" pitchFamily="50" charset="-128"/>
              <a:cs typeface="メイリオ" pitchFamily="50" charset="-128"/>
            </a:endParaRPr>
          </a:p>
        </p:txBody>
      </p:sp>
      <p:sp>
        <p:nvSpPr>
          <p:cNvPr id="25" name="Freeform 3"/>
          <p:cNvSpPr/>
          <p:nvPr/>
        </p:nvSpPr>
        <p:spPr>
          <a:xfrm>
            <a:off x="606044" y="9607276"/>
            <a:ext cx="6340855" cy="711200"/>
          </a:xfrm>
          <a:custGeom>
            <a:avLst/>
            <a:gdLst>
              <a:gd name="connsiteX0" fmla="*/ 0 w 6340855"/>
              <a:gd name="connsiteY0" fmla="*/ 0 h 711200"/>
              <a:gd name="connsiteX1" fmla="*/ 6340856 w 6340855"/>
              <a:gd name="connsiteY1" fmla="*/ 0 h 711200"/>
              <a:gd name="connsiteX2" fmla="*/ 6340856 w 6340855"/>
              <a:gd name="connsiteY2" fmla="*/ 711200 h 711200"/>
              <a:gd name="connsiteX3" fmla="*/ 0 w 6340855"/>
              <a:gd name="connsiteY3" fmla="*/ 711200 h 711200"/>
              <a:gd name="connsiteX4" fmla="*/ 0 w 6340855"/>
              <a:gd name="connsiteY4" fmla="*/ 0 h 7112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711200">
                <a:moveTo>
                  <a:pt x="0" y="0"/>
                </a:moveTo>
                <a:lnTo>
                  <a:pt x="6340856" y="0"/>
                </a:lnTo>
                <a:lnTo>
                  <a:pt x="6340856" y="711200"/>
                </a:lnTo>
                <a:lnTo>
                  <a:pt x="0" y="7112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6" name="Freeform 3"/>
          <p:cNvSpPr/>
          <p:nvPr/>
        </p:nvSpPr>
        <p:spPr>
          <a:xfrm>
            <a:off x="606044" y="1031072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27" name="Picture 3"/>
          <p:cNvPicPr>
            <a:picLocks noChangeAspect="1" noChangeArrowheads="1"/>
          </p:cNvPicPr>
          <p:nvPr/>
        </p:nvPicPr>
        <p:blipFill>
          <a:blip r:embed="rId9" cstate="print"/>
          <a:srcRect/>
          <a:stretch>
            <a:fillRect/>
          </a:stretch>
        </p:blipFill>
        <p:spPr bwMode="auto">
          <a:xfrm>
            <a:off x="593344" y="9594576"/>
            <a:ext cx="38100" cy="736600"/>
          </a:xfrm>
          <a:prstGeom prst="rect">
            <a:avLst/>
          </a:prstGeom>
          <a:noFill/>
        </p:spPr>
      </p:pic>
      <p:pic>
        <p:nvPicPr>
          <p:cNvPr id="28" name="Picture 3"/>
          <p:cNvPicPr>
            <a:picLocks noChangeAspect="1" noChangeArrowheads="1"/>
          </p:cNvPicPr>
          <p:nvPr/>
        </p:nvPicPr>
        <p:blipFill>
          <a:blip r:embed="rId10" cstate="print"/>
          <a:srcRect/>
          <a:stretch>
            <a:fillRect/>
          </a:stretch>
        </p:blipFill>
        <p:spPr bwMode="auto">
          <a:xfrm>
            <a:off x="979486" y="9845590"/>
            <a:ext cx="266700" cy="469900"/>
          </a:xfrm>
          <a:prstGeom prst="rect">
            <a:avLst/>
          </a:prstGeom>
          <a:noFill/>
        </p:spPr>
      </p:pic>
      <p:pic>
        <p:nvPicPr>
          <p:cNvPr id="29" name="Picture 3"/>
          <p:cNvPicPr>
            <a:picLocks noChangeAspect="1" noChangeArrowheads="1"/>
          </p:cNvPicPr>
          <p:nvPr/>
        </p:nvPicPr>
        <p:blipFill>
          <a:blip r:embed="rId11" cstate="print"/>
          <a:srcRect/>
          <a:stretch>
            <a:fillRect/>
          </a:stretch>
        </p:blipFill>
        <p:spPr bwMode="auto">
          <a:xfrm>
            <a:off x="6930644" y="9594576"/>
            <a:ext cx="25400" cy="736600"/>
          </a:xfrm>
          <a:prstGeom prst="rect">
            <a:avLst/>
          </a:prstGeom>
          <a:noFill/>
        </p:spPr>
      </p:pic>
      <p:pic>
        <p:nvPicPr>
          <p:cNvPr id="32" name="Picture 3"/>
          <p:cNvPicPr>
            <a:picLocks noChangeAspect="1" noChangeArrowheads="1"/>
          </p:cNvPicPr>
          <p:nvPr/>
        </p:nvPicPr>
        <p:blipFill>
          <a:blip r:embed="rId12" cstate="print"/>
          <a:srcRect/>
          <a:stretch>
            <a:fillRect/>
          </a:stretch>
        </p:blipFill>
        <p:spPr bwMode="auto">
          <a:xfrm>
            <a:off x="698500" y="9512300"/>
            <a:ext cx="177800" cy="177800"/>
          </a:xfrm>
          <a:prstGeom prst="rect">
            <a:avLst/>
          </a:prstGeom>
          <a:noFill/>
        </p:spPr>
      </p:pic>
      <p:sp>
        <p:nvSpPr>
          <p:cNvPr id="33" name="正方形/長方形 32"/>
          <p:cNvSpPr/>
          <p:nvPr/>
        </p:nvSpPr>
        <p:spPr>
          <a:xfrm>
            <a:off x="808037" y="9460706"/>
            <a:ext cx="6256337"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オブジェクトのオリジナル記録に切り替えると、切り替えが行われた場所のタイムコンプレッサーモードに戻ることが</a:t>
            </a:r>
            <a:r>
              <a:rPr lang="ja-JP" altLang="en-US" sz="800" dirty="0" smtClean="0">
                <a:latin typeface="メイリオ" pitchFamily="50" charset="-128"/>
                <a:ea typeface="メイリオ" pitchFamily="50" charset="-128"/>
                <a:cs typeface="メイリオ" pitchFamily="50" charset="-128"/>
              </a:rPr>
              <a:t>できます。　　　　　　</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　</a:t>
            </a:r>
            <a:r>
              <a:rPr lang="ja-JP" altLang="en-US" sz="800" dirty="0" smtClean="0">
                <a:latin typeface="メイリオ" pitchFamily="50" charset="-128"/>
                <a:ea typeface="メイリオ" pitchFamily="50" charset="-128"/>
                <a:cs typeface="メイリオ" pitchFamily="50" charset="-128"/>
              </a:rPr>
              <a:t>　　　タブ</a:t>
            </a:r>
            <a:r>
              <a:rPr lang="ja-JP" altLang="en-US" sz="800" dirty="0">
                <a:latin typeface="メイリオ" pitchFamily="50" charset="-128"/>
                <a:ea typeface="メイリオ" pitchFamily="50" charset="-128"/>
                <a:cs typeface="メイリオ" pitchFamily="50" charset="-128"/>
              </a:rPr>
              <a:t>をクリックします。この場合、タイムコンプレッサーモードでの再生が一時停止されます。</a:t>
            </a:r>
          </a:p>
        </p:txBody>
      </p:sp>
    </p:spTree>
    <p:extLst>
      <p:ext uri="{BB962C8B-B14F-4D97-AF65-F5344CB8AC3E}">
        <p14:creationId xmlns:p14="http://schemas.microsoft.com/office/powerpoint/2010/main" val="2452948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09600" y="5634609"/>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デバイス接続の詳細については、メーカーの公式ドキュメントを参照してください。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563460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56346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60784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63460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2882900" cy="3594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35295" y="5654264"/>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22</a:t>
            </a:r>
          </a:p>
        </p:txBody>
      </p:sp>
      <p:sp>
        <p:nvSpPr>
          <p:cNvPr id="10" name="TextBox 1"/>
          <p:cNvSpPr txBox="1"/>
          <p:nvPr/>
        </p:nvSpPr>
        <p:spPr>
          <a:xfrm>
            <a:off x="427038" y="4355306"/>
            <a:ext cx="7010400" cy="5870197"/>
          </a:xfrm>
          <a:prstGeom prst="rect">
            <a:avLst/>
          </a:prstGeom>
          <a:noFill/>
        </p:spPr>
        <p:txBody>
          <a:bodyPr wrap="square" lIns="0" tIns="0" rIns="0" rtlCol="0">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ジョイスティック</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AxxonNextでは、ゲーム入力デバイスとしてWindowsで検出されるジョイスティックに限り、PTZカメラ制御用に使用することができます。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接続されたジョイスティックのステータスの表示方法の詳細は、Microsoftの公式ドキュメントで入手してください。</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CH VM-デスクトップUSB多機能コントローラ</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コントローラをAxxonNextで正しく動作させるには、AxxonNextクライアントを開始する前にコントローラを接続する必要があります。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コントローラキーは再マッピングすることはできません。</a:t>
            </a: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CH VM-デスクトップのUSB多機能コントローラのAxxonNextでの使用については、該当セクションに記載されています。</a:t>
            </a:r>
          </a:p>
          <a:p>
            <a:pPr>
              <a:lnSpc>
                <a:spcPts val="1300"/>
              </a:lnSpc>
              <a:tabLst>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VIVOTEKパノラマPTZの設定</a:t>
            </a:r>
          </a:p>
          <a:p>
            <a:pPr>
              <a:lnSpc>
                <a:spcPts val="1300"/>
              </a:lnSpc>
              <a:tabLst>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Vivotek Panoramic PTZは、PTZカメラにフィッシュアイカメラをリンクさせるための技術です。</a:t>
            </a:r>
          </a:p>
          <a:p>
            <a:pPr>
              <a:lnSpc>
                <a:spcPts val="1300"/>
              </a:lnSpc>
              <a:tabLst>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Vivotek テクノロジーにより、フィッシュアイカメラの視野で完全に状況認識を維持することができ、同時にPTZユニットを使用することで、深さの特定エリアを注意深く監視する機能を維持することが可能です。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Vivotek Panoramic PTZは、フィッシュアイカメラVIVOTEK SF8172とVIVOTEK SF8172V、およびPTZカメラVIVOTEK SD8362Eに対応しています。</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AxxonNextでこの技術を使用するには</a:t>
            </a:r>
          </a:p>
          <a:p>
            <a:pPr marL="228600" indent="-228600">
              <a:lnSpc>
                <a:spcPts val="1300"/>
              </a:lnSpc>
              <a:buFont typeface="+mj-lt"/>
              <a:buAutoNum type="arabicPeriod"/>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Vivotek公式マニュアルに従ってカメラをインストールし設定します。</a:t>
            </a:r>
          </a:p>
          <a:p>
            <a:pPr marL="228600" indent="-228600">
              <a:lnSpc>
                <a:spcPts val="1300"/>
              </a:lnSpc>
              <a:buFont typeface="+mj-lt"/>
              <a:buAutoNum type="arabicPeriod"/>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カメラにAxxonNext設定を追加します。</a:t>
            </a: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AxxonNextでは、VivotekパノラマPTZはAreazoom（「Areazoomを使用してコントロール」を参照）とポイント&amp;クリック機能（「ポイント&amp;クリックを使用してコントロール」を参照）を介して実行します。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ビデオ キャプチャ カード ピン</a:t>
            </a:r>
          </a:p>
          <a:p>
            <a:pPr>
              <a:lnSpc>
                <a:spcPts val="1300"/>
              </a:lnSpc>
              <a:tabLst>
                <a:tab pos="203200" algn="l"/>
                <a:tab pos="342900" algn="l"/>
              </a:tabLst>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WS-216ビデオ キャプチャ カード ピン</a:t>
            </a:r>
            <a:endParaRPr lang="en-US" altLang="zh-CN"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WS-216ビデオ キャプチャ カードには、2つの外部DVI-Iピンがあります。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ビデオとオーディオの接続には、DVI-I/BNCとDVI-I/RCAスタブを使用します。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WS-216ビデオ キャプチャ カードの1つの外部ピンに、最大8つのカメラと8つの音源を同時に接続することができます。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ウォッチドッグケーブルはJ1のピンに接続されています。DI/DOカードはJ2ピンに接続されています。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580877" y="926306"/>
            <a:ext cx="3568700" cy="3111500"/>
          </a:xfrm>
          <a:prstGeom prst="rect">
            <a:avLst/>
          </a:prstGeom>
          <a:noFill/>
        </p:spPr>
      </p:pic>
      <p:pic>
        <p:nvPicPr>
          <p:cNvPr id="8" name="Picture 3"/>
          <p:cNvPicPr>
            <a:picLocks noChangeAspect="1" noChangeArrowheads="1"/>
          </p:cNvPicPr>
          <p:nvPr/>
        </p:nvPicPr>
        <p:blipFill>
          <a:blip r:embed="rId3" cstate="print"/>
          <a:srcRect/>
          <a:stretch>
            <a:fillRect/>
          </a:stretch>
        </p:blipFill>
        <p:spPr bwMode="auto">
          <a:xfrm>
            <a:off x="579437" y="5041106"/>
            <a:ext cx="3568700" cy="30861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4084637" y="8165306"/>
            <a:ext cx="190500" cy="190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220</a:t>
            </a:r>
          </a:p>
        </p:txBody>
      </p:sp>
      <p:sp>
        <p:nvSpPr>
          <p:cNvPr id="19" name="正方形/長方形 18"/>
          <p:cNvSpPr/>
          <p:nvPr/>
        </p:nvSpPr>
        <p:spPr>
          <a:xfrm>
            <a:off x="552450" y="317517"/>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オペレータのコメントと共に記録した映像を表示します。</a:t>
            </a:r>
          </a:p>
        </p:txBody>
      </p:sp>
      <p:sp>
        <p:nvSpPr>
          <p:cNvPr id="20" name="正方形/長方形 19"/>
          <p:cNvSpPr/>
          <p:nvPr/>
        </p:nvSpPr>
        <p:spPr>
          <a:xfrm>
            <a:off x="580877" y="605726"/>
            <a:ext cx="5103960"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記録したビデオを表示タイルで再生するとき、オペレータのコメントが表示されます。</a:t>
            </a:r>
          </a:p>
        </p:txBody>
      </p:sp>
      <p:sp>
        <p:nvSpPr>
          <p:cNvPr id="21" name="正方形/長方形 20"/>
          <p:cNvSpPr/>
          <p:nvPr/>
        </p:nvSpPr>
        <p:spPr>
          <a:xfrm>
            <a:off x="552449" y="4069769"/>
            <a:ext cx="6580188" cy="9258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テキストは、コメントを追加する際に指定した領域（またはポイント）の段階的なアウトライニングと共に、コメントが追加されたフレームの5秒前（コメントがインターバルに設定されている時は最初のフレーム前）から表示を開始します。</a:t>
            </a: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コメント付き</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レームが表示されているとき、もしくはコメントされたインターバルの間、領域（またはポイント）がハイライト表示され、コメントフレームから5秒後（コメントがインターバルに設定されている時はインターバル終了後）、コメントは非表示になります。</a:t>
            </a:r>
          </a:p>
        </p:txBody>
      </p:sp>
      <p:sp>
        <p:nvSpPr>
          <p:cNvPr id="22" name="正方形/長方形 21"/>
          <p:cNvSpPr/>
          <p:nvPr/>
        </p:nvSpPr>
        <p:spPr>
          <a:xfrm>
            <a:off x="499100" y="8170868"/>
            <a:ext cx="5765173"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いずれかが指定されている場合、コメントと表示領域を最小化するには、　　　　ボタンをクリックします。</a:t>
            </a:r>
          </a:p>
        </p:txBody>
      </p:sp>
    </p:spTree>
    <p:extLst>
      <p:ext uri="{BB962C8B-B14F-4D97-AF65-F5344CB8AC3E}">
        <p14:creationId xmlns:p14="http://schemas.microsoft.com/office/powerpoint/2010/main" val="3027849768"/>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706873"/>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90600" y="470687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90600" y="470687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90600" y="515073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470687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6159880"/>
            <a:ext cx="6340856" cy="453389"/>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61598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6159880"/>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660374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6159880"/>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990600" y="7386701"/>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990600" y="738670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990600" y="73867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990600" y="783056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6940931" y="73867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3543300" cy="30480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2171700" y="3764541"/>
            <a:ext cx="190500" cy="1905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1079500" y="4813300"/>
            <a:ext cx="177800" cy="1778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698500" y="6273800"/>
            <a:ext cx="177800" cy="1778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1079500" y="749300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221</a:t>
            </a:r>
          </a:p>
        </p:txBody>
      </p:sp>
      <p:sp>
        <p:nvSpPr>
          <p:cNvPr id="29" name="正方形/長方形 28"/>
          <p:cNvSpPr/>
          <p:nvPr/>
        </p:nvSpPr>
        <p:spPr>
          <a:xfrm>
            <a:off x="610640" y="3734028"/>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フルコメントに戻るには、　　　ボタンをクリックします。</a:t>
            </a:r>
          </a:p>
        </p:txBody>
      </p:sp>
      <p:sp>
        <p:nvSpPr>
          <p:cNvPr id="30" name="正方形/長方形 29"/>
          <p:cNvSpPr/>
          <p:nvPr/>
        </p:nvSpPr>
        <p:spPr>
          <a:xfrm>
            <a:off x="698500" y="4072014"/>
            <a:ext cx="1980029"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アーカイブ内のナビゲーション</a:t>
            </a:r>
          </a:p>
        </p:txBody>
      </p:sp>
      <p:sp>
        <p:nvSpPr>
          <p:cNvPr id="31" name="正方形/長方形 30"/>
          <p:cNvSpPr/>
          <p:nvPr/>
        </p:nvSpPr>
        <p:spPr>
          <a:xfrm>
            <a:off x="4152900" y="2953420"/>
            <a:ext cx="29035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次のインターフェイス要素を使用して、アーカイブに移動できます。</a:t>
            </a:r>
          </a:p>
        </p:txBody>
      </p:sp>
      <p:sp>
        <p:nvSpPr>
          <p:cNvPr id="1024" name="正方形/長方形 1023"/>
          <p:cNvSpPr/>
          <p:nvPr/>
        </p:nvSpPr>
        <p:spPr>
          <a:xfrm>
            <a:off x="776795" y="4330565"/>
            <a:ext cx="970137" cy="259045"/>
          </a:xfrm>
          <a:prstGeom prst="rect">
            <a:avLst/>
          </a:prstGeom>
        </p:spPr>
        <p:txBody>
          <a:bodyPr wrap="non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タイムライン</a:t>
            </a:r>
            <a:endParaRPr lang="ja-JP" altLang="en-US" sz="800" dirty="0">
              <a:latin typeface="メイリオ" pitchFamily="50" charset="-128"/>
              <a:ea typeface="メイリオ" pitchFamily="50" charset="-128"/>
              <a:cs typeface="メイリオ" pitchFamily="50" charset="-128"/>
            </a:endParaRPr>
          </a:p>
        </p:txBody>
      </p:sp>
      <p:sp>
        <p:nvSpPr>
          <p:cNvPr id="1025" name="正方形/長方形 1024"/>
          <p:cNvSpPr/>
          <p:nvPr/>
        </p:nvSpPr>
        <p:spPr>
          <a:xfrm>
            <a:off x="1257300" y="4764291"/>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タイムライン構成の詳細は、「タイムラインの設定」を参照してください。</a:t>
            </a:r>
          </a:p>
        </p:txBody>
      </p:sp>
      <p:sp>
        <p:nvSpPr>
          <p:cNvPr id="1026" name="正方形/長方形 1025"/>
          <p:cNvSpPr/>
          <p:nvPr/>
        </p:nvSpPr>
        <p:spPr>
          <a:xfrm>
            <a:off x="776795" y="5160264"/>
            <a:ext cx="3778250" cy="759182"/>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高度なナビゲーションパネル</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イベントリスト</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再生パネル</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タイムインジケータ</a:t>
            </a:r>
            <a:endParaRPr lang="en-US" altLang="ja-JP" sz="800" dirty="0" smtClean="0">
              <a:latin typeface="メイリオ" pitchFamily="50" charset="-128"/>
              <a:ea typeface="メイリオ" pitchFamily="50" charset="-128"/>
              <a:cs typeface="メイリオ" pitchFamily="50" charset="-128"/>
            </a:endParaRPr>
          </a:p>
        </p:txBody>
      </p:sp>
      <p:sp>
        <p:nvSpPr>
          <p:cNvPr id="1028" name="正方形/長方形 1027"/>
          <p:cNvSpPr/>
          <p:nvPr/>
        </p:nvSpPr>
        <p:spPr>
          <a:xfrm>
            <a:off x="789404" y="574503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簡単に記録をめくって、アーカイブを移動できます。</a:t>
            </a:r>
          </a:p>
        </p:txBody>
      </p:sp>
      <p:sp>
        <p:nvSpPr>
          <p:cNvPr id="1029" name="正方形/長方形 1028"/>
          <p:cNvSpPr/>
          <p:nvPr/>
        </p:nvSpPr>
        <p:spPr>
          <a:xfrm>
            <a:off x="776795" y="5929431"/>
            <a:ext cx="2236510"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タイムラインを使用したナビゲート</a:t>
            </a:r>
          </a:p>
        </p:txBody>
      </p:sp>
      <p:sp>
        <p:nvSpPr>
          <p:cNvPr id="1030" name="正方形/長方形 1029"/>
          <p:cNvSpPr/>
          <p:nvPr/>
        </p:nvSpPr>
        <p:spPr>
          <a:xfrm>
            <a:off x="975621" y="6184106"/>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タイムラインの使用に関する詳細は、「タイムライン」を参照してください。</a:t>
            </a:r>
          </a:p>
        </p:txBody>
      </p:sp>
      <p:sp>
        <p:nvSpPr>
          <p:cNvPr id="1031" name="正方形/長方形 1030"/>
          <p:cNvSpPr/>
          <p:nvPr/>
        </p:nvSpPr>
        <p:spPr>
          <a:xfrm>
            <a:off x="789404" y="6613270"/>
            <a:ext cx="6038433"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次のいずれかの方法で、タイムラインを使用して表示タイル内の再生用アーカイブの記録を選択することができます。</a:t>
            </a:r>
          </a:p>
        </p:txBody>
      </p:sp>
      <p:sp>
        <p:nvSpPr>
          <p:cNvPr id="1032" name="正方形/長方形 1031"/>
          <p:cNvSpPr/>
          <p:nvPr/>
        </p:nvSpPr>
        <p:spPr>
          <a:xfrm>
            <a:off x="789404" y="6925036"/>
            <a:ext cx="6161052"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インジケータ</a:t>
            </a:r>
            <a:r>
              <a:rPr lang="en-US" altLang="ja-JP" sz="800" dirty="0">
                <a:latin typeface="メイリオ" pitchFamily="50" charset="-128"/>
                <a:ea typeface="メイリオ" pitchFamily="50" charset="-128"/>
                <a:cs typeface="メイリオ" pitchFamily="50" charset="-128"/>
              </a:rPr>
              <a:t>(1)を左クリックしてタイムライン上の対応する位置にドラッグする。または、タイムラインの左側部分を左クリックします。</a:t>
            </a:r>
          </a:p>
        </p:txBody>
      </p:sp>
      <p:sp>
        <p:nvSpPr>
          <p:cNvPr id="1033" name="正方形/長方形 1032"/>
          <p:cNvSpPr/>
          <p:nvPr/>
        </p:nvSpPr>
        <p:spPr>
          <a:xfrm>
            <a:off x="1281077" y="7444119"/>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タイムライン上の位置は、時間の特定の瞬間をグラフ表示したものです。</a:t>
            </a:r>
          </a:p>
        </p:txBody>
      </p:sp>
      <p:sp>
        <p:nvSpPr>
          <p:cNvPr id="1034" name="正方形/長方形 1033"/>
          <p:cNvSpPr/>
          <p:nvPr/>
        </p:nvSpPr>
        <p:spPr>
          <a:xfrm>
            <a:off x="776795" y="8051225"/>
            <a:ext cx="6510985"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選択した位置（時間モーメント）に対応するフレームは、その後、表示タイル(2)に表示されます。</a:t>
            </a:r>
          </a:p>
        </p:txBody>
      </p:sp>
    </p:spTree>
    <p:extLst>
      <p:ext uri="{BB962C8B-B14F-4D97-AF65-F5344CB8AC3E}">
        <p14:creationId xmlns:p14="http://schemas.microsoft.com/office/powerpoint/2010/main" val="4156460835"/>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68744" y="647700"/>
            <a:ext cx="5435600" cy="7416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222</a:t>
            </a:r>
          </a:p>
        </p:txBody>
      </p:sp>
      <p:sp>
        <p:nvSpPr>
          <p:cNvPr id="5" name="正方形/長方形 4"/>
          <p:cNvSpPr/>
          <p:nvPr/>
        </p:nvSpPr>
        <p:spPr>
          <a:xfrm>
            <a:off x="954529" y="8160841"/>
            <a:ext cx="5449815"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インジケータをクリックします。カレンダーが表示されます。アーカイブ内でジャンプしたい日付を選択し、矢印またはキーボードのテンキーを使用して日付をHH:MM:SS形式で指定します。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32368134"/>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84694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884694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884694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94127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884694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60437" y="316706"/>
            <a:ext cx="3352800" cy="26543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47700" y="5143500"/>
            <a:ext cx="3835400" cy="32512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98500" y="8953500"/>
            <a:ext cx="177800" cy="177800"/>
          </a:xfrm>
          <a:prstGeom prst="rect">
            <a:avLst/>
          </a:prstGeom>
          <a:noFill/>
        </p:spPr>
      </p:pic>
      <p:sp>
        <p:nvSpPr>
          <p:cNvPr id="13" name="正方形/長方形 12"/>
          <p:cNvSpPr/>
          <p:nvPr/>
        </p:nvSpPr>
        <p:spPr>
          <a:xfrm>
            <a:off x="503237" y="3059906"/>
            <a:ext cx="6600197" cy="914994"/>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アーカイブ内の指定されたポイントに移動します。</a:t>
            </a:r>
          </a:p>
          <a:p>
            <a:pPr>
              <a:lnSpc>
                <a:spcPts val="1300"/>
              </a:lnSpc>
            </a:pPr>
            <a:r>
              <a:rPr lang="en-US" altLang="ja-JP" sz="800" dirty="0">
                <a:latin typeface="メイリオ" pitchFamily="50" charset="-128"/>
                <a:ea typeface="メイリオ" pitchFamily="50" charset="-128"/>
                <a:cs typeface="メイリオ" pitchFamily="50" charset="-128"/>
              </a:rPr>
              <a:t>1台のビデオカメラがアーカイブモードで、映像がないポイントにインジケータを移動させると、インジケータは自動的に時間的に最も近い点の映像へと移動します。2台以上のビデオカメラがアーカイブモードになっている場合は、時間的に最も近い点の映像に移動することはなく、「画面に表示されるアーカイブはありません」メッセージが表示されます。</a:t>
            </a:r>
          </a:p>
          <a:p>
            <a:pPr>
              <a:lnSpc>
                <a:spcPts val="1300"/>
              </a:lnSpc>
            </a:pPr>
            <a:r>
              <a:rPr lang="ja-JP" altLang="en-US" sz="800" dirty="0">
                <a:latin typeface="メイリオ" pitchFamily="50" charset="-128"/>
                <a:ea typeface="メイリオ" pitchFamily="50" charset="-128"/>
                <a:cs typeface="メイリオ" pitchFamily="50" charset="-128"/>
              </a:rPr>
              <a:t>選択された記録を再生するには、再生パネルを使用します（「再生パネルを使用したナビゲーション」を参照）。</a:t>
            </a:r>
          </a:p>
        </p:txBody>
      </p:sp>
      <p:sp>
        <p:nvSpPr>
          <p:cNvPr id="14" name="正方形/長方形 13"/>
          <p:cNvSpPr/>
          <p:nvPr/>
        </p:nvSpPr>
        <p:spPr>
          <a:xfrm>
            <a:off x="761241" y="4113373"/>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高度なパネルを使用したナビゲーション</a:t>
            </a:r>
          </a:p>
        </p:txBody>
      </p:sp>
      <p:sp>
        <p:nvSpPr>
          <p:cNvPr id="15" name="正方形/長方形 14"/>
          <p:cNvSpPr/>
          <p:nvPr/>
        </p:nvSpPr>
        <p:spPr>
          <a:xfrm>
            <a:off x="761203" y="4345069"/>
            <a:ext cx="629523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高度なナビゲーションパネルを使用し、表示タイルでの再生用アーカイブ内の記録を選択することができます。タイムライン(1)を左クリックし、ボタンを押したまま希望の位置にスケールをドラッグします。これには、次の2つのいずれかの操作を実行します。</a:t>
            </a:r>
          </a:p>
        </p:txBody>
      </p:sp>
      <p:sp>
        <p:nvSpPr>
          <p:cNvPr id="16" name="正方形/長方形 15"/>
          <p:cNvSpPr/>
          <p:nvPr/>
        </p:nvSpPr>
        <p:spPr>
          <a:xfrm>
            <a:off x="950001" y="4656357"/>
            <a:ext cx="5496836" cy="425758"/>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タイムライン</a:t>
            </a:r>
            <a:r>
              <a:rPr lang="en-US" altLang="ja-JP" sz="800" dirty="0" smtClean="0">
                <a:latin typeface="メイリオ" pitchFamily="50" charset="-128"/>
                <a:ea typeface="メイリオ" pitchFamily="50" charset="-128"/>
                <a:cs typeface="メイリオ" pitchFamily="50" charset="-128"/>
              </a:rPr>
              <a:t>(1)を左クリックし、ボタンを押したまま希望の位置にスケールをドラッグします。</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タイムライン上の時間でモーメントを左クリックします</a:t>
            </a:r>
            <a:r>
              <a:rPr lang="en-US" altLang="ja-JP" sz="800" dirty="0" smtClean="0">
                <a:latin typeface="メイリオ" pitchFamily="50" charset="-128"/>
                <a:ea typeface="メイリオ" pitchFamily="50" charset="-128"/>
                <a:cs typeface="メイリオ" pitchFamily="50" charset="-128"/>
              </a:rPr>
              <a:t>。</a:t>
            </a:r>
          </a:p>
        </p:txBody>
      </p:sp>
      <p:sp>
        <p:nvSpPr>
          <p:cNvPr id="17" name="正方形/長方形 16"/>
          <p:cNvSpPr/>
          <p:nvPr/>
        </p:nvSpPr>
        <p:spPr>
          <a:xfrm>
            <a:off x="578475" y="8508392"/>
            <a:ext cx="5868361"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タイムラインスケールが再配置されると、現在の時刻から選択されたモーメントまで、素早い動きで再生されます。</a:t>
            </a:r>
          </a:p>
        </p:txBody>
      </p:sp>
      <p:sp>
        <p:nvSpPr>
          <p:cNvPr id="18" name="正方形/長方形 17"/>
          <p:cNvSpPr/>
          <p:nvPr/>
        </p:nvSpPr>
        <p:spPr>
          <a:xfrm>
            <a:off x="912750" y="8903767"/>
            <a:ext cx="5457888"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時間内の現在のモーメントは、タイムライン(2)の中心部に位置するカーソルによって決定されます。タイムラインに関連するカーソルの位置は決して変化しません。</a:t>
            </a:r>
          </a:p>
        </p:txBody>
      </p:sp>
      <p:sp>
        <p:nvSpPr>
          <p:cNvPr id="19" name="正方形/長方形 18"/>
          <p:cNvSpPr/>
          <p:nvPr/>
        </p:nvSpPr>
        <p:spPr>
          <a:xfrm>
            <a:off x="609599" y="9539492"/>
            <a:ext cx="583723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選択したモーメントに到達すると、再生が停止します。再生速度は、タイムラインの移動速度に依存します。</a:t>
            </a:r>
          </a:p>
        </p:txBody>
      </p:sp>
      <p:sp>
        <p:nvSpPr>
          <p:cNvPr id="20" name="正方形/長方形 19"/>
          <p:cNvSpPr/>
          <p:nvPr/>
        </p:nvSpPr>
        <p:spPr>
          <a:xfrm>
            <a:off x="359946" y="10268859"/>
            <a:ext cx="377026" cy="248145"/>
          </a:xfrm>
          <a:prstGeom prst="rect">
            <a:avLst/>
          </a:prstGeom>
        </p:spPr>
        <p:txBody>
          <a:bodyPr wrap="none">
            <a:spAutoFit/>
          </a:bodyPr>
          <a:lstStyle/>
          <a:p>
            <a:pPr>
              <a:lnSpc>
                <a:spcPts val="1300"/>
              </a:lnSpc>
              <a:tabLst>
                <a:tab pos="152400" algn="l"/>
                <a:tab pos="495300" algn="l"/>
              </a:tabLst>
            </a:pPr>
            <a:r>
              <a:rPr lang="en-US" altLang="zh-CN" sz="800" dirty="0">
                <a:solidFill>
                  <a:srgbClr val="000000"/>
                </a:solidFill>
                <a:latin typeface="メイリオ" pitchFamily="50" charset="-128"/>
                <a:ea typeface="メイリオ" pitchFamily="50" charset="-128"/>
                <a:cs typeface="メイリオ" pitchFamily="50" charset="-128"/>
              </a:rPr>
              <a:t>223</a:t>
            </a:r>
          </a:p>
        </p:txBody>
      </p:sp>
    </p:spTree>
    <p:extLst>
      <p:ext uri="{BB962C8B-B14F-4D97-AF65-F5344CB8AC3E}">
        <p14:creationId xmlns:p14="http://schemas.microsoft.com/office/powerpoint/2010/main" val="1211932820"/>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224</a:t>
            </a:r>
          </a:p>
        </p:txBody>
      </p:sp>
      <p:sp>
        <p:nvSpPr>
          <p:cNvPr id="3" name="TextBox 1"/>
          <p:cNvSpPr txBox="1"/>
          <p:nvPr/>
        </p:nvSpPr>
        <p:spPr>
          <a:xfrm>
            <a:off x="609600" y="789627"/>
            <a:ext cx="3488134"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アーカイブの再生を開始するには、タイムラインの途中でクリックします。</a:t>
            </a:r>
          </a:p>
        </p:txBody>
      </p:sp>
      <p:sp>
        <p:nvSpPr>
          <p:cNvPr id="4" name="TextBox 1"/>
          <p:cNvSpPr txBox="1"/>
          <p:nvPr/>
        </p:nvSpPr>
        <p:spPr>
          <a:xfrm>
            <a:off x="2552700" y="939800"/>
            <a:ext cx="4103688"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再生を一時停止するには、ボタンをクリックするか、タイムラインを左クリックします。</a:t>
            </a:r>
          </a:p>
        </p:txBody>
      </p:sp>
      <p:sp>
        <p:nvSpPr>
          <p:cNvPr id="5" name="TextBox 1"/>
          <p:cNvSpPr txBox="1"/>
          <p:nvPr/>
        </p:nvSpPr>
        <p:spPr>
          <a:xfrm>
            <a:off x="5880100" y="939800"/>
            <a:ext cx="102592"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6" name="TextBox 1"/>
          <p:cNvSpPr txBox="1"/>
          <p:nvPr/>
        </p:nvSpPr>
        <p:spPr>
          <a:xfrm>
            <a:off x="609600" y="1066800"/>
            <a:ext cx="6360716" cy="546303"/>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再生を制御するには、再生パネル（「再生パネルを使用したナビゲーション」を参照）または高度なナビゲーションパネルを使用します。</a:t>
            </a:r>
          </a:p>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1" name="TextBox 1"/>
          <p:cNvSpPr txBox="1"/>
          <p:nvPr/>
        </p:nvSpPr>
        <p:spPr>
          <a:xfrm>
            <a:off x="2335393" y="2489052"/>
            <a:ext cx="78548" cy="212879"/>
          </a:xfrm>
          <a:prstGeom prst="rect">
            <a:avLst/>
          </a:prstGeom>
          <a:noFill/>
        </p:spPr>
        <p:txBody>
          <a:bodyPr wrap="none" lIns="0" tIns="0" rIns="0" rtlCol="0">
            <a:spAutoFit/>
          </a:bodyPr>
          <a:lstStyle/>
          <a:p>
            <a:pPr>
              <a:lnSpc>
                <a:spcPts val="1300"/>
              </a:lnSpc>
              <a:tabLst>
                <a:tab pos="520700" algn="l"/>
                <a:tab pos="673100" algn="l"/>
              </a:tabLst>
            </a:pPr>
            <a:r>
              <a:rPr lang="en-US" altLang="zh-CN"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19"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a:xfrm>
            <a:off x="663574" y="316706"/>
            <a:ext cx="6067425"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アーカイブの再生を開始するには、タイムラインの途中でクリックします。再生を一時停止するには、ボタンをクリックするか、タイムラインを左クリックします。</a:t>
            </a:r>
          </a:p>
        </p:txBody>
      </p:sp>
      <p:sp>
        <p:nvSpPr>
          <p:cNvPr id="21" name="正方形/長方形 20"/>
          <p:cNvSpPr/>
          <p:nvPr/>
        </p:nvSpPr>
        <p:spPr>
          <a:xfrm>
            <a:off x="579437" y="1459706"/>
            <a:ext cx="667543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再生を制御するには、再生パネル（「再生パネルを使用したナビゲーション」を参照）または高度なナビゲーションパネルを使用します。</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5437" y="240506"/>
            <a:ext cx="342900" cy="40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5437" y="767070"/>
            <a:ext cx="352425" cy="41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3" name="表 22"/>
          <p:cNvGraphicFramePr>
            <a:graphicFrameLocks noGrp="1"/>
          </p:cNvGraphicFramePr>
          <p:nvPr>
            <p:extLst>
              <p:ext uri="{D42A27DB-BD31-4B8C-83A1-F6EECF244321}">
                <p14:modId xmlns:p14="http://schemas.microsoft.com/office/powerpoint/2010/main" val="1138967553"/>
              </p:ext>
            </p:extLst>
          </p:nvPr>
        </p:nvGraphicFramePr>
        <p:xfrm>
          <a:off x="489060" y="1840706"/>
          <a:ext cx="6591828" cy="6477000"/>
        </p:xfrm>
        <a:graphic>
          <a:graphicData uri="http://schemas.openxmlformats.org/drawingml/2006/table">
            <a:tbl>
              <a:tblPr firstRow="1" bandRow="1">
                <a:tableStyleId>{5C22544A-7EE6-4342-B048-85BDC9FD1C3A}</a:tableStyleId>
              </a:tblPr>
              <a:tblGrid>
                <a:gridCol w="2141537"/>
                <a:gridCol w="1154377"/>
                <a:gridCol w="1969823"/>
                <a:gridCol w="1326091"/>
              </a:tblGrid>
              <a:tr h="300808">
                <a:tc gridSpan="2">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hMerge="1">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gridSpan="2">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一時停止</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hMerge="1">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3689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アイテム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アイテム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10151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1レベルずつ再生速度を下げる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前のフレームに移動する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1908992">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1レベルずつ再生速度を下げる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次のフレームに移動する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182880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前の記録に移動する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次の記録に移動する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pic>
        <p:nvPicPr>
          <p:cNvPr id="10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274" y="2603880"/>
            <a:ext cx="1695450" cy="179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45713" y="2755485"/>
            <a:ext cx="166687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6745" y="4660106"/>
            <a:ext cx="16764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5166" y="6869906"/>
            <a:ext cx="1685925" cy="109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86078" y="4698205"/>
            <a:ext cx="1586143" cy="1647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05346" y="6774656"/>
            <a:ext cx="1666875"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1589839"/>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54050" y="674239"/>
            <a:ext cx="1739900" cy="3594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1790700" y="5143500"/>
            <a:ext cx="368300" cy="3683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2336800" y="5512278"/>
            <a:ext cx="355600" cy="3683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2374900" y="5911836"/>
            <a:ext cx="241300" cy="2032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2372980" y="6134100"/>
            <a:ext cx="254000" cy="2159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2351863" y="6350000"/>
            <a:ext cx="254000" cy="190500"/>
          </a:xfrm>
          <a:prstGeom prst="rect">
            <a:avLst/>
          </a:prstGeom>
          <a:noFill/>
        </p:spPr>
      </p:pic>
      <p:pic>
        <p:nvPicPr>
          <p:cNvPr id="9" name="Picture 3"/>
          <p:cNvPicPr>
            <a:picLocks noChangeAspect="1" noChangeArrowheads="1"/>
          </p:cNvPicPr>
          <p:nvPr/>
        </p:nvPicPr>
        <p:blipFill>
          <a:blip r:embed="rId8" cstate="print"/>
          <a:srcRect/>
          <a:stretch>
            <a:fillRect/>
          </a:stretch>
        </p:blipFill>
        <p:spPr bwMode="auto">
          <a:xfrm>
            <a:off x="2368550" y="6553200"/>
            <a:ext cx="254000" cy="203200"/>
          </a:xfrm>
          <a:prstGeom prst="rect">
            <a:avLst/>
          </a:prstGeom>
          <a:noFill/>
        </p:spPr>
      </p:pic>
      <p:pic>
        <p:nvPicPr>
          <p:cNvPr id="10" name="Picture 3"/>
          <p:cNvPicPr>
            <a:picLocks noChangeAspect="1" noChangeArrowheads="1"/>
          </p:cNvPicPr>
          <p:nvPr/>
        </p:nvPicPr>
        <p:blipFill>
          <a:blip r:embed="rId9" cstate="print"/>
          <a:srcRect/>
          <a:stretch>
            <a:fillRect/>
          </a:stretch>
        </p:blipFill>
        <p:spPr bwMode="auto">
          <a:xfrm>
            <a:off x="609600" y="7302500"/>
            <a:ext cx="1790700" cy="965200"/>
          </a:xfrm>
          <a:prstGeom prst="rect">
            <a:avLst/>
          </a:prstGeom>
          <a:noFill/>
        </p:spPr>
      </p:pic>
      <p:pic>
        <p:nvPicPr>
          <p:cNvPr id="11" name="Picture 3"/>
          <p:cNvPicPr>
            <a:picLocks noChangeAspect="1" noChangeArrowheads="1"/>
          </p:cNvPicPr>
          <p:nvPr/>
        </p:nvPicPr>
        <p:blipFill>
          <a:blip r:embed="rId10" cstate="print"/>
          <a:srcRect/>
          <a:stretch>
            <a:fillRect/>
          </a:stretch>
        </p:blipFill>
        <p:spPr bwMode="auto">
          <a:xfrm>
            <a:off x="609600" y="8597900"/>
            <a:ext cx="1778000" cy="939800"/>
          </a:xfrm>
          <a:prstGeom prst="rect">
            <a:avLst/>
          </a:prstGeom>
          <a:noFill/>
        </p:spPr>
      </p:pic>
      <p:sp>
        <p:nvSpPr>
          <p:cNvPr id="22" name="TextBox 1"/>
          <p:cNvSpPr txBox="1"/>
          <p:nvPr/>
        </p:nvSpPr>
        <p:spPr>
          <a:xfrm>
            <a:off x="299694" y="10375106"/>
            <a:ext cx="192360" cy="201915"/>
          </a:xfrm>
          <a:prstGeom prst="rect">
            <a:avLst/>
          </a:prstGeom>
          <a:noFill/>
        </p:spPr>
        <p:txBody>
          <a:bodyPr wrap="none" lIns="0" tIns="0" rIns="0" rtlCol="0">
            <a:spAutoFit/>
          </a:bodyPr>
          <a:lstStyle/>
          <a:p>
            <a:pPr>
              <a:lnSpc>
                <a:spcPts val="1300"/>
              </a:lnSpc>
              <a:tabLst>
                <a:tab pos="152400" algn="l"/>
              </a:tabLst>
            </a:pPr>
            <a:r>
              <a:rPr lang="en-US" altLang="zh-CN" sz="798" dirty="0" smtClean="0">
                <a:solidFill>
                  <a:srgbClr val="000000"/>
                </a:solidFill>
                <a:latin typeface="メイリオ" panose="020B0604030504040204" pitchFamily="50" charset="-128"/>
                <a:cs typeface="メイリオ" panose="020B0604030504040204" pitchFamily="50" charset="-128"/>
              </a:rPr>
              <a:t>225</a:t>
            </a:r>
          </a:p>
        </p:txBody>
      </p:sp>
      <p:sp>
        <p:nvSpPr>
          <p:cNvPr id="23" name="正方形/長方形 22"/>
          <p:cNvSpPr/>
          <p:nvPr/>
        </p:nvSpPr>
        <p:spPr>
          <a:xfrm>
            <a:off x="609600" y="88106"/>
            <a:ext cx="236475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イベントリストを使用したナビゲート</a:t>
            </a:r>
          </a:p>
        </p:txBody>
      </p:sp>
      <p:sp>
        <p:nvSpPr>
          <p:cNvPr id="24" name="正方形/長方形 23"/>
          <p:cNvSpPr/>
          <p:nvPr/>
        </p:nvSpPr>
        <p:spPr>
          <a:xfrm>
            <a:off x="609599" y="240506"/>
            <a:ext cx="606583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イベントリストとタイムラインは動的にリンクされます。リストでイベントを選択すると、タイムラインインジケータが選択された位置に自動でジャンプします。</a:t>
            </a:r>
          </a:p>
        </p:txBody>
      </p:sp>
      <p:sp>
        <p:nvSpPr>
          <p:cNvPr id="25" name="正方形/長方形 24"/>
          <p:cNvSpPr/>
          <p:nvPr/>
        </p:nvSpPr>
        <p:spPr>
          <a:xfrm>
            <a:off x="705978" y="4278860"/>
            <a:ext cx="4536744"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詳細については、「イベントリスト」を参照してください。</a:t>
            </a:r>
          </a:p>
        </p:txBody>
      </p:sp>
      <p:sp>
        <p:nvSpPr>
          <p:cNvPr id="26" name="正方形/長方形 25"/>
          <p:cNvSpPr/>
          <p:nvPr/>
        </p:nvSpPr>
        <p:spPr>
          <a:xfrm>
            <a:off x="609600" y="4468356"/>
            <a:ext cx="236475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再生パネルを使用したナビゲーション</a:t>
            </a:r>
          </a:p>
        </p:txBody>
      </p:sp>
      <p:sp>
        <p:nvSpPr>
          <p:cNvPr id="27" name="正方形/長方形 26"/>
          <p:cNvSpPr/>
          <p:nvPr/>
        </p:nvSpPr>
        <p:spPr>
          <a:xfrm>
            <a:off x="650875" y="4714577"/>
            <a:ext cx="6329362"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再生パネルを使用して、アーカイブに移動するには、まず、再生用の記録を選択する必要があります。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記録を選択すると、以下の操作にアクセスできます。</a:t>
            </a:r>
          </a:p>
        </p:txBody>
      </p:sp>
      <p:sp>
        <p:nvSpPr>
          <p:cNvPr id="28" name="正方形/長方形 27"/>
          <p:cNvSpPr/>
          <p:nvPr/>
        </p:nvSpPr>
        <p:spPr>
          <a:xfrm>
            <a:off x="711366" y="5226979"/>
            <a:ext cx="867545"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記録再生</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9" name="正方形/長方形 28"/>
          <p:cNvSpPr/>
          <p:nvPr/>
        </p:nvSpPr>
        <p:spPr>
          <a:xfrm>
            <a:off x="697962" y="5588706"/>
            <a:ext cx="1426994"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再生の一時停止</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/停止：</a:t>
            </a:r>
          </a:p>
        </p:txBody>
      </p:sp>
      <p:sp>
        <p:nvSpPr>
          <p:cNvPr id="30" name="正方形/長方形 29"/>
          <p:cNvSpPr/>
          <p:nvPr/>
        </p:nvSpPr>
        <p:spPr>
          <a:xfrm>
            <a:off x="696743" y="5880578"/>
            <a:ext cx="1277914"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前のフレームに移動</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正方形/長方形 30"/>
          <p:cNvSpPr/>
          <p:nvPr/>
        </p:nvSpPr>
        <p:spPr>
          <a:xfrm>
            <a:off x="686148" y="6117377"/>
            <a:ext cx="1277914"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次のフレームに移動</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4" name="正方形/長方形 1023"/>
          <p:cNvSpPr/>
          <p:nvPr/>
        </p:nvSpPr>
        <p:spPr>
          <a:xfrm>
            <a:off x="686148" y="6356578"/>
            <a:ext cx="1072730"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前の記録に移動</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5" name="正方形/長方形 1024"/>
          <p:cNvSpPr/>
          <p:nvPr/>
        </p:nvSpPr>
        <p:spPr>
          <a:xfrm>
            <a:off x="697466" y="6603372"/>
            <a:ext cx="1072730"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次の記録に移動</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6" name="正方形/長方形 1025"/>
          <p:cNvSpPr/>
          <p:nvPr/>
        </p:nvSpPr>
        <p:spPr>
          <a:xfrm>
            <a:off x="549275" y="6840835"/>
            <a:ext cx="5973762"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再生モード（順方向/逆方向）と速度は、変更可能です。変更するには、スライダーを使用します。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エントリの急速な逆方向再生</a:t>
            </a:r>
          </a:p>
        </p:txBody>
      </p:sp>
      <p:sp>
        <p:nvSpPr>
          <p:cNvPr id="1028" name="正方形/長方形 1027"/>
          <p:cNvSpPr/>
          <p:nvPr/>
        </p:nvSpPr>
        <p:spPr>
          <a:xfrm>
            <a:off x="654291" y="8372994"/>
            <a:ext cx="1518364" cy="2481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エントリの急速な順方向再生</a:t>
            </a:r>
          </a:p>
        </p:txBody>
      </p:sp>
      <p:sp>
        <p:nvSpPr>
          <p:cNvPr id="1029" name="正方形/長方形 1028"/>
          <p:cNvSpPr/>
          <p:nvPr/>
        </p:nvSpPr>
        <p:spPr>
          <a:xfrm>
            <a:off x="609600" y="9613106"/>
            <a:ext cx="6294437"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記録を逆方向再生するには、スライダーをゼロの再生速度（スライダーの中心）位置の左に動かします。順方向再生の場合は、右に動かします。現在の再生速度が、スライダーの下に表示されます。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記録の順方向再生中は、＋記号が速度の前に表示され、逆方向再生中は、 －記号が表示されます。</a:t>
            </a:r>
          </a:p>
        </p:txBody>
      </p:sp>
    </p:spTree>
    <p:extLst>
      <p:ext uri="{BB962C8B-B14F-4D97-AF65-F5344CB8AC3E}">
        <p14:creationId xmlns:p14="http://schemas.microsoft.com/office/powerpoint/2010/main" val="930236143"/>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464214" y="399994"/>
            <a:ext cx="536416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値0Xは速度ゼロ、すなわち、無再生となります。値1Xは記録のフレームレートに対応します。</a:t>
            </a: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1X未満の速度では、再生速度は記録速度よりも遅くなります。速度が1Xを超える場合は高速となります。</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012" y="1036851"/>
            <a:ext cx="635317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8"/>
          <p:cNvSpPr/>
          <p:nvPr/>
        </p:nvSpPr>
        <p:spPr>
          <a:xfrm>
            <a:off x="901700" y="1078706"/>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順方向と逆方向再生は、どちらも16Xまで加速することができます。</a:t>
            </a:r>
          </a:p>
        </p:txBody>
      </p:sp>
      <p:sp>
        <p:nvSpPr>
          <p:cNvPr id="10" name="正方形/長方形 9"/>
          <p:cNvSpPr/>
          <p:nvPr/>
        </p:nvSpPr>
        <p:spPr>
          <a:xfrm>
            <a:off x="2713037" y="1535906"/>
            <a:ext cx="2749471"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タイムインジケータを介したナビゲーション</a:t>
            </a:r>
          </a:p>
        </p:txBody>
      </p:sp>
      <p:sp>
        <p:nvSpPr>
          <p:cNvPr id="11" name="正方形/長方形 10"/>
          <p:cNvSpPr/>
          <p:nvPr/>
        </p:nvSpPr>
        <p:spPr>
          <a:xfrm>
            <a:off x="609599" y="1729966"/>
            <a:ext cx="6065838"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表示タイル内のタイムインジケータは、アーカイブ内を移動したいタイムライン上の現在の日の時刻を設定するために使用することができます。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インジケータを左クリックし、矢印またはキーボードのテンキーを使用してHH:MM:SS形式で時間を指定します。</a:t>
            </a: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297906"/>
            <a:ext cx="3829050"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正方形/長方形 11"/>
          <p:cNvSpPr/>
          <p:nvPr/>
        </p:nvSpPr>
        <p:spPr>
          <a:xfrm>
            <a:off x="488950" y="54983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アーカイブ内の指定されたポイントに移動します。</a:t>
            </a:r>
          </a:p>
        </p:txBody>
      </p:sp>
      <p:sp>
        <p:nvSpPr>
          <p:cNvPr id="15" name="正方形/長方形 14"/>
          <p:cNvSpPr/>
          <p:nvPr/>
        </p:nvSpPr>
        <p:spPr>
          <a:xfrm>
            <a:off x="509903" y="5726906"/>
            <a:ext cx="6546534" cy="581569"/>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台のビデオカメラがアーカイブモードで、映像がないポイントに移動しようとすると、時間的に最も近いポイントの映像に自動的に移動します。2台以上のビデオカメラがアーカイブモードになっている場合は、時間的に最も近いポイントの映像に移動し、イメージ「画面にはアーカイブは表示されません」のメッセージが表示されます。</a:t>
            </a:r>
          </a:p>
        </p:txBody>
      </p:sp>
      <p:sp>
        <p:nvSpPr>
          <p:cNvPr id="16" name="正方形/長方形 15"/>
          <p:cNvSpPr/>
          <p:nvPr/>
        </p:nvSpPr>
        <p:spPr>
          <a:xfrm>
            <a:off x="587449" y="6227251"/>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キーボードナビゲーション</a:t>
            </a:r>
          </a:p>
        </p:txBody>
      </p:sp>
      <p:sp>
        <p:nvSpPr>
          <p:cNvPr id="17" name="正方形/長方形 16"/>
          <p:cNvSpPr/>
          <p:nvPr/>
        </p:nvSpPr>
        <p:spPr>
          <a:xfrm>
            <a:off x="532793" y="6471778"/>
            <a:ext cx="5914044"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キーボードショートカットを使用して、アーカイブからのナビゲーションおよびビデオ再生のコントロールが可能です。</a:t>
            </a:r>
          </a:p>
        </p:txBody>
      </p:sp>
      <p:graphicFrame>
        <p:nvGraphicFramePr>
          <p:cNvPr id="18" name="表 17"/>
          <p:cNvGraphicFramePr>
            <a:graphicFrameLocks noGrp="1"/>
          </p:cNvGraphicFramePr>
          <p:nvPr>
            <p:extLst>
              <p:ext uri="{D42A27DB-BD31-4B8C-83A1-F6EECF244321}">
                <p14:modId xmlns:p14="http://schemas.microsoft.com/office/powerpoint/2010/main" val="101614041"/>
              </p:ext>
            </p:extLst>
          </p:nvPr>
        </p:nvGraphicFramePr>
        <p:xfrm>
          <a:off x="377576" y="6793706"/>
          <a:ext cx="6224477" cy="2823867"/>
        </p:xfrm>
        <a:graphic>
          <a:graphicData uri="http://schemas.openxmlformats.org/drawingml/2006/table">
            <a:tbl>
              <a:tblPr firstRow="1" bandRow="1">
                <a:tableStyleId>{5C22544A-7EE6-4342-B048-85BDC9FD1C3A}</a:tableStyleId>
              </a:tblPr>
              <a:tblGrid>
                <a:gridCol w="1985360"/>
                <a:gridCol w="2142745"/>
                <a:gridCol w="2096372"/>
              </a:tblGrid>
              <a:tr h="223069">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キーまたはキーの組み合わせ</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一時停止中に得られるアクション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再生中に得られるアクション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スペースバー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再生を開始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再生を一時停止</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Ctrl+スペースキー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現在の位置でエクスポート間隔を設定</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現在の位置でエクスポート間隔を設定</a:t>
                      </a:r>
                    </a:p>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810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1レベルごとに再生速度をアップ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1レベルごとに再生速度をアップ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95937">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1レベルずつ再生速度を下げる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1レベルずつ再生速度を下げる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92619">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前のキーフレームに移動</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93181">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次のキーフレームに移動</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ページアップ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前の記録に切り替え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前の記録に切り替え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93181">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PageDownキー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次の記録に切り替え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次の記録に切り替え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9" name="正方形/長方形 18"/>
          <p:cNvSpPr/>
          <p:nvPr/>
        </p:nvSpPr>
        <p:spPr>
          <a:xfrm>
            <a:off x="248895" y="10187680"/>
            <a:ext cx="377026" cy="259045"/>
          </a:xfrm>
          <a:prstGeom prst="rect">
            <a:avLst/>
          </a:prstGeom>
        </p:spPr>
        <p:txBody>
          <a:bodyPr wrap="none">
            <a:spAutoFit/>
          </a:bodyPr>
          <a:lstStyle/>
          <a:p>
            <a:pPr>
              <a:lnSpc>
                <a:spcPts val="1300"/>
              </a:lnSpc>
              <a:tabLst>
                <a:tab pos="152400" algn="l"/>
                <a:tab pos="165100" algn="l"/>
              </a:tabLst>
            </a:pPr>
            <a:r>
              <a:rPr lang="en-US" altLang="zh-CN" sz="800" dirty="0">
                <a:solidFill>
                  <a:srgbClr val="000000"/>
                </a:solidFill>
                <a:latin typeface="メイリオ" panose="020B0604030504040204" pitchFamily="50" charset="-128"/>
                <a:cs typeface="メイリオ" panose="020B0604030504040204" pitchFamily="50" charset="-128"/>
              </a:rPr>
              <a:t>226</a:t>
            </a:r>
          </a:p>
        </p:txBody>
      </p:sp>
    </p:spTree>
    <p:extLst>
      <p:ext uri="{BB962C8B-B14F-4D97-AF65-F5344CB8AC3E}">
        <p14:creationId xmlns:p14="http://schemas.microsoft.com/office/powerpoint/2010/main" val="3414855021"/>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825500"/>
            <a:ext cx="3873500" cy="33020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609600" y="5118100"/>
            <a:ext cx="3873500" cy="3289300"/>
          </a:xfrm>
          <a:prstGeom prst="rect">
            <a:avLst/>
          </a:prstGeom>
          <a:noFill/>
        </p:spPr>
      </p:pic>
      <p:pic>
        <p:nvPicPr>
          <p:cNvPr id="8" name="Picture 3"/>
          <p:cNvPicPr>
            <a:picLocks noChangeAspect="1" noChangeArrowheads="1"/>
          </p:cNvPicPr>
          <p:nvPr/>
        </p:nvPicPr>
        <p:blipFill>
          <a:blip r:embed="rId4" cstate="print"/>
          <a:srcRect/>
          <a:stretch>
            <a:fillRect/>
          </a:stretch>
        </p:blipFill>
        <p:spPr bwMode="auto">
          <a:xfrm>
            <a:off x="6934200" y="10033000"/>
            <a:ext cx="25400" cy="50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227</a:t>
            </a:r>
          </a:p>
        </p:txBody>
      </p:sp>
      <p:sp>
        <p:nvSpPr>
          <p:cNvPr id="14" name="正方形/長方形 13"/>
          <p:cNvSpPr/>
          <p:nvPr/>
        </p:nvSpPr>
        <p:spPr>
          <a:xfrm>
            <a:off x="532920" y="92582"/>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記録ナビゲーションのフリップ</a:t>
            </a:r>
          </a:p>
        </p:txBody>
      </p:sp>
      <p:sp>
        <p:nvSpPr>
          <p:cNvPr id="16" name="正方形/長方形 15"/>
          <p:cNvSpPr/>
          <p:nvPr/>
        </p:nvSpPr>
        <p:spPr>
          <a:xfrm>
            <a:off x="587005" y="240506"/>
            <a:ext cx="6012232" cy="581569"/>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表示タイルを使って、簡単に記録をフリップすることができます。</a:t>
            </a:r>
          </a:p>
          <a:p>
            <a:pPr>
              <a:lnSpc>
                <a:spcPts val="1300"/>
              </a:lnSpc>
            </a:pPr>
            <a:r>
              <a:rPr lang="ja-JP" altLang="en-US" sz="800" dirty="0">
                <a:latin typeface="メイリオ" pitchFamily="50" charset="-128"/>
                <a:ea typeface="メイリオ" pitchFamily="50" charset="-128"/>
                <a:cs typeface="メイリオ" pitchFamily="50" charset="-128"/>
              </a:rPr>
              <a:t>表示タイルの側面にあるボタンを使用して、記録をフリップします。表示タイルの左側のボタンをクリックすると前の記録(1)が再生され、表示タイルの右側のボタンをクリックすると次の記録を再生します。</a:t>
            </a:r>
          </a:p>
        </p:txBody>
      </p:sp>
      <p:sp>
        <p:nvSpPr>
          <p:cNvPr id="17" name="正方形/長方形 16"/>
          <p:cNvSpPr/>
          <p:nvPr/>
        </p:nvSpPr>
        <p:spPr>
          <a:xfrm>
            <a:off x="572053" y="4127500"/>
            <a:ext cx="698762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新しい記録をフリップする際、既に再生モードの記録がある場合は、フリップが完了すると、新しい記録が自動的に再生を開始します。</a:t>
            </a:r>
          </a:p>
        </p:txBody>
      </p:sp>
      <p:sp>
        <p:nvSpPr>
          <p:cNvPr id="18" name="正方形/長方形 17"/>
          <p:cNvSpPr/>
          <p:nvPr/>
        </p:nvSpPr>
        <p:spPr>
          <a:xfrm>
            <a:off x="514941" y="4424868"/>
            <a:ext cx="5855696" cy="259045"/>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シチュエーション解析検出ユニットがトリガーされた原因を表示します。</a:t>
            </a:r>
          </a:p>
        </p:txBody>
      </p:sp>
      <p:sp>
        <p:nvSpPr>
          <p:cNvPr id="19" name="正方形/長方形 18"/>
          <p:cNvSpPr/>
          <p:nvPr/>
        </p:nvSpPr>
        <p:spPr>
          <a:xfrm>
            <a:off x="563930" y="4699405"/>
            <a:ext cx="577898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検出ユニットがトリガーされた時点からの範囲[-1秒;+1秒]にアーカイブを配置するとき、シチュエーション解析検出ユニットをトリガーしたオブジェクトは、ビデオフレームにマークされます。</a:t>
            </a:r>
          </a:p>
        </p:txBody>
      </p:sp>
      <p:sp>
        <p:nvSpPr>
          <p:cNvPr id="20" name="正方形/長方形 19"/>
          <p:cNvSpPr/>
          <p:nvPr/>
        </p:nvSpPr>
        <p:spPr>
          <a:xfrm>
            <a:off x="303415" y="8490456"/>
            <a:ext cx="3778250" cy="425758"/>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アラーム管理モードでのビデオ監視</a:t>
            </a:r>
          </a:p>
          <a:p>
            <a:pPr>
              <a:lnSpc>
                <a:spcPts val="1300"/>
              </a:lnSpc>
            </a:pPr>
            <a:r>
              <a:rPr lang="ja-JP" altLang="en-US" sz="1000" b="1" dirty="0">
                <a:latin typeface="メイリオ" pitchFamily="50" charset="-128"/>
                <a:ea typeface="メイリオ" pitchFamily="50" charset="-128"/>
                <a:cs typeface="メイリオ" pitchFamily="50" charset="-128"/>
              </a:rPr>
              <a:t>アラーム管理モードで使用可能なビデオ監視機能</a:t>
            </a:r>
          </a:p>
        </p:txBody>
      </p:sp>
      <p:sp>
        <p:nvSpPr>
          <p:cNvPr id="21" name="正方形/長方形 20"/>
          <p:cNvSpPr/>
          <p:nvPr/>
        </p:nvSpPr>
        <p:spPr>
          <a:xfrm>
            <a:off x="489152" y="889005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次のビデオ監視機能は、アラーム管理モードで使用できます。</a:t>
            </a:r>
          </a:p>
        </p:txBody>
      </p:sp>
      <p:sp>
        <p:nvSpPr>
          <p:cNvPr id="22" name="正方形/長方形 21"/>
          <p:cNvSpPr/>
          <p:nvPr/>
        </p:nvSpPr>
        <p:spPr>
          <a:xfrm>
            <a:off x="489152" y="9132207"/>
            <a:ext cx="3778250" cy="1092607"/>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ビデオカメラを選択します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表示タイルのスケーリング</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ビデオ画像のデジタルズーム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処理画像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様々な速度でのアラームの順方向および逆方向再生</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アラームの評価（ステータス割り当て</a:t>
            </a:r>
            <a:r>
              <a:rPr lang="en-US" altLang="ja-JP" sz="800" dirty="0" smtClean="0">
                <a:latin typeface="メイリオ" pitchFamily="50" charset="-128"/>
                <a:ea typeface="メイリオ" pitchFamily="50" charset="-128"/>
                <a:cs typeface="メイリオ" pitchFamily="50" charset="-128"/>
              </a:rPr>
              <a:t>）</a:t>
            </a:r>
          </a:p>
        </p:txBody>
      </p:sp>
    </p:spTree>
    <p:extLst>
      <p:ext uri="{BB962C8B-B14F-4D97-AF65-F5344CB8AC3E}">
        <p14:creationId xmlns:p14="http://schemas.microsoft.com/office/powerpoint/2010/main" val="2691923842"/>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14933"/>
            <a:ext cx="6340855" cy="647700"/>
          </a:xfrm>
          <a:custGeom>
            <a:avLst/>
            <a:gdLst>
              <a:gd name="connsiteX0" fmla="*/ 0 w 6340855"/>
              <a:gd name="connsiteY0" fmla="*/ 0 h 647700"/>
              <a:gd name="connsiteX1" fmla="*/ 6340856 w 6340855"/>
              <a:gd name="connsiteY1" fmla="*/ 0 h 647700"/>
              <a:gd name="connsiteX2" fmla="*/ 6340856 w 6340855"/>
              <a:gd name="connsiteY2" fmla="*/ 647700 h 647700"/>
              <a:gd name="connsiteX3" fmla="*/ 0 w 6340855"/>
              <a:gd name="connsiteY3" fmla="*/ 647700 h 647700"/>
              <a:gd name="connsiteX4" fmla="*/ 0 w 6340855"/>
              <a:gd name="connsiteY4" fmla="*/ 0 h 6477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647700">
                <a:moveTo>
                  <a:pt x="0" y="0"/>
                </a:moveTo>
                <a:lnTo>
                  <a:pt x="6340856" y="0"/>
                </a:lnTo>
                <a:lnTo>
                  <a:pt x="6340856" y="647700"/>
                </a:lnTo>
                <a:lnTo>
                  <a:pt x="0" y="6477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12645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1369313"/>
            <a:ext cx="6340856" cy="557149"/>
          </a:xfrm>
          <a:custGeom>
            <a:avLst/>
            <a:gdLst>
              <a:gd name="connsiteX0" fmla="*/ 0 w 6340856"/>
              <a:gd name="connsiteY0" fmla="*/ 0 h 557149"/>
              <a:gd name="connsiteX1" fmla="*/ 6340856 w 6340856"/>
              <a:gd name="connsiteY1" fmla="*/ 0 h 557149"/>
              <a:gd name="connsiteX2" fmla="*/ 6340856 w 6340856"/>
              <a:gd name="connsiteY2" fmla="*/ 557149 h 557149"/>
              <a:gd name="connsiteX3" fmla="*/ 0 w 6340856"/>
              <a:gd name="connsiteY3" fmla="*/ 557149 h 557149"/>
              <a:gd name="connsiteX4" fmla="*/ 0 w 6340856"/>
              <a:gd name="connsiteY4" fmla="*/ 0 h 55714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57149">
                <a:moveTo>
                  <a:pt x="0" y="0"/>
                </a:moveTo>
                <a:lnTo>
                  <a:pt x="6340856" y="0"/>
                </a:lnTo>
                <a:lnTo>
                  <a:pt x="6340856" y="557149"/>
                </a:lnTo>
                <a:lnTo>
                  <a:pt x="0" y="557149"/>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136931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09600" y="1369313"/>
            <a:ext cx="9525" cy="557149"/>
          </a:xfrm>
          <a:custGeom>
            <a:avLst/>
            <a:gdLst>
              <a:gd name="connsiteX0" fmla="*/ 4762 w 9525"/>
              <a:gd name="connsiteY0" fmla="*/ 0 h 557149"/>
              <a:gd name="connsiteX1" fmla="*/ 4762 w 9525"/>
              <a:gd name="connsiteY1" fmla="*/ 557149 h 557149"/>
            </a:gdLst>
            <a:ahLst/>
            <a:cxnLst>
              <a:cxn ang="0">
                <a:pos x="connsiteX0" y="connsiteY0"/>
              </a:cxn>
              <a:cxn ang="1">
                <a:pos x="connsiteX1" y="connsiteY1"/>
              </a:cxn>
            </a:cxnLst>
            <a:rect l="l" t="t" r="r" b="b"/>
            <a:pathLst>
              <a:path w="9525" h="557149">
                <a:moveTo>
                  <a:pt x="4762" y="0"/>
                </a:moveTo>
                <a:lnTo>
                  <a:pt x="4762" y="557149"/>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19169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40931" y="1369313"/>
            <a:ext cx="9525" cy="557149"/>
          </a:xfrm>
          <a:custGeom>
            <a:avLst/>
            <a:gdLst>
              <a:gd name="connsiteX0" fmla="*/ 4762 w 9525"/>
              <a:gd name="connsiteY0" fmla="*/ 0 h 557149"/>
              <a:gd name="connsiteX1" fmla="*/ 4762 w 9525"/>
              <a:gd name="connsiteY1" fmla="*/ 557149 h 557149"/>
            </a:gdLst>
            <a:ahLst/>
            <a:cxnLst>
              <a:cxn ang="0">
                <a:pos x="connsiteX0" y="connsiteY0"/>
              </a:cxn>
              <a:cxn ang="1">
                <a:pos x="connsiteX1" y="connsiteY1"/>
              </a:cxn>
            </a:cxnLst>
            <a:rect l="l" t="t" r="r" b="b"/>
            <a:pathLst>
              <a:path w="9525" h="557149">
                <a:moveTo>
                  <a:pt x="4762" y="0"/>
                </a:moveTo>
                <a:lnTo>
                  <a:pt x="4762" y="557149"/>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2800350"/>
            <a:ext cx="6340856" cy="453516"/>
          </a:xfrm>
          <a:custGeom>
            <a:avLst/>
            <a:gdLst>
              <a:gd name="connsiteX0" fmla="*/ 0 w 6340856"/>
              <a:gd name="connsiteY0" fmla="*/ 0 h 453516"/>
              <a:gd name="connsiteX1" fmla="*/ 6340856 w 6340856"/>
              <a:gd name="connsiteY1" fmla="*/ 0 h 453516"/>
              <a:gd name="connsiteX2" fmla="*/ 6340856 w 6340856"/>
              <a:gd name="connsiteY2" fmla="*/ 453516 h 453516"/>
              <a:gd name="connsiteX3" fmla="*/ 0 w 6340856"/>
              <a:gd name="connsiteY3" fmla="*/ 453516 h 453516"/>
              <a:gd name="connsiteX4" fmla="*/ 0 w 6340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6">
                <a:moveTo>
                  <a:pt x="0" y="0"/>
                </a:moveTo>
                <a:lnTo>
                  <a:pt x="6340856" y="0"/>
                </a:lnTo>
                <a:lnTo>
                  <a:pt x="6340856" y="453516"/>
                </a:lnTo>
                <a:lnTo>
                  <a:pt x="0" y="45351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28003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09600" y="28003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32443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940931" y="280035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6" name="Freeform 3"/>
          <p:cNvSpPr/>
          <p:nvPr/>
        </p:nvSpPr>
        <p:spPr>
          <a:xfrm>
            <a:off x="1000125" y="7690079"/>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7" name="Freeform 3"/>
          <p:cNvSpPr/>
          <p:nvPr/>
        </p:nvSpPr>
        <p:spPr>
          <a:xfrm>
            <a:off x="990600" y="765200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8" name="Freeform 3"/>
          <p:cNvSpPr/>
          <p:nvPr/>
        </p:nvSpPr>
        <p:spPr>
          <a:xfrm>
            <a:off x="990600" y="765200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9" name="Freeform 3"/>
          <p:cNvSpPr/>
          <p:nvPr/>
        </p:nvSpPr>
        <p:spPr>
          <a:xfrm>
            <a:off x="990600" y="821778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940931" y="7652004"/>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96900" y="596900"/>
            <a:ext cx="38100" cy="673100"/>
          </a:xfrm>
          <a:prstGeom prst="rect">
            <a:avLst/>
          </a:prstGeom>
          <a:noFill/>
        </p:spPr>
      </p:pic>
      <p:pic>
        <p:nvPicPr>
          <p:cNvPr id="21" name="Picture 3"/>
          <p:cNvPicPr>
            <a:picLocks noChangeAspect="1" noChangeArrowheads="1"/>
          </p:cNvPicPr>
          <p:nvPr/>
        </p:nvPicPr>
        <p:blipFill>
          <a:blip r:embed="rId3" cstate="print"/>
          <a:srcRect/>
          <a:stretch>
            <a:fillRect/>
          </a:stretch>
        </p:blipFill>
        <p:spPr bwMode="auto">
          <a:xfrm>
            <a:off x="698500" y="685800"/>
            <a:ext cx="177800" cy="1778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698500" y="2908300"/>
            <a:ext cx="177800" cy="177800"/>
          </a:xfrm>
          <a:prstGeom prst="rect">
            <a:avLst/>
          </a:prstGeom>
          <a:noFill/>
        </p:spPr>
      </p:pic>
      <p:pic>
        <p:nvPicPr>
          <p:cNvPr id="23" name="Picture 3"/>
          <p:cNvPicPr>
            <a:picLocks noChangeAspect="1" noChangeArrowheads="1"/>
          </p:cNvPicPr>
          <p:nvPr/>
        </p:nvPicPr>
        <p:blipFill>
          <a:blip r:embed="rId5" cstate="print"/>
          <a:srcRect/>
          <a:stretch>
            <a:fillRect/>
          </a:stretch>
        </p:blipFill>
        <p:spPr bwMode="auto">
          <a:xfrm>
            <a:off x="2103437" y="3745706"/>
            <a:ext cx="292100" cy="292100"/>
          </a:xfrm>
          <a:prstGeom prst="rect">
            <a:avLst/>
          </a:prstGeom>
          <a:noFill/>
        </p:spPr>
      </p:pic>
      <p:pic>
        <p:nvPicPr>
          <p:cNvPr id="24" name="Picture 3"/>
          <p:cNvPicPr>
            <a:picLocks noChangeAspect="1" noChangeArrowheads="1"/>
          </p:cNvPicPr>
          <p:nvPr/>
        </p:nvPicPr>
        <p:blipFill>
          <a:blip r:embed="rId6" cstate="print"/>
          <a:srcRect/>
          <a:stretch>
            <a:fillRect/>
          </a:stretch>
        </p:blipFill>
        <p:spPr bwMode="auto">
          <a:xfrm>
            <a:off x="990600" y="4064000"/>
            <a:ext cx="4356100" cy="3225800"/>
          </a:xfrm>
          <a:prstGeom prst="rect">
            <a:avLst/>
          </a:prstGeom>
          <a:noFill/>
        </p:spPr>
      </p:pic>
      <p:pic>
        <p:nvPicPr>
          <p:cNvPr id="25" name="Picture 3"/>
          <p:cNvPicPr>
            <a:picLocks noChangeAspect="1" noChangeArrowheads="1"/>
          </p:cNvPicPr>
          <p:nvPr/>
        </p:nvPicPr>
        <p:blipFill>
          <a:blip r:embed="rId7" cstate="print"/>
          <a:srcRect/>
          <a:stretch>
            <a:fillRect/>
          </a:stretch>
        </p:blipFill>
        <p:spPr bwMode="auto">
          <a:xfrm>
            <a:off x="1079500" y="7759700"/>
            <a:ext cx="177800" cy="177800"/>
          </a:xfrm>
          <a:prstGeom prst="rect">
            <a:avLst/>
          </a:prstGeom>
          <a:noFill/>
        </p:spPr>
      </p:pic>
      <p:pic>
        <p:nvPicPr>
          <p:cNvPr id="26" name="Picture 3"/>
          <p:cNvPicPr>
            <a:picLocks noChangeAspect="1" noChangeArrowheads="1"/>
          </p:cNvPicPr>
          <p:nvPr/>
        </p:nvPicPr>
        <p:blipFill>
          <a:blip r:embed="rId8" cstate="print"/>
          <a:srcRect/>
          <a:stretch>
            <a:fillRect/>
          </a:stretch>
        </p:blipFill>
        <p:spPr bwMode="auto">
          <a:xfrm>
            <a:off x="6934200" y="596900"/>
            <a:ext cx="25400" cy="673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228</a:t>
            </a:r>
          </a:p>
        </p:txBody>
      </p:sp>
      <p:sp>
        <p:nvSpPr>
          <p:cNvPr id="32" name="Freeform 3"/>
          <p:cNvSpPr/>
          <p:nvPr/>
        </p:nvSpPr>
        <p:spPr>
          <a:xfrm>
            <a:off x="609600" y="6070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1" name="正方形/長方形 30"/>
          <p:cNvSpPr/>
          <p:nvPr/>
        </p:nvSpPr>
        <p:spPr>
          <a:xfrm>
            <a:off x="876299" y="633039"/>
            <a:ext cx="5570537"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以下の機能は、すべてのビデオ監視モードでアクセス可能です。ビデオカメラの選択、表示タイルのスケーリング、デジタルズーム、ビデオ画像処理、オブジェクトトラッキング。</a:t>
            </a:r>
          </a:p>
        </p:txBody>
      </p:sp>
      <p:sp>
        <p:nvSpPr>
          <p:cNvPr id="33" name="正方形/長方形 32"/>
          <p:cNvSpPr/>
          <p:nvPr/>
        </p:nvSpPr>
        <p:spPr>
          <a:xfrm>
            <a:off x="698500" y="1499128"/>
            <a:ext cx="1210588" cy="248145"/>
          </a:xfrm>
          <a:prstGeom prst="rect">
            <a:avLst/>
          </a:prstGeom>
        </p:spPr>
        <p:txBody>
          <a:bodyPr wrap="none">
            <a:spAutoFit/>
          </a:bodyPr>
          <a:lstStyle/>
          <a:p>
            <a:pPr>
              <a:lnSpc>
                <a:spcPts val="1300"/>
              </a:lnSpc>
              <a:tabLst>
                <a:tab pos="114300" algn="l"/>
                <a:tab pos="203200" algn="l"/>
                <a:tab pos="342900" algn="l"/>
              </a:tabLst>
            </a:pPr>
            <a:r>
              <a:rPr lang="en-US" altLang="zh-CN" sz="800" b="1" i="1" dirty="0">
                <a:solidFill>
                  <a:srgbClr val="003366"/>
                </a:solidFill>
                <a:latin typeface="メイリオ" pitchFamily="50" charset="-128"/>
                <a:ea typeface="メイリオ" pitchFamily="50" charset="-128"/>
                <a:cs typeface="メイリオ" pitchFamily="50" charset="-128"/>
                <a:hlinkClick r:id="rId9"/>
              </a:rPr>
              <a:t>関連の動画を再生する</a:t>
            </a:r>
          </a:p>
        </p:txBody>
      </p:sp>
      <p:sp>
        <p:nvSpPr>
          <p:cNvPr id="34" name="正方形/長方形 33"/>
          <p:cNvSpPr/>
          <p:nvPr/>
        </p:nvSpPr>
        <p:spPr>
          <a:xfrm>
            <a:off x="512726" y="2038861"/>
            <a:ext cx="108234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アラームの開始</a:t>
            </a:r>
          </a:p>
        </p:txBody>
      </p:sp>
      <p:sp>
        <p:nvSpPr>
          <p:cNvPr id="35" name="正方形/長方形 34"/>
          <p:cNvSpPr/>
          <p:nvPr/>
        </p:nvSpPr>
        <p:spPr>
          <a:xfrm>
            <a:off x="876300" y="2208783"/>
            <a:ext cx="3778250" cy="592470"/>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システムアラーム</a:t>
            </a:r>
            <a:r>
              <a:rPr lang="ja-JP" altLang="en-US" sz="800" dirty="0">
                <a:latin typeface="メイリオ" pitchFamily="50" charset="-128"/>
                <a:ea typeface="メイリオ" pitchFamily="50" charset="-128"/>
                <a:cs typeface="メイリオ" pitchFamily="50" charset="-128"/>
              </a:rPr>
              <a:t>は、次のいずれかの方法で開始できます。</a:t>
            </a:r>
          </a:p>
          <a:p>
            <a:pPr>
              <a:lnSpc>
                <a:spcPts val="1300"/>
              </a:lnSpc>
            </a:pPr>
            <a:r>
              <a:rPr lang="en-US" altLang="ja-JP" sz="800" dirty="0" smtClean="0">
                <a:latin typeface="メイリオ" pitchFamily="50" charset="-128"/>
                <a:ea typeface="メイリオ" pitchFamily="50" charset="-128"/>
                <a:cs typeface="メイリオ" pitchFamily="50" charset="-128"/>
              </a:rPr>
              <a:t>1.  （オペレータが）手動にて</a:t>
            </a:r>
          </a:p>
          <a:p>
            <a:pPr>
              <a:lnSpc>
                <a:spcPts val="1300"/>
              </a:lnSpc>
            </a:pPr>
            <a:r>
              <a:rPr lang="en-US" altLang="ja-JP" sz="800" dirty="0" smtClean="0">
                <a:latin typeface="メイリオ" pitchFamily="50" charset="-128"/>
                <a:ea typeface="メイリオ" pitchFamily="50" charset="-128"/>
                <a:cs typeface="メイリオ" pitchFamily="50" charset="-128"/>
              </a:rPr>
              <a:t>2.  （検出ツールがトリガーされた時に）自動で</a:t>
            </a:r>
          </a:p>
        </p:txBody>
      </p:sp>
      <p:sp>
        <p:nvSpPr>
          <p:cNvPr id="36" name="正方形/長方形 35"/>
          <p:cNvSpPr/>
          <p:nvPr/>
        </p:nvSpPr>
        <p:spPr>
          <a:xfrm>
            <a:off x="867696" y="2831306"/>
            <a:ext cx="5756312"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特定のビデオカメラがアーカイブにリンクされている場合にのみ、アラームを開始することができます。</a:t>
            </a:r>
          </a:p>
        </p:txBody>
      </p:sp>
      <p:sp>
        <p:nvSpPr>
          <p:cNvPr id="37" name="正方形/長方形 36"/>
          <p:cNvSpPr/>
          <p:nvPr/>
        </p:nvSpPr>
        <p:spPr>
          <a:xfrm>
            <a:off x="771414" y="3299546"/>
            <a:ext cx="954107"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手動での開始</a:t>
            </a:r>
          </a:p>
        </p:txBody>
      </p:sp>
      <p:sp>
        <p:nvSpPr>
          <p:cNvPr id="38" name="正方形/長方形 37"/>
          <p:cNvSpPr/>
          <p:nvPr/>
        </p:nvSpPr>
        <p:spPr>
          <a:xfrm>
            <a:off x="692150" y="3508534"/>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アラームを手動で開始するには、次の手順を実行する必要があります。</a:t>
            </a:r>
          </a:p>
        </p:txBody>
      </p:sp>
      <p:sp>
        <p:nvSpPr>
          <p:cNvPr id="39" name="正方形/長方形 38"/>
          <p:cNvSpPr/>
          <p:nvPr/>
        </p:nvSpPr>
        <p:spPr>
          <a:xfrm>
            <a:off x="619309" y="3740834"/>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表示タイルの左下隅で</a:t>
            </a:r>
            <a:r>
              <a:rPr lang="en-US" altLang="ja-JP" sz="800" dirty="0" smtClean="0">
                <a:latin typeface="メイリオ" pitchFamily="50" charset="-128"/>
                <a:ea typeface="メイリオ" pitchFamily="50" charset="-128"/>
                <a:cs typeface="メイリオ" pitchFamily="50" charset="-128"/>
              </a:rPr>
              <a:t>、</a:t>
            </a:r>
            <a:r>
              <a:rPr lang="ja-JP" altLang="en-US" sz="800" dirty="0" smtClean="0">
                <a:latin typeface="メイリオ" pitchFamily="50" charset="-128"/>
                <a:ea typeface="メイリオ" pitchFamily="50" charset="-128"/>
                <a:cs typeface="メイリオ" pitchFamily="50" charset="-128"/>
              </a:rPr>
              <a:t>　　　　　　　ボタンを</a:t>
            </a:r>
            <a:r>
              <a:rPr lang="en-US" altLang="ja-JP" sz="800" dirty="0" err="1" smtClean="0">
                <a:latin typeface="メイリオ" pitchFamily="50" charset="-128"/>
                <a:ea typeface="メイリオ" pitchFamily="50" charset="-128"/>
                <a:cs typeface="メイリオ" pitchFamily="50" charset="-128"/>
              </a:rPr>
              <a:t>クリックします</a:t>
            </a:r>
            <a:r>
              <a:rPr lang="en-US" altLang="ja-JP" sz="800" dirty="0" smtClean="0">
                <a:latin typeface="メイリオ" pitchFamily="50" charset="-128"/>
                <a:ea typeface="メイリオ" pitchFamily="50" charset="-128"/>
                <a:cs typeface="メイリオ" pitchFamily="50" charset="-128"/>
              </a:rPr>
              <a:t>。</a:t>
            </a:r>
          </a:p>
        </p:txBody>
      </p:sp>
      <p:sp>
        <p:nvSpPr>
          <p:cNvPr id="40" name="正方形/長方形 39"/>
          <p:cNvSpPr/>
          <p:nvPr/>
        </p:nvSpPr>
        <p:spPr>
          <a:xfrm>
            <a:off x="990599" y="7313450"/>
            <a:ext cx="5684837"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アラームは、システムで開始され、表示タイルは自動的に状況を評価するアラームモードに切り替わります</a:t>
            </a:r>
            <a:r>
              <a:rPr lang="en-US" altLang="ja-JP" sz="800" dirty="0" smtClean="0">
                <a:latin typeface="メイリオ" pitchFamily="50" charset="-128"/>
                <a:ea typeface="メイリオ" pitchFamily="50" charset="-128"/>
                <a:cs typeface="メイリオ" pitchFamily="50" charset="-128"/>
              </a:rPr>
              <a:t>。</a:t>
            </a:r>
          </a:p>
        </p:txBody>
      </p:sp>
      <p:sp>
        <p:nvSpPr>
          <p:cNvPr id="41" name="正方形/長方形 40"/>
          <p:cNvSpPr/>
          <p:nvPr/>
        </p:nvSpPr>
        <p:spPr>
          <a:xfrm>
            <a:off x="1342146" y="7725994"/>
            <a:ext cx="5104689"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アラーム管理モードでは、アラームを開始したユーザーが表示タイルの下部に示されます。</a:t>
            </a:r>
          </a:p>
        </p:txBody>
      </p:sp>
    </p:spTree>
    <p:extLst>
      <p:ext uri="{BB962C8B-B14F-4D97-AF65-F5344CB8AC3E}">
        <p14:creationId xmlns:p14="http://schemas.microsoft.com/office/powerpoint/2010/main" val="4241556833"/>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392906"/>
            <a:ext cx="4140200" cy="33909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334000"/>
            <a:ext cx="6350000" cy="24765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229</a:t>
            </a:r>
          </a:p>
        </p:txBody>
      </p:sp>
      <p:sp>
        <p:nvSpPr>
          <p:cNvPr id="7" name="正方形/長方形 6"/>
          <p:cNvSpPr/>
          <p:nvPr/>
        </p:nvSpPr>
        <p:spPr>
          <a:xfrm>
            <a:off x="552450" y="3855134"/>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これでアラームの手動開始は完了です。</a:t>
            </a:r>
          </a:p>
        </p:txBody>
      </p:sp>
      <p:sp>
        <p:nvSpPr>
          <p:cNvPr id="8" name="正方形/長方形 7"/>
          <p:cNvSpPr/>
          <p:nvPr/>
        </p:nvSpPr>
        <p:spPr>
          <a:xfrm>
            <a:off x="672496" y="4135770"/>
            <a:ext cx="697627"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自動開始</a:t>
            </a:r>
          </a:p>
        </p:txBody>
      </p:sp>
      <p:sp>
        <p:nvSpPr>
          <p:cNvPr id="9" name="正方形/長方形 8"/>
          <p:cNvSpPr/>
          <p:nvPr/>
        </p:nvSpPr>
        <p:spPr>
          <a:xfrm>
            <a:off x="503237" y="4467363"/>
            <a:ext cx="6934199"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検出ツールがトリガーされた際に実行される[記録とアラーム]のルールがアクティベートされると、アラームは自動的に開始します（「アーカイブの記録とアラームの開始」を参照）。</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0" name="正方形/長方形 9"/>
          <p:cNvSpPr/>
          <p:nvPr/>
        </p:nvSpPr>
        <p:spPr>
          <a:xfrm>
            <a:off x="503237" y="4872335"/>
            <a:ext cx="6705599"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が自動的に開始された場合、色分けされたインジケータがアラームタブに表示され、アラームプレビュータイルは表示タイルの左下隅に表示され（アラームイベントの先頭のビデオ録画を繰り返し再生）、表示タイルの残りの部分は淡色で表示されます。</a:t>
            </a:r>
          </a:p>
        </p:txBody>
      </p:sp>
      <p:sp>
        <p:nvSpPr>
          <p:cNvPr id="11" name="正方形/長方形 10"/>
          <p:cNvSpPr/>
          <p:nvPr/>
        </p:nvSpPr>
        <p:spPr>
          <a:xfrm>
            <a:off x="552450" y="8016189"/>
            <a:ext cx="581818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ステイタスを評価するには、アラームタブに移動するか、アラームプレビュータイルを左クリックして、処理イベントを許可します（「処理アラームの許可」を参照）。</a:t>
            </a:r>
          </a:p>
        </p:txBody>
      </p:sp>
    </p:spTree>
    <p:extLst>
      <p:ext uri="{BB962C8B-B14F-4D97-AF65-F5344CB8AC3E}">
        <p14:creationId xmlns:p14="http://schemas.microsoft.com/office/powerpoint/2010/main" val="2901399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3098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23</a:t>
            </a:r>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27860" y="5481522"/>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527860" y="548152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527860" y="548152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527860" y="592538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59191" y="548152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27860" y="1395678"/>
            <a:ext cx="4968086" cy="3264428"/>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16760" y="5586678"/>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230</a:t>
            </a:r>
          </a:p>
        </p:txBody>
      </p:sp>
      <p:sp>
        <p:nvSpPr>
          <p:cNvPr id="11" name="正方形/長方形 10"/>
          <p:cNvSpPr/>
          <p:nvPr/>
        </p:nvSpPr>
        <p:spPr>
          <a:xfrm>
            <a:off x="565111" y="195043"/>
            <a:ext cx="1338828"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処理アラームの許可</a:t>
            </a:r>
          </a:p>
        </p:txBody>
      </p:sp>
      <p:sp>
        <p:nvSpPr>
          <p:cNvPr id="12" name="正方形/長方形 11"/>
          <p:cNvSpPr/>
          <p:nvPr/>
        </p:nvSpPr>
        <p:spPr>
          <a:xfrm>
            <a:off x="531403" y="621506"/>
            <a:ext cx="6677433"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処理アラームを受け入れるには、アラームタブに移動します。現在アクティブなすべてのアラームイベントがこのタブに表示されます。各アラームイベントの下には、アラームを登録したビデオカメラの名前があります。アラームが、検出ユニットによって開始された場合、アラームイベントには、特定の検出ユニットのアイコンマークが付きます。処理アラームを許可するには、アラームイベントかアラームプレビュータイルを左クリックします。</a:t>
            </a:r>
          </a:p>
        </p:txBody>
      </p:sp>
      <p:sp>
        <p:nvSpPr>
          <p:cNvPr id="13" name="正方形/長方形 12"/>
          <p:cNvSpPr/>
          <p:nvPr/>
        </p:nvSpPr>
        <p:spPr>
          <a:xfrm>
            <a:off x="487288" y="5186856"/>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アラーム処理のタイルが表示されます。</a:t>
            </a:r>
          </a:p>
        </p:txBody>
      </p:sp>
      <p:sp>
        <p:nvSpPr>
          <p:cNvPr id="14" name="正方形/長方形 13"/>
          <p:cNvSpPr/>
          <p:nvPr/>
        </p:nvSpPr>
        <p:spPr>
          <a:xfrm>
            <a:off x="809808" y="5498306"/>
            <a:ext cx="5458451"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アラームプレビュータイルをクリックすると、アラーム管理タイルが表示されます。</a:t>
            </a:r>
          </a:p>
        </p:txBody>
      </p:sp>
      <p:pic>
        <p:nvPicPr>
          <p:cNvPr id="16" name="Picture 3"/>
          <p:cNvPicPr>
            <a:picLocks noChangeAspect="1" noChangeArrowheads="1"/>
          </p:cNvPicPr>
          <p:nvPr/>
        </p:nvPicPr>
        <p:blipFill>
          <a:blip r:embed="rId4" cstate="print"/>
          <a:srcRect/>
          <a:stretch>
            <a:fillRect/>
          </a:stretch>
        </p:blipFill>
        <p:spPr bwMode="auto">
          <a:xfrm>
            <a:off x="523288" y="6107906"/>
            <a:ext cx="4909794" cy="3810000"/>
          </a:xfrm>
          <a:prstGeom prst="rect">
            <a:avLst/>
          </a:prstGeom>
          <a:noFill/>
        </p:spPr>
      </p:pic>
    </p:spTree>
    <p:extLst>
      <p:ext uri="{BB962C8B-B14F-4D97-AF65-F5344CB8AC3E}">
        <p14:creationId xmlns:p14="http://schemas.microsoft.com/office/powerpoint/2010/main" val="2276120177"/>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4846637" y="1881163"/>
            <a:ext cx="292100" cy="292100"/>
          </a:xfrm>
          <a:prstGeom prst="rect">
            <a:avLst/>
          </a:prstGeom>
          <a:noFill/>
        </p:spPr>
      </p:pic>
      <p:pic>
        <p:nvPicPr>
          <p:cNvPr id="5" name="Picture 3"/>
          <p:cNvPicPr>
            <a:picLocks noChangeAspect="1" noChangeArrowheads="1"/>
          </p:cNvPicPr>
          <p:nvPr/>
        </p:nvPicPr>
        <p:blipFill>
          <a:blip r:embed="rId3" cstate="print"/>
          <a:srcRect/>
          <a:stretch>
            <a:fillRect/>
          </a:stretch>
        </p:blipFill>
        <p:spPr bwMode="auto">
          <a:xfrm>
            <a:off x="609563" y="2315095"/>
            <a:ext cx="4102100" cy="3073400"/>
          </a:xfrm>
          <a:prstGeom prst="rect">
            <a:avLst/>
          </a:prstGeom>
          <a:noFill/>
        </p:spPr>
      </p:pic>
      <p:sp>
        <p:nvSpPr>
          <p:cNvPr id="9" name="正方形/長方形 8"/>
          <p:cNvSpPr/>
          <p:nvPr/>
        </p:nvSpPr>
        <p:spPr>
          <a:xfrm>
            <a:off x="287923" y="10343877"/>
            <a:ext cx="377026" cy="248145"/>
          </a:xfrm>
          <a:prstGeom prst="rect">
            <a:avLst/>
          </a:prstGeom>
        </p:spPr>
        <p:txBody>
          <a:bodyPr wrap="none">
            <a:spAutoFit/>
          </a:bodyPr>
          <a:lstStyle/>
          <a:p>
            <a:pPr>
              <a:lnSpc>
                <a:spcPts val="1300"/>
              </a:lnSpc>
              <a:tabLst>
                <a:tab pos="152400" algn="l"/>
              </a:tabLst>
            </a:pPr>
            <a:r>
              <a:rPr lang="en-US" altLang="zh-CN" sz="800" dirty="0">
                <a:solidFill>
                  <a:srgbClr val="000000"/>
                </a:solidFill>
                <a:latin typeface="メイリオ" panose="020B0604030504040204" pitchFamily="50" charset="-128"/>
                <a:cs typeface="メイリオ" panose="020B0604030504040204" pitchFamily="50" charset="-128"/>
              </a:rPr>
              <a:t>231</a:t>
            </a:r>
          </a:p>
        </p:txBody>
      </p:sp>
      <p:sp>
        <p:nvSpPr>
          <p:cNvPr id="10" name="正方形/長方形 9"/>
          <p:cNvSpPr/>
          <p:nvPr/>
        </p:nvSpPr>
        <p:spPr>
          <a:xfrm>
            <a:off x="609563" y="1167173"/>
            <a:ext cx="210826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アラーム管理モードへの切り替え</a:t>
            </a:r>
          </a:p>
        </p:txBody>
      </p:sp>
      <p:sp>
        <p:nvSpPr>
          <p:cNvPr id="12" name="正方形/長方形 11"/>
          <p:cNvSpPr/>
          <p:nvPr/>
        </p:nvSpPr>
        <p:spPr>
          <a:xfrm>
            <a:off x="593577" y="1428828"/>
            <a:ext cx="6615260"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アラームが開始されると、システムは、イベント処理が受理された時点で自動的にアラームモードに切り替わります。オペレータは、アラーム管理モードを終了することができます。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異なる監視モードからアラーム管理モードに表示タイルを戻すには、 タイルの左下隅で、　　　　ボタンをクリックします。</a:t>
            </a:r>
          </a:p>
        </p:txBody>
      </p:sp>
      <p:sp>
        <p:nvSpPr>
          <p:cNvPr id="13" name="正方形/長方形 12"/>
          <p:cNvSpPr/>
          <p:nvPr/>
        </p:nvSpPr>
        <p:spPr>
          <a:xfrm>
            <a:off x="483743" y="5574506"/>
            <a:ext cx="6267893"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表示タイルは、アラーム管理モードで表示されます。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カメラに複数のアラームがある場合は、アラーム管理モードは、最新のアラームでオープンします。</a:t>
            </a:r>
          </a:p>
        </p:txBody>
      </p:sp>
    </p:spTree>
    <p:extLst>
      <p:ext uri="{BB962C8B-B14F-4D97-AF65-F5344CB8AC3E}">
        <p14:creationId xmlns:p14="http://schemas.microsoft.com/office/powerpoint/2010/main" val="3609405540"/>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2730500"/>
            <a:ext cx="1930400" cy="2489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981700"/>
            <a:ext cx="3835400" cy="3009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232</a:t>
            </a:r>
          </a:p>
        </p:txBody>
      </p:sp>
      <p:sp>
        <p:nvSpPr>
          <p:cNvPr id="8" name="正方形/長方形 7"/>
          <p:cNvSpPr/>
          <p:nvPr/>
        </p:nvSpPr>
        <p:spPr>
          <a:xfrm>
            <a:off x="516971" y="422195"/>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アラーム管理ウィンドウでの作業</a:t>
            </a:r>
          </a:p>
        </p:txBody>
      </p:sp>
      <p:sp>
        <p:nvSpPr>
          <p:cNvPr id="9" name="正方形/長方形 8"/>
          <p:cNvSpPr/>
          <p:nvPr/>
        </p:nvSpPr>
        <p:spPr>
          <a:xfrm>
            <a:off x="609600" y="753914"/>
            <a:ext cx="3778250" cy="251992"/>
          </a:xfrm>
          <a:prstGeom prst="rect">
            <a:avLst/>
          </a:prstGeom>
        </p:spPr>
        <p:txBody>
          <a:bodyPr>
            <a:spAutoFit/>
          </a:bodyPr>
          <a:lstStyle/>
          <a:p>
            <a:pPr>
              <a:lnSpc>
                <a:spcPts val="1300"/>
              </a:lnSpc>
            </a:pPr>
            <a:r>
              <a:rPr lang="ja-JP" altLang="en-US" sz="900" b="1" dirty="0">
                <a:latin typeface="メイリオ" pitchFamily="50" charset="-128"/>
                <a:ea typeface="メイリオ" pitchFamily="50" charset="-128"/>
                <a:cs typeface="メイリオ" pitchFamily="50" charset="-128"/>
              </a:rPr>
              <a:t>アラーム処理タイルのインターフェイス要素</a:t>
            </a:r>
          </a:p>
        </p:txBody>
      </p:sp>
      <p:sp>
        <p:nvSpPr>
          <p:cNvPr id="10" name="正方形/長方形 9"/>
          <p:cNvSpPr/>
          <p:nvPr/>
        </p:nvSpPr>
        <p:spPr>
          <a:xfrm>
            <a:off x="611298" y="1002573"/>
            <a:ext cx="6397441"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アラーム処理のタイルは、標準的なインターフェイス要素（コンテキストメニュー、時間インジケータなど）以外にも、アラーム再生や評価の要素が含まれた表示タイルです。</a:t>
            </a:r>
          </a:p>
        </p:txBody>
      </p:sp>
      <p:sp>
        <p:nvSpPr>
          <p:cNvPr id="11" name="正方形/長方形 10"/>
          <p:cNvSpPr/>
          <p:nvPr/>
        </p:nvSpPr>
        <p:spPr>
          <a:xfrm>
            <a:off x="676016" y="1389427"/>
            <a:ext cx="6227726" cy="592470"/>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再生パネル</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タイムライン</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アラームの先頭に対応する位置のタイムラインインジケータを迅速に位置決めするためのボタン</a:t>
            </a:r>
            <a:endParaRPr lang="en-US" altLang="ja-JP" sz="800" dirty="0" smtClean="0">
              <a:latin typeface="メイリオ" pitchFamily="50" charset="-128"/>
              <a:ea typeface="メイリオ" pitchFamily="50" charset="-128"/>
              <a:cs typeface="メイリオ" pitchFamily="50" charset="-128"/>
            </a:endParaRPr>
          </a:p>
        </p:txBody>
      </p:sp>
      <p:sp>
        <p:nvSpPr>
          <p:cNvPr id="12" name="正方形/長方形 11"/>
          <p:cNvSpPr/>
          <p:nvPr/>
        </p:nvSpPr>
        <p:spPr>
          <a:xfrm>
            <a:off x="569543" y="1993106"/>
            <a:ext cx="877163" cy="251992"/>
          </a:xfrm>
          <a:prstGeom prst="rect">
            <a:avLst/>
          </a:prstGeom>
        </p:spPr>
        <p:txBody>
          <a:bodyPr wrap="none">
            <a:spAutoFit/>
          </a:bodyPr>
          <a:lstStyle/>
          <a:p>
            <a:pPr>
              <a:lnSpc>
                <a:spcPts val="1300"/>
              </a:lnSpc>
            </a:pPr>
            <a:r>
              <a:rPr lang="ja-JP" altLang="en-US" sz="900" b="1" dirty="0">
                <a:latin typeface="メイリオ" pitchFamily="50" charset="-128"/>
                <a:ea typeface="メイリオ" pitchFamily="50" charset="-128"/>
                <a:cs typeface="メイリオ" pitchFamily="50" charset="-128"/>
              </a:rPr>
              <a:t>アラーム再生</a:t>
            </a:r>
          </a:p>
        </p:txBody>
      </p:sp>
      <p:sp>
        <p:nvSpPr>
          <p:cNvPr id="13" name="正方形/長方形 12"/>
          <p:cNvSpPr/>
          <p:nvPr/>
        </p:nvSpPr>
        <p:spPr>
          <a:xfrm>
            <a:off x="574121" y="2193069"/>
            <a:ext cx="5816489"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アラームが評価用に受理されると、アラーム記録が、1倍速で自動的に一回再生されます。</a:t>
            </a:r>
          </a:p>
          <a:p>
            <a:pPr>
              <a:lnSpc>
                <a:spcPts val="1300"/>
              </a:lnSpc>
            </a:pPr>
            <a:r>
              <a:rPr lang="ja-JP" altLang="en-US" sz="800" dirty="0">
                <a:latin typeface="メイリオ" pitchFamily="50" charset="-128"/>
                <a:ea typeface="メイリオ" pitchFamily="50" charset="-128"/>
                <a:cs typeface="メイリオ" pitchFamily="50" charset="-128"/>
              </a:rPr>
              <a:t>再生は、アラーム開始のモーメント、もしくはアラームフラグの位置に対応したモーメントのいずれかから起動します（これはアラームが自動的に開始されたときのみです。「アーカイブの記録およびアラームの開始」を参照）。</a:t>
            </a:r>
          </a:p>
        </p:txBody>
      </p:sp>
      <p:sp>
        <p:nvSpPr>
          <p:cNvPr id="14" name="正方形/長方形 13"/>
          <p:cNvSpPr/>
          <p:nvPr/>
        </p:nvSpPr>
        <p:spPr>
          <a:xfrm>
            <a:off x="469566" y="5218814"/>
            <a:ext cx="6891671"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が自動的に開始された場合、アラームを開始した検出ツールを設定した視覚的要素が表示タイルに表示されるか、もしくは検出領域または仮想仕掛け線（交差した際に検出ツールをトリガーする）が表示されます。トリガーの原因となったオブジェクトは、赤枠で表示されます。</a:t>
            </a:r>
          </a:p>
        </p:txBody>
      </p:sp>
      <p:sp>
        <p:nvSpPr>
          <p:cNvPr id="15" name="正方形/長方形 14"/>
          <p:cNvSpPr/>
          <p:nvPr/>
        </p:nvSpPr>
        <p:spPr>
          <a:xfrm>
            <a:off x="457200" y="5637255"/>
            <a:ext cx="1415772"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領域の視覚的要素の表示：</a:t>
            </a:r>
          </a:p>
        </p:txBody>
      </p:sp>
    </p:spTree>
    <p:extLst>
      <p:ext uri="{BB962C8B-B14F-4D97-AF65-F5344CB8AC3E}">
        <p14:creationId xmlns:p14="http://schemas.microsoft.com/office/powerpoint/2010/main" val="2670822203"/>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715890"/>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471589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471589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515975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471589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3835400" cy="29972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47700" y="3911600"/>
            <a:ext cx="1155700" cy="3556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98500" y="4826000"/>
            <a:ext cx="177800" cy="177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09600" y="5257800"/>
            <a:ext cx="1003300" cy="13462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3043899" y="6900218"/>
            <a:ext cx="342900" cy="3429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6294437" y="6946106"/>
            <a:ext cx="215900" cy="254000"/>
          </a:xfrm>
          <a:prstGeom prst="rect">
            <a:avLst/>
          </a:prstGeom>
          <a:noFill/>
        </p:spPr>
      </p:pic>
      <p:pic>
        <p:nvPicPr>
          <p:cNvPr id="14" name="Picture 3"/>
          <p:cNvPicPr>
            <a:picLocks noChangeAspect="1" noChangeArrowheads="1"/>
          </p:cNvPicPr>
          <p:nvPr/>
        </p:nvPicPr>
        <p:blipFill>
          <a:blip r:embed="rId8" cstate="print"/>
          <a:srcRect/>
          <a:stretch>
            <a:fillRect/>
          </a:stretch>
        </p:blipFill>
        <p:spPr bwMode="auto">
          <a:xfrm>
            <a:off x="609600" y="7404100"/>
            <a:ext cx="1828800" cy="2247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233</a:t>
            </a:r>
          </a:p>
        </p:txBody>
      </p:sp>
      <p:sp>
        <p:nvSpPr>
          <p:cNvPr id="22" name="正方形/長方形 21"/>
          <p:cNvSpPr/>
          <p:nvPr/>
        </p:nvSpPr>
        <p:spPr>
          <a:xfrm>
            <a:off x="497621" y="379750"/>
            <a:ext cx="1518364"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ラインの視覚的要素の表示：</a:t>
            </a:r>
          </a:p>
        </p:txBody>
      </p:sp>
      <p:sp>
        <p:nvSpPr>
          <p:cNvPr id="23" name="正方形/長方形 22"/>
          <p:cNvSpPr/>
          <p:nvPr/>
        </p:nvSpPr>
        <p:spPr>
          <a:xfrm>
            <a:off x="647700" y="3651478"/>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アラームを開始した検出ユニットの名前は、表示タイルの下部に表示されます。</a:t>
            </a:r>
          </a:p>
        </p:txBody>
      </p:sp>
      <p:sp>
        <p:nvSpPr>
          <p:cNvPr id="24" name="正方形/長方形 23"/>
          <p:cNvSpPr/>
          <p:nvPr/>
        </p:nvSpPr>
        <p:spPr>
          <a:xfrm>
            <a:off x="552413" y="4279106"/>
            <a:ext cx="5668772"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再生するアラームイベントを希望のセグメントに移動するには、タイムラインインジケータを左クリックして、対応する位置にドラッグします。</a:t>
            </a:r>
          </a:p>
        </p:txBody>
      </p:sp>
      <p:sp>
        <p:nvSpPr>
          <p:cNvPr id="25" name="正方形/長方形 24"/>
          <p:cNvSpPr/>
          <p:nvPr/>
        </p:nvSpPr>
        <p:spPr>
          <a:xfrm>
            <a:off x="849681" y="4772967"/>
            <a:ext cx="5673356"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所定のビデオフラグメントに移動するには、タイムラインの対応する領域で左クリックします。</a:t>
            </a:r>
          </a:p>
        </p:txBody>
      </p:sp>
      <p:sp>
        <p:nvSpPr>
          <p:cNvPr id="26" name="正方形/長方形 25"/>
          <p:cNvSpPr/>
          <p:nvPr/>
        </p:nvSpPr>
        <p:spPr>
          <a:xfrm>
            <a:off x="497621" y="6963946"/>
            <a:ext cx="6863616"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前の結果に切り替えるには、再生</a:t>
            </a:r>
            <a:r>
              <a:rPr lang="ja-JP" altLang="en-US" sz="800" dirty="0" smtClean="0">
                <a:latin typeface="メイリオ" pitchFamily="50" charset="-128"/>
                <a:ea typeface="メイリオ" pitchFamily="50" charset="-128"/>
                <a:cs typeface="メイリオ" pitchFamily="50" charset="-128"/>
              </a:rPr>
              <a:t>コントロールパネル　　　　を</a:t>
            </a:r>
            <a:r>
              <a:rPr lang="ja-JP" altLang="en-US" sz="800" dirty="0">
                <a:latin typeface="メイリオ" pitchFamily="50" charset="-128"/>
                <a:ea typeface="メイリオ" pitchFamily="50" charset="-128"/>
                <a:cs typeface="メイリオ" pitchFamily="50" charset="-128"/>
              </a:rPr>
              <a:t>クリックするか、次の位置へとタイムラインインジケータ</a:t>
            </a:r>
            <a:r>
              <a:rPr lang="ja-JP" altLang="en-US" sz="800" dirty="0" smtClean="0">
                <a:latin typeface="メイリオ" pitchFamily="50" charset="-128"/>
                <a:ea typeface="メイリオ" pitchFamily="50" charset="-128"/>
                <a:cs typeface="メイリオ" pitchFamily="50" charset="-128"/>
              </a:rPr>
              <a:t>を　　　移動</a:t>
            </a:r>
            <a:r>
              <a:rPr lang="ja-JP" altLang="en-US" sz="800" dirty="0">
                <a:latin typeface="メイリオ" pitchFamily="50" charset="-128"/>
                <a:ea typeface="メイリオ" pitchFamily="50" charset="-128"/>
                <a:cs typeface="メイリオ" pitchFamily="50" charset="-128"/>
              </a:rPr>
              <a:t>します。</a:t>
            </a:r>
          </a:p>
        </p:txBody>
      </p:sp>
      <p:sp>
        <p:nvSpPr>
          <p:cNvPr id="27" name="正方形/長方形 26"/>
          <p:cNvSpPr/>
          <p:nvPr/>
        </p:nvSpPr>
        <p:spPr>
          <a:xfrm>
            <a:off x="499878" y="9716869"/>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セグメントが再生用に選択されると、以下の操作にアクセスできます。</a:t>
            </a:r>
          </a:p>
        </p:txBody>
      </p:sp>
    </p:spTree>
    <p:extLst>
      <p:ext uri="{BB962C8B-B14F-4D97-AF65-F5344CB8AC3E}">
        <p14:creationId xmlns:p14="http://schemas.microsoft.com/office/powerpoint/2010/main" val="4154748737"/>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4104766" y="10077450"/>
            <a:ext cx="1146428" cy="12700"/>
          </a:xfrm>
          <a:custGeom>
            <a:avLst/>
            <a:gdLst>
              <a:gd name="connsiteX0" fmla="*/ 0 w 1146428"/>
              <a:gd name="connsiteY0" fmla="*/ 1905 h 12700"/>
              <a:gd name="connsiteX1" fmla="*/ 1146429 w 1146428"/>
              <a:gd name="connsiteY1" fmla="*/ 1905 h 12700"/>
            </a:gdLst>
            <a:ahLst/>
            <a:cxnLst>
              <a:cxn ang="0">
                <a:pos x="connsiteX0" y="connsiteY0"/>
              </a:cxn>
              <a:cxn ang="1">
                <a:pos x="connsiteX1" y="connsiteY1"/>
              </a:cxn>
            </a:cxnLst>
            <a:rect l="l" t="t" r="r" b="b"/>
            <a:pathLst>
              <a:path w="1146428" h="12700">
                <a:moveTo>
                  <a:pt x="0" y="1905"/>
                </a:moveTo>
                <a:lnTo>
                  <a:pt x="114642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4719701"/>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471970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09600" y="47197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516356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40931" y="471970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5928867"/>
            <a:ext cx="6340856" cy="697229"/>
          </a:xfrm>
          <a:custGeom>
            <a:avLst/>
            <a:gdLst>
              <a:gd name="connsiteX0" fmla="*/ 0 w 6340856"/>
              <a:gd name="connsiteY0" fmla="*/ 0 h 697229"/>
              <a:gd name="connsiteX1" fmla="*/ 6340856 w 6340856"/>
              <a:gd name="connsiteY1" fmla="*/ 0 h 697229"/>
              <a:gd name="connsiteX2" fmla="*/ 6340856 w 6340856"/>
              <a:gd name="connsiteY2" fmla="*/ 697229 h 697229"/>
              <a:gd name="connsiteX3" fmla="*/ 0 w 6340856"/>
              <a:gd name="connsiteY3" fmla="*/ 697229 h 697229"/>
              <a:gd name="connsiteX4" fmla="*/ 0 w 6340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29">
                <a:moveTo>
                  <a:pt x="0" y="0"/>
                </a:moveTo>
                <a:lnTo>
                  <a:pt x="6340856" y="0"/>
                </a:lnTo>
                <a:lnTo>
                  <a:pt x="6340856" y="697229"/>
                </a:lnTo>
                <a:lnTo>
                  <a:pt x="0" y="69722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59288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09600" y="5928867"/>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66165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940931" y="5928867"/>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790700" y="609600"/>
            <a:ext cx="368300" cy="3683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2133600" y="990600"/>
            <a:ext cx="355600" cy="3683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2374900" y="1371600"/>
            <a:ext cx="292100" cy="228600"/>
          </a:xfrm>
          <a:prstGeom prst="rect">
            <a:avLst/>
          </a:prstGeom>
          <a:noFill/>
        </p:spPr>
      </p:pic>
      <p:pic>
        <p:nvPicPr>
          <p:cNvPr id="18" name="Picture 3"/>
          <p:cNvPicPr>
            <a:picLocks noChangeAspect="1" noChangeArrowheads="1"/>
          </p:cNvPicPr>
          <p:nvPr/>
        </p:nvPicPr>
        <p:blipFill>
          <a:blip r:embed="rId5" cstate="print"/>
          <a:srcRect/>
          <a:stretch>
            <a:fillRect/>
          </a:stretch>
        </p:blipFill>
        <p:spPr bwMode="auto">
          <a:xfrm>
            <a:off x="2082800" y="1612900"/>
            <a:ext cx="292100" cy="241300"/>
          </a:xfrm>
          <a:prstGeom prst="rect">
            <a:avLst/>
          </a:prstGeom>
          <a:noFill/>
        </p:spPr>
      </p:pic>
      <p:pic>
        <p:nvPicPr>
          <p:cNvPr id="19" name="Picture 3"/>
          <p:cNvPicPr>
            <a:picLocks noChangeAspect="1" noChangeArrowheads="1"/>
          </p:cNvPicPr>
          <p:nvPr/>
        </p:nvPicPr>
        <p:blipFill>
          <a:blip r:embed="rId6" cstate="print"/>
          <a:srcRect/>
          <a:stretch>
            <a:fillRect/>
          </a:stretch>
        </p:blipFill>
        <p:spPr bwMode="auto">
          <a:xfrm>
            <a:off x="609600" y="2400300"/>
            <a:ext cx="1790700" cy="495300"/>
          </a:xfrm>
          <a:prstGeom prst="rect">
            <a:avLst/>
          </a:prstGeom>
          <a:noFill/>
        </p:spPr>
      </p:pic>
      <p:pic>
        <p:nvPicPr>
          <p:cNvPr id="20" name="Picture 3"/>
          <p:cNvPicPr>
            <a:picLocks noChangeAspect="1" noChangeArrowheads="1"/>
          </p:cNvPicPr>
          <p:nvPr/>
        </p:nvPicPr>
        <p:blipFill>
          <a:blip r:embed="rId7" cstate="print"/>
          <a:srcRect/>
          <a:stretch>
            <a:fillRect/>
          </a:stretch>
        </p:blipFill>
        <p:spPr bwMode="auto">
          <a:xfrm>
            <a:off x="609600" y="3200400"/>
            <a:ext cx="1828800" cy="508000"/>
          </a:xfrm>
          <a:prstGeom prst="rect">
            <a:avLst/>
          </a:prstGeom>
          <a:noFill/>
        </p:spPr>
      </p:pic>
      <p:pic>
        <p:nvPicPr>
          <p:cNvPr id="21" name="Picture 3"/>
          <p:cNvPicPr>
            <a:picLocks noChangeAspect="1" noChangeArrowheads="1"/>
          </p:cNvPicPr>
          <p:nvPr/>
        </p:nvPicPr>
        <p:blipFill>
          <a:blip r:embed="rId8" cstate="print"/>
          <a:srcRect/>
          <a:stretch>
            <a:fillRect/>
          </a:stretch>
        </p:blipFill>
        <p:spPr bwMode="auto">
          <a:xfrm>
            <a:off x="698500" y="4826000"/>
            <a:ext cx="177800" cy="177800"/>
          </a:xfrm>
          <a:prstGeom prst="rect">
            <a:avLst/>
          </a:prstGeom>
          <a:noFill/>
        </p:spPr>
      </p:pic>
      <p:pic>
        <p:nvPicPr>
          <p:cNvPr id="22" name="Picture 3"/>
          <p:cNvPicPr>
            <a:picLocks noChangeAspect="1" noChangeArrowheads="1"/>
          </p:cNvPicPr>
          <p:nvPr/>
        </p:nvPicPr>
        <p:blipFill>
          <a:blip r:embed="rId9" cstate="print"/>
          <a:srcRect/>
          <a:stretch>
            <a:fillRect/>
          </a:stretch>
        </p:blipFill>
        <p:spPr bwMode="auto">
          <a:xfrm>
            <a:off x="698500" y="6045200"/>
            <a:ext cx="177800" cy="177800"/>
          </a:xfrm>
          <a:prstGeom prst="rect">
            <a:avLst/>
          </a:prstGeom>
          <a:noFill/>
        </p:spPr>
      </p:pic>
      <p:pic>
        <p:nvPicPr>
          <p:cNvPr id="23" name="Picture 3"/>
          <p:cNvPicPr>
            <a:picLocks noChangeAspect="1" noChangeArrowheads="1"/>
          </p:cNvPicPr>
          <p:nvPr/>
        </p:nvPicPr>
        <p:blipFill>
          <a:blip r:embed="rId10" cstate="print"/>
          <a:srcRect/>
          <a:stretch>
            <a:fillRect/>
          </a:stretch>
        </p:blipFill>
        <p:spPr bwMode="auto">
          <a:xfrm>
            <a:off x="609600" y="6718300"/>
            <a:ext cx="3835400" cy="3111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234</a:t>
            </a:r>
          </a:p>
        </p:txBody>
      </p:sp>
      <p:sp>
        <p:nvSpPr>
          <p:cNvPr id="25" name="TextBox 1"/>
          <p:cNvSpPr txBox="1"/>
          <p:nvPr/>
        </p:nvSpPr>
        <p:spPr>
          <a:xfrm>
            <a:off x="2667000" y="15240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27" name="TextBox 1"/>
          <p:cNvSpPr txBox="1"/>
          <p:nvPr/>
        </p:nvSpPr>
        <p:spPr>
          <a:xfrm>
            <a:off x="2362200" y="1765300"/>
            <a:ext cx="35266"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a:t>
            </a:r>
          </a:p>
        </p:txBody>
      </p:sp>
      <p:sp>
        <p:nvSpPr>
          <p:cNvPr id="29" name="正方形/長方形 28"/>
          <p:cNvSpPr/>
          <p:nvPr/>
        </p:nvSpPr>
        <p:spPr>
          <a:xfrm>
            <a:off x="557729" y="732532"/>
            <a:ext cx="1969571" cy="1118255"/>
          </a:xfrm>
          <a:prstGeom prst="rect">
            <a:avLst/>
          </a:prstGeom>
        </p:spPr>
        <p:txBody>
          <a:bodyPr wrap="square">
            <a:spAutoFit/>
          </a:bodyPr>
          <a:lstStyle/>
          <a:p>
            <a:pPr>
              <a:lnSpc>
                <a:spcPts val="10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記録の再生</a:t>
            </a:r>
            <a:endParaRPr lang="en-US" altLang="ja-JP" sz="800" dirty="0" smtClean="0">
              <a:latin typeface="メイリオ" pitchFamily="50" charset="-128"/>
              <a:ea typeface="メイリオ" pitchFamily="50" charset="-128"/>
              <a:cs typeface="メイリオ" pitchFamily="50" charset="-128"/>
            </a:endParaRP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再生の一時停止</a:t>
            </a:r>
            <a:r>
              <a:rPr lang="en-US" altLang="ja-JP" sz="800" dirty="0" smtClean="0">
                <a:latin typeface="メイリオ" pitchFamily="50" charset="-128"/>
                <a:ea typeface="メイリオ" pitchFamily="50" charset="-128"/>
                <a:cs typeface="メイリオ" pitchFamily="50" charset="-128"/>
              </a:rPr>
              <a:t>/停止</a:t>
            </a: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前のフレームに移動</a:t>
            </a:r>
            <a:endParaRPr lang="en-US" altLang="ja-JP" sz="800" dirty="0" smtClean="0">
              <a:latin typeface="メイリオ" pitchFamily="50" charset="-128"/>
              <a:ea typeface="メイリオ" pitchFamily="50" charset="-128"/>
              <a:cs typeface="メイリオ" pitchFamily="50" charset="-128"/>
            </a:endParaRPr>
          </a:p>
          <a:p>
            <a:pPr>
              <a:lnSpc>
                <a:spcPts val="1000"/>
              </a:lnSpc>
            </a:pPr>
            <a:endParaRPr lang="ja-JP" altLang="en-US" sz="800" dirty="0">
              <a:latin typeface="メイリオ" pitchFamily="50" charset="-128"/>
              <a:ea typeface="メイリオ" pitchFamily="50" charset="-128"/>
              <a:cs typeface="メイリオ" pitchFamily="50" charset="-128"/>
            </a:endParaRPr>
          </a:p>
          <a:p>
            <a:pPr>
              <a:lnSpc>
                <a:spcPts val="10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次のフレームに移動</a:t>
            </a:r>
            <a:endParaRPr lang="en-US" altLang="ja-JP" sz="800" dirty="0" smtClean="0">
              <a:latin typeface="メイリオ" pitchFamily="50" charset="-128"/>
              <a:ea typeface="メイリオ" pitchFamily="50" charset="-128"/>
              <a:cs typeface="メイリオ" pitchFamily="50" charset="-128"/>
            </a:endParaRPr>
          </a:p>
        </p:txBody>
      </p:sp>
      <p:sp>
        <p:nvSpPr>
          <p:cNvPr id="30" name="正方形/長方形 29"/>
          <p:cNvSpPr/>
          <p:nvPr/>
        </p:nvSpPr>
        <p:spPr>
          <a:xfrm>
            <a:off x="498475" y="2061746"/>
            <a:ext cx="663416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再生モード（順方向/逆方向）と速度は、変更可能です。変更するには、スライダーを使用します。</a:t>
            </a:r>
          </a:p>
        </p:txBody>
      </p:sp>
      <p:sp>
        <p:nvSpPr>
          <p:cNvPr id="31" name="正方形/長方形 30"/>
          <p:cNvSpPr/>
          <p:nvPr/>
        </p:nvSpPr>
        <p:spPr>
          <a:xfrm>
            <a:off x="571906" y="2247163"/>
            <a:ext cx="1723549"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ビデオフラグメントの逆方向再生</a:t>
            </a:r>
          </a:p>
        </p:txBody>
      </p:sp>
      <p:sp>
        <p:nvSpPr>
          <p:cNvPr id="1024" name="正方形/長方形 1023"/>
          <p:cNvSpPr/>
          <p:nvPr/>
        </p:nvSpPr>
        <p:spPr>
          <a:xfrm>
            <a:off x="514386" y="3017041"/>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ビデオフラグメントの順方向再生</a:t>
            </a:r>
          </a:p>
        </p:txBody>
      </p:sp>
      <p:sp>
        <p:nvSpPr>
          <p:cNvPr id="1025" name="正方形/長方形 1024"/>
          <p:cNvSpPr/>
          <p:nvPr/>
        </p:nvSpPr>
        <p:spPr>
          <a:xfrm>
            <a:off x="511175" y="3745706"/>
            <a:ext cx="662146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記録を逆方向再生するには、スライダーをゼロの再生速度（スライダーの中心）位置の左に動かします。順方向再生の場合は、右に動かします。現在の再生速度が、スライダーの下に表示されます。記録の順方向再生中は、＋記号が速度の前に表示され、逆方向再生中は、 －記号が表示されます。</a:t>
            </a:r>
          </a:p>
        </p:txBody>
      </p:sp>
      <p:sp>
        <p:nvSpPr>
          <p:cNvPr id="1026" name="正方形/長方形 1025"/>
          <p:cNvSpPr/>
          <p:nvPr/>
        </p:nvSpPr>
        <p:spPr>
          <a:xfrm>
            <a:off x="552449" y="4279106"/>
            <a:ext cx="5970588"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値0Xは速度ゼロ、すなわち、無再生となります。値1Xは記録のフレームレートに対応します。1X未満の速度では、再生速度は記録速度よりも遅くなります。</a:t>
            </a:r>
          </a:p>
        </p:txBody>
      </p:sp>
      <p:sp>
        <p:nvSpPr>
          <p:cNvPr id="1028" name="正方形/長方形 1027"/>
          <p:cNvSpPr/>
          <p:nvPr/>
        </p:nvSpPr>
        <p:spPr>
          <a:xfrm>
            <a:off x="920958" y="4736306"/>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順方法および逆方向再生の最大速度は1倍です。</a:t>
            </a:r>
          </a:p>
        </p:txBody>
      </p:sp>
      <p:sp>
        <p:nvSpPr>
          <p:cNvPr id="1029" name="正方形/長方形 1028"/>
          <p:cNvSpPr/>
          <p:nvPr/>
        </p:nvSpPr>
        <p:spPr>
          <a:xfrm>
            <a:off x="514386" y="5275863"/>
            <a:ext cx="877163" cy="251992"/>
          </a:xfrm>
          <a:prstGeom prst="rect">
            <a:avLst/>
          </a:prstGeom>
        </p:spPr>
        <p:txBody>
          <a:bodyPr wrap="none">
            <a:spAutoFit/>
          </a:bodyPr>
          <a:lstStyle/>
          <a:p>
            <a:pPr>
              <a:lnSpc>
                <a:spcPts val="1300"/>
              </a:lnSpc>
            </a:pPr>
            <a:r>
              <a:rPr lang="ja-JP" altLang="en-US" sz="900" b="1" dirty="0">
                <a:latin typeface="メイリオ" pitchFamily="50" charset="-128"/>
                <a:ea typeface="メイリオ" pitchFamily="50" charset="-128"/>
                <a:cs typeface="メイリオ" pitchFamily="50" charset="-128"/>
              </a:rPr>
              <a:t>アラーム処理</a:t>
            </a:r>
          </a:p>
        </p:txBody>
      </p:sp>
      <p:sp>
        <p:nvSpPr>
          <p:cNvPr id="1030" name="正方形/長方形 1029"/>
          <p:cNvSpPr/>
          <p:nvPr/>
        </p:nvSpPr>
        <p:spPr>
          <a:xfrm>
            <a:off x="531110" y="5467202"/>
            <a:ext cx="608012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ラームを処理するには、アラーム管理タイルの左下隅の色付きボタンのグループを使用します。アラーム処理後、指定されたクライアント上での表示タイルは自動的にライブビデオモードに切り替わります。アラームは、アラームタブからなくなります。</a:t>
            </a:r>
          </a:p>
        </p:txBody>
      </p:sp>
      <p:sp>
        <p:nvSpPr>
          <p:cNvPr id="1031" name="正方形/長方形 1030"/>
          <p:cNvSpPr/>
          <p:nvPr/>
        </p:nvSpPr>
        <p:spPr>
          <a:xfrm>
            <a:off x="778502" y="6134100"/>
            <a:ext cx="6265862"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マルチユーザーイベント処理の場合には、最初のオペレータ（適切な権限を持っている場合）が、アラームモードに切り替えアラームを処理します。残りのオペレータについては、アラーム管理ボタンは表示されません。</a:t>
            </a:r>
          </a:p>
        </p:txBody>
      </p:sp>
    </p:spTree>
    <p:extLst>
      <p:ext uri="{BB962C8B-B14F-4D97-AF65-F5344CB8AC3E}">
        <p14:creationId xmlns:p14="http://schemas.microsoft.com/office/powerpoint/2010/main" val="2564946006"/>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09663"/>
            <a:ext cx="3504691" cy="12700"/>
          </a:xfrm>
          <a:custGeom>
            <a:avLst/>
            <a:gdLst>
              <a:gd name="connsiteX0" fmla="*/ 0 w 3504691"/>
              <a:gd name="connsiteY0" fmla="*/ 1904 h 12700"/>
              <a:gd name="connsiteX1" fmla="*/ 3504691 w 3504691"/>
              <a:gd name="connsiteY1" fmla="*/ 1904 h 12700"/>
            </a:gdLst>
            <a:ahLst/>
            <a:cxnLst>
              <a:cxn ang="0">
                <a:pos x="connsiteX0" y="connsiteY0"/>
              </a:cxn>
              <a:cxn ang="1">
                <a:pos x="connsiteX1" y="connsiteY1"/>
              </a:cxn>
            </a:cxnLst>
            <a:rect l="l" t="t" r="r" b="b"/>
            <a:pathLst>
              <a:path w="3504691" h="12700">
                <a:moveTo>
                  <a:pt x="0" y="1904"/>
                </a:moveTo>
                <a:lnTo>
                  <a:pt x="3504691"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838200"/>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617601"/>
            <a:ext cx="12700" cy="228600"/>
          </a:xfrm>
          <a:custGeom>
            <a:avLst/>
            <a:gdLst>
              <a:gd name="connsiteX0" fmla="*/ 2412 w 12700"/>
              <a:gd name="connsiteY0" fmla="*/ 0 h 228600"/>
              <a:gd name="connsiteX1" fmla="*/ 2412 w 12700"/>
              <a:gd name="connsiteY1" fmla="*/ 228599 h 228600"/>
            </a:gdLst>
            <a:ahLst/>
            <a:cxnLst>
              <a:cxn ang="0">
                <a:pos x="connsiteX0" y="connsiteY0"/>
              </a:cxn>
              <a:cxn ang="1">
                <a:pos x="connsiteX1" y="connsiteY1"/>
              </a:cxn>
            </a:cxnLst>
            <a:rect l="l" t="t" r="r" b="b"/>
            <a:pathLst>
              <a:path w="12700" h="228600">
                <a:moveTo>
                  <a:pt x="2412" y="0"/>
                </a:moveTo>
                <a:lnTo>
                  <a:pt x="241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838200"/>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3063748"/>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838200"/>
            <a:ext cx="12700" cy="2222500"/>
          </a:xfrm>
          <a:custGeom>
            <a:avLst/>
            <a:gdLst>
              <a:gd name="connsiteX0" fmla="*/ 2412 w 12700"/>
              <a:gd name="connsiteY0" fmla="*/ 0 h 2222500"/>
              <a:gd name="connsiteX1" fmla="*/ 2412 w 12700"/>
              <a:gd name="connsiteY1" fmla="*/ 2222500 h 2222500"/>
            </a:gdLst>
            <a:ahLst/>
            <a:cxnLst>
              <a:cxn ang="0">
                <a:pos x="connsiteX0" y="connsiteY0"/>
              </a:cxn>
              <a:cxn ang="1">
                <a:pos x="connsiteX1" y="connsiteY1"/>
              </a:cxn>
            </a:cxnLst>
            <a:rect l="l" t="t" r="r" b="b"/>
            <a:pathLst>
              <a:path w="12700" h="2222500">
                <a:moveTo>
                  <a:pt x="2412" y="0"/>
                </a:moveTo>
                <a:lnTo>
                  <a:pt x="2412" y="2222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09600" y="3063748"/>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609600" y="5171694"/>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09600" y="3063748"/>
            <a:ext cx="12700" cy="2108200"/>
          </a:xfrm>
          <a:custGeom>
            <a:avLst/>
            <a:gdLst>
              <a:gd name="connsiteX0" fmla="*/ 2412 w 12700"/>
              <a:gd name="connsiteY0" fmla="*/ 0 h 2108200"/>
              <a:gd name="connsiteX1" fmla="*/ 2412 w 12700"/>
              <a:gd name="connsiteY1" fmla="*/ 2108199 h 2108200"/>
            </a:gdLst>
            <a:ahLst/>
            <a:cxnLst>
              <a:cxn ang="0">
                <a:pos x="connsiteX0" y="connsiteY0"/>
              </a:cxn>
              <a:cxn ang="1">
                <a:pos x="connsiteX1" y="connsiteY1"/>
              </a:cxn>
            </a:cxnLst>
            <a:rect l="l" t="t" r="r" b="b"/>
            <a:pathLst>
              <a:path w="12700" h="2108200">
                <a:moveTo>
                  <a:pt x="2412" y="0"/>
                </a:moveTo>
                <a:lnTo>
                  <a:pt x="2412" y="21081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8" name="Freeform 3"/>
          <p:cNvSpPr/>
          <p:nvPr/>
        </p:nvSpPr>
        <p:spPr>
          <a:xfrm>
            <a:off x="609600" y="5171694"/>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0" name="Freeform 3"/>
          <p:cNvSpPr/>
          <p:nvPr/>
        </p:nvSpPr>
        <p:spPr>
          <a:xfrm>
            <a:off x="609600" y="7279513"/>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1" name="Freeform 3"/>
          <p:cNvSpPr/>
          <p:nvPr/>
        </p:nvSpPr>
        <p:spPr>
          <a:xfrm>
            <a:off x="609600" y="5171694"/>
            <a:ext cx="12700" cy="2108200"/>
          </a:xfrm>
          <a:custGeom>
            <a:avLst/>
            <a:gdLst>
              <a:gd name="connsiteX0" fmla="*/ 2412 w 12700"/>
              <a:gd name="connsiteY0" fmla="*/ 0 h 2108200"/>
              <a:gd name="connsiteX1" fmla="*/ 2412 w 12700"/>
              <a:gd name="connsiteY1" fmla="*/ 2108199 h 2108200"/>
            </a:gdLst>
            <a:ahLst/>
            <a:cxnLst>
              <a:cxn ang="0">
                <a:pos x="connsiteX0" y="connsiteY0"/>
              </a:cxn>
              <a:cxn ang="1">
                <a:pos x="connsiteX1" y="connsiteY1"/>
              </a:cxn>
            </a:cxnLst>
            <a:rect l="l" t="t" r="r" b="b"/>
            <a:pathLst>
              <a:path w="12700" h="2108200">
                <a:moveTo>
                  <a:pt x="2412" y="0"/>
                </a:moveTo>
                <a:lnTo>
                  <a:pt x="2412" y="21081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31" name="Picture 3"/>
          <p:cNvPicPr>
            <a:picLocks noChangeAspect="1" noChangeArrowheads="1"/>
          </p:cNvPicPr>
          <p:nvPr/>
        </p:nvPicPr>
        <p:blipFill>
          <a:blip r:embed="rId2" cstate="print"/>
          <a:srcRect/>
          <a:stretch>
            <a:fillRect/>
          </a:stretch>
        </p:blipFill>
        <p:spPr bwMode="auto">
          <a:xfrm>
            <a:off x="1265237" y="8216900"/>
            <a:ext cx="292100" cy="292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235</a:t>
            </a:r>
          </a:p>
        </p:txBody>
      </p:sp>
      <p:graphicFrame>
        <p:nvGraphicFramePr>
          <p:cNvPr id="1040" name="表 1039"/>
          <p:cNvGraphicFramePr>
            <a:graphicFrameLocks noGrp="1"/>
          </p:cNvGraphicFramePr>
          <p:nvPr>
            <p:extLst>
              <p:ext uri="{D42A27DB-BD31-4B8C-83A1-F6EECF244321}">
                <p14:modId xmlns:p14="http://schemas.microsoft.com/office/powerpoint/2010/main" val="758513192"/>
              </p:ext>
            </p:extLst>
          </p:nvPr>
        </p:nvGraphicFramePr>
        <p:xfrm>
          <a:off x="552450" y="765072"/>
          <a:ext cx="6505442" cy="6409634"/>
        </p:xfrm>
        <a:graphic>
          <a:graphicData uri="http://schemas.openxmlformats.org/drawingml/2006/table">
            <a:tbl>
              <a:tblPr firstRow="1" bandRow="1">
                <a:tableStyleId>{5C22544A-7EE6-4342-B048-85BDC9FD1C3A}</a:tableStyleId>
              </a:tblPr>
              <a:tblGrid>
                <a:gridCol w="3252721"/>
                <a:gridCol w="3252721"/>
              </a:tblGrid>
              <a:tr h="313634">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ボタン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実行された機能</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05740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クリティカルアラーム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05740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非クリティカルアラーム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198120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誤報</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pic>
        <p:nvPicPr>
          <p:cNvPr id="49" name="Picture 3"/>
          <p:cNvPicPr>
            <a:picLocks noChangeAspect="1" noChangeArrowheads="1"/>
          </p:cNvPicPr>
          <p:nvPr/>
        </p:nvPicPr>
        <p:blipFill>
          <a:blip r:embed="rId3" cstate="print"/>
          <a:srcRect/>
          <a:stretch>
            <a:fillRect/>
          </a:stretch>
        </p:blipFill>
        <p:spPr bwMode="auto">
          <a:xfrm>
            <a:off x="685545" y="1154906"/>
            <a:ext cx="2865692" cy="1791058"/>
          </a:xfrm>
          <a:prstGeom prst="rect">
            <a:avLst/>
          </a:prstGeom>
          <a:noFill/>
        </p:spPr>
      </p:pic>
      <p:pic>
        <p:nvPicPr>
          <p:cNvPr id="50" name="Picture 3"/>
          <p:cNvPicPr>
            <a:picLocks noChangeAspect="1" noChangeArrowheads="1"/>
          </p:cNvPicPr>
          <p:nvPr/>
        </p:nvPicPr>
        <p:blipFill>
          <a:blip r:embed="rId4" cstate="print"/>
          <a:srcRect/>
          <a:stretch>
            <a:fillRect/>
          </a:stretch>
        </p:blipFill>
        <p:spPr bwMode="auto">
          <a:xfrm>
            <a:off x="680191" y="3272785"/>
            <a:ext cx="2871046" cy="1690126"/>
          </a:xfrm>
          <a:prstGeom prst="rect">
            <a:avLst/>
          </a:prstGeom>
          <a:noFill/>
        </p:spPr>
      </p:pic>
      <p:pic>
        <p:nvPicPr>
          <p:cNvPr id="51" name="Picture 3"/>
          <p:cNvPicPr>
            <a:picLocks noChangeAspect="1" noChangeArrowheads="1"/>
          </p:cNvPicPr>
          <p:nvPr/>
        </p:nvPicPr>
        <p:blipFill>
          <a:blip r:embed="rId5" cstate="print"/>
          <a:srcRect/>
          <a:stretch>
            <a:fillRect/>
          </a:stretch>
        </p:blipFill>
        <p:spPr bwMode="auto">
          <a:xfrm>
            <a:off x="711330" y="5382307"/>
            <a:ext cx="2865692" cy="1686973"/>
          </a:xfrm>
          <a:prstGeom prst="rect">
            <a:avLst/>
          </a:prstGeom>
          <a:noFill/>
        </p:spPr>
      </p:pic>
      <p:sp>
        <p:nvSpPr>
          <p:cNvPr id="1041" name="正方形/長方形 1040"/>
          <p:cNvSpPr/>
          <p:nvPr/>
        </p:nvSpPr>
        <p:spPr>
          <a:xfrm>
            <a:off x="609563" y="7482484"/>
            <a:ext cx="5684874" cy="259045"/>
          </a:xfrm>
          <a:prstGeom prst="rect">
            <a:avLst/>
          </a:prstGeom>
        </p:spPr>
        <p:txBody>
          <a:bodyPr wrap="squar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マルチユーザー処理でアラームイベントを操作する際の制限</a:t>
            </a:r>
          </a:p>
        </p:txBody>
      </p:sp>
      <p:sp>
        <p:nvSpPr>
          <p:cNvPr id="1042" name="正方形/長方形 1041"/>
          <p:cNvSpPr/>
          <p:nvPr/>
        </p:nvSpPr>
        <p:spPr>
          <a:xfrm>
            <a:off x="552449" y="7755235"/>
            <a:ext cx="6580187"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マルチユーザー処理の場合には、一人のオペレータが処理するためにアラームを受け入れることができます。その他のオペレータは、アラームを再生するために限定的な機能を使用してアラームモードに切り替えることができます。これには以下のうちいずれかの方法で行うことができます。</a:t>
            </a:r>
          </a:p>
        </p:txBody>
      </p:sp>
      <p:sp>
        <p:nvSpPr>
          <p:cNvPr id="1043" name="正方形/長方形 1042"/>
          <p:cNvSpPr/>
          <p:nvPr/>
        </p:nvSpPr>
        <p:spPr>
          <a:xfrm>
            <a:off x="721962" y="8273147"/>
            <a:ext cx="5306117" cy="259045"/>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ボタン</a:t>
            </a:r>
            <a:r>
              <a:rPr lang="ja-JP" altLang="en-US" sz="800" dirty="0" smtClean="0">
                <a:latin typeface="メイリオ" pitchFamily="50" charset="-128"/>
                <a:ea typeface="メイリオ" pitchFamily="50" charset="-128"/>
                <a:cs typeface="メイリオ" pitchFamily="50" charset="-128"/>
              </a:rPr>
              <a:t>　　　</a:t>
            </a:r>
            <a:r>
              <a:rPr lang="en-US" altLang="ja-JP" sz="800" dirty="0" err="1" smtClean="0">
                <a:latin typeface="メイリオ" pitchFamily="50" charset="-128"/>
                <a:ea typeface="メイリオ" pitchFamily="50" charset="-128"/>
                <a:cs typeface="メイリオ" pitchFamily="50" charset="-128"/>
              </a:rPr>
              <a:t>をクリックする</a:t>
            </a:r>
            <a:r>
              <a:rPr lang="en-US" altLang="ja-JP" sz="800" dirty="0" smtClean="0">
                <a:latin typeface="メイリオ" pitchFamily="50" charset="-128"/>
                <a:ea typeface="メイリオ" pitchFamily="50" charset="-128"/>
                <a:cs typeface="メイリオ" pitchFamily="50" charset="-128"/>
              </a:rPr>
              <a:t>（「アラーム管理モードでのビデオ監視」を参照）</a:t>
            </a:r>
          </a:p>
        </p:txBody>
      </p:sp>
      <p:sp>
        <p:nvSpPr>
          <p:cNvPr id="1044" name="正方形/長方形 1043"/>
          <p:cNvSpPr/>
          <p:nvPr/>
        </p:nvSpPr>
        <p:spPr>
          <a:xfrm>
            <a:off x="739646" y="8541420"/>
            <a:ext cx="3778250" cy="259045"/>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アラームタブに切り替え、アラームリストからアラームを選択する</a:t>
            </a:r>
            <a:endParaRPr lang="en-US" altLang="ja-JP" sz="800" dirty="0" smtClean="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278432928"/>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505700"/>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750570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750570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794969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7505700"/>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8054467"/>
            <a:ext cx="6340856" cy="575182"/>
          </a:xfrm>
          <a:custGeom>
            <a:avLst/>
            <a:gdLst>
              <a:gd name="connsiteX0" fmla="*/ 0 w 6340856"/>
              <a:gd name="connsiteY0" fmla="*/ 0 h 575182"/>
              <a:gd name="connsiteX1" fmla="*/ 6340856 w 6340856"/>
              <a:gd name="connsiteY1" fmla="*/ 0 h 575182"/>
              <a:gd name="connsiteX2" fmla="*/ 6340856 w 6340856"/>
              <a:gd name="connsiteY2" fmla="*/ 575182 h 575182"/>
              <a:gd name="connsiteX3" fmla="*/ 0 w 6340856"/>
              <a:gd name="connsiteY3" fmla="*/ 575182 h 575182"/>
              <a:gd name="connsiteX4" fmla="*/ 0 w 6340856"/>
              <a:gd name="connsiteY4" fmla="*/ 0 h 57518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182">
                <a:moveTo>
                  <a:pt x="0" y="0"/>
                </a:moveTo>
                <a:lnTo>
                  <a:pt x="6340856" y="0"/>
                </a:lnTo>
                <a:lnTo>
                  <a:pt x="6340856" y="575182"/>
                </a:lnTo>
                <a:lnTo>
                  <a:pt x="0" y="575182"/>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80544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8054467"/>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86201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8054467"/>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7620000"/>
            <a:ext cx="177800" cy="177800"/>
          </a:xfrm>
          <a:prstGeom prst="rect">
            <a:avLst/>
          </a:prstGeom>
          <a:noFill/>
        </p:spPr>
      </p:pic>
      <p:pic>
        <p:nvPicPr>
          <p:cNvPr id="14" name="Picture 3"/>
          <p:cNvPicPr>
            <a:picLocks noChangeAspect="1" noChangeArrowheads="1"/>
          </p:cNvPicPr>
          <p:nvPr/>
        </p:nvPicPr>
        <p:blipFill>
          <a:blip r:embed="rId2" cstate="print"/>
          <a:srcRect/>
          <a:stretch>
            <a:fillRect/>
          </a:stretch>
        </p:blipFill>
        <p:spPr bwMode="auto">
          <a:xfrm>
            <a:off x="698500" y="8166100"/>
            <a:ext cx="177800" cy="177800"/>
          </a:xfrm>
          <a:prstGeom prst="rect">
            <a:avLst/>
          </a:prstGeom>
          <a:noFill/>
        </p:spPr>
      </p:pic>
      <p:pic>
        <p:nvPicPr>
          <p:cNvPr id="15" name="Picture 3"/>
          <p:cNvPicPr>
            <a:picLocks noChangeAspect="1" noChangeArrowheads="1"/>
          </p:cNvPicPr>
          <p:nvPr/>
        </p:nvPicPr>
        <p:blipFill>
          <a:blip r:embed="rId3" cstate="print"/>
          <a:srcRect/>
          <a:stretch>
            <a:fillRect/>
          </a:stretch>
        </p:blipFill>
        <p:spPr bwMode="auto">
          <a:xfrm>
            <a:off x="990600" y="609600"/>
            <a:ext cx="5257800" cy="41275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5684837" y="6849730"/>
            <a:ext cx="254000" cy="431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236</a:t>
            </a:r>
          </a:p>
        </p:txBody>
      </p:sp>
      <p:sp>
        <p:nvSpPr>
          <p:cNvPr id="21" name="正方形/長方形 20"/>
          <p:cNvSpPr/>
          <p:nvPr/>
        </p:nvSpPr>
        <p:spPr>
          <a:xfrm>
            <a:off x="575930" y="4925344"/>
            <a:ext cx="530579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機能が制限されたアラーム管理モードでは、アラーム管理ボタンは表示されず、現在アラームを処理しているオペレータの名前が表示されます。アラーム処理タイルの他の機能は変更されません。</a:t>
            </a:r>
          </a:p>
        </p:txBody>
      </p:sp>
      <p:sp>
        <p:nvSpPr>
          <p:cNvPr id="22" name="正方形/長方形 21"/>
          <p:cNvSpPr/>
          <p:nvPr/>
        </p:nvSpPr>
        <p:spPr>
          <a:xfrm>
            <a:off x="552450" y="5263898"/>
            <a:ext cx="597535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別のクライアントのアラーム処理の後、指定されたクライアント上でアラームに割り当てられたステータスがオペレータの名前の代わりに表示されます。</a:t>
            </a:r>
          </a:p>
        </p:txBody>
      </p:sp>
      <p:sp>
        <p:nvSpPr>
          <p:cNvPr id="23" name="正方形/長方形 22"/>
          <p:cNvSpPr/>
          <p:nvPr/>
        </p:nvSpPr>
        <p:spPr>
          <a:xfrm>
            <a:off x="552450" y="5623316"/>
            <a:ext cx="6398006"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ユーザーが処理アラームを受け入れ、アラーム管理モードのままにした場合（ライブビデオモードや、アーカイブやアーカイブ検索モード、他のカメラの表示タイルに移った場合）、そのままにした後のオペレータのアイドル時間に等しい時間が経過すると、他のユーザーが処理アラームを受け入れるチャンスが生じます。</a:t>
            </a:r>
          </a:p>
        </p:txBody>
      </p:sp>
      <p:sp>
        <p:nvSpPr>
          <p:cNvPr id="24" name="正方形/長方形 23"/>
          <p:cNvSpPr/>
          <p:nvPr/>
        </p:nvSpPr>
        <p:spPr>
          <a:xfrm>
            <a:off x="575930" y="6084981"/>
            <a:ext cx="625190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複数のアラームが1台のカメラに表示された場合、いずれのオペレータも、まだ処理が受け入れられていないすべてのアラームにアクセスすることができます。</a:t>
            </a:r>
          </a:p>
        </p:txBody>
      </p:sp>
      <p:sp>
        <p:nvSpPr>
          <p:cNvPr id="25" name="正方形/長方形 24"/>
          <p:cNvSpPr/>
          <p:nvPr/>
        </p:nvSpPr>
        <p:spPr>
          <a:xfrm>
            <a:off x="601920" y="6449620"/>
            <a:ext cx="3778250" cy="425758"/>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アーカイブ検索モードでのビデオ監視</a:t>
            </a:r>
          </a:p>
          <a:p>
            <a:pPr>
              <a:lnSpc>
                <a:spcPts val="1300"/>
              </a:lnSpc>
            </a:pPr>
            <a:r>
              <a:rPr lang="ja-JP" altLang="en-US" sz="1000" b="1" dirty="0">
                <a:latin typeface="メイリオ" pitchFamily="50" charset="-128"/>
                <a:ea typeface="メイリオ" pitchFamily="50" charset="-128"/>
                <a:cs typeface="メイリオ" pitchFamily="50" charset="-128"/>
              </a:rPr>
              <a:t>アーカイブ検索モードへの切り替え</a:t>
            </a:r>
          </a:p>
        </p:txBody>
      </p:sp>
      <p:sp>
        <p:nvSpPr>
          <p:cNvPr id="26" name="正方形/長方形 25"/>
          <p:cNvSpPr/>
          <p:nvPr/>
        </p:nvSpPr>
        <p:spPr>
          <a:xfrm>
            <a:off x="482637" y="6900282"/>
            <a:ext cx="6642912"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解析モードをアーカイブするために、異なる監視モードから表示タイルを切り替えるには、タイルの右下に</a:t>
            </a:r>
            <a:r>
              <a:rPr lang="ja-JP" altLang="en-US" sz="800" dirty="0" smtClean="0">
                <a:latin typeface="メイリオ" pitchFamily="50" charset="-128"/>
                <a:ea typeface="メイリオ" pitchFamily="50" charset="-128"/>
                <a:cs typeface="メイリオ" pitchFamily="50" charset="-128"/>
              </a:rPr>
              <a:t>ある　　　タブ</a:t>
            </a:r>
            <a:r>
              <a:rPr lang="ja-JP" altLang="en-US" sz="800" dirty="0">
                <a:latin typeface="メイリオ" pitchFamily="50" charset="-128"/>
                <a:ea typeface="メイリオ" pitchFamily="50" charset="-128"/>
                <a:cs typeface="メイリオ" pitchFamily="50" charset="-128"/>
              </a:rPr>
              <a:t>に切り替えます。</a:t>
            </a:r>
          </a:p>
        </p:txBody>
      </p:sp>
      <p:sp>
        <p:nvSpPr>
          <p:cNvPr id="27" name="正方形/長方形 26"/>
          <p:cNvSpPr/>
          <p:nvPr/>
        </p:nvSpPr>
        <p:spPr>
          <a:xfrm>
            <a:off x="876300" y="7521849"/>
            <a:ext cx="557053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ビデオカメラがビデオアーカイブにリンクされていない場合、このタブは使用できません。</a:t>
            </a:r>
          </a:p>
        </p:txBody>
      </p:sp>
      <p:sp>
        <p:nvSpPr>
          <p:cNvPr id="28" name="正方形/長方形 27"/>
          <p:cNvSpPr/>
          <p:nvPr/>
        </p:nvSpPr>
        <p:spPr>
          <a:xfrm>
            <a:off x="892211" y="8089106"/>
            <a:ext cx="5707026"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表示タイルがアクティブでない場合、ライブビデオモードでは、他のモードに切り替えるためのタブは表示されません。タブを表示するには、マウスのボタンのいずれかを使用して表示タイルをクリックします。</a:t>
            </a:r>
          </a:p>
        </p:txBody>
      </p:sp>
    </p:spTree>
    <p:extLst>
      <p:ext uri="{BB962C8B-B14F-4D97-AF65-F5344CB8AC3E}">
        <p14:creationId xmlns:p14="http://schemas.microsoft.com/office/powerpoint/2010/main" val="216273178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5651500" cy="3086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4000500"/>
            <a:ext cx="6350000" cy="3594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237</a:t>
            </a:r>
          </a:p>
        </p:txBody>
      </p:sp>
      <p:sp>
        <p:nvSpPr>
          <p:cNvPr id="7" name="正方形/長方形 6"/>
          <p:cNvSpPr/>
          <p:nvPr/>
        </p:nvSpPr>
        <p:spPr>
          <a:xfrm>
            <a:off x="569285" y="3716455"/>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アーカイブ解析インターフェイスが表示されます。</a:t>
            </a:r>
          </a:p>
        </p:txBody>
      </p:sp>
    </p:spTree>
    <p:extLst>
      <p:ext uri="{BB962C8B-B14F-4D97-AF65-F5344CB8AC3E}">
        <p14:creationId xmlns:p14="http://schemas.microsoft.com/office/powerpoint/2010/main" val="2553192856"/>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12800" y="999753"/>
            <a:ext cx="5969000" cy="30480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5714206"/>
            <a:ext cx="3835400" cy="20320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984767" y="7955756"/>
            <a:ext cx="3835400" cy="18923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235</a:t>
            </a:r>
          </a:p>
        </p:txBody>
      </p:sp>
      <p:sp>
        <p:nvSpPr>
          <p:cNvPr id="9" name="正方形/長方形 8"/>
          <p:cNvSpPr/>
          <p:nvPr/>
        </p:nvSpPr>
        <p:spPr>
          <a:xfrm>
            <a:off x="647700" y="164306"/>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アーカイブ検索モードインターフェイス</a:t>
            </a:r>
          </a:p>
        </p:txBody>
      </p:sp>
      <p:sp>
        <p:nvSpPr>
          <p:cNvPr id="10" name="正方形/長方形 9"/>
          <p:cNvSpPr/>
          <p:nvPr/>
        </p:nvSpPr>
        <p:spPr>
          <a:xfrm>
            <a:off x="796813" y="545306"/>
            <a:ext cx="4659423"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アーカイブ検索モードのレイアウトは、次の4つのコンポーネントに分割されています。</a:t>
            </a:r>
          </a:p>
        </p:txBody>
      </p:sp>
      <p:sp>
        <p:nvSpPr>
          <p:cNvPr id="11" name="正方形/長方形 10"/>
          <p:cNvSpPr/>
          <p:nvPr/>
        </p:nvSpPr>
        <p:spPr>
          <a:xfrm>
            <a:off x="946593" y="784309"/>
            <a:ext cx="1021433"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p:txBody>
      </p:sp>
      <p:sp>
        <p:nvSpPr>
          <p:cNvPr id="12" name="正方形/長方形 11"/>
          <p:cNvSpPr/>
          <p:nvPr/>
        </p:nvSpPr>
        <p:spPr>
          <a:xfrm>
            <a:off x="812800" y="4152328"/>
            <a:ext cx="3778250" cy="592470"/>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検索コントロールパネル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検索結果パネル（3）</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a:t>
            </a:r>
          </a:p>
        </p:txBody>
      </p:sp>
      <p:sp>
        <p:nvSpPr>
          <p:cNvPr id="13" name="正方形/長方形 12"/>
          <p:cNvSpPr/>
          <p:nvPr/>
        </p:nvSpPr>
        <p:spPr>
          <a:xfrm>
            <a:off x="565222" y="4650551"/>
            <a:ext cx="6195275"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表示タイルとアーカイブナビゲーションパネルについては、各セクションで説明します（「表示タイル」「アーカイブナビゲーションパネル」を参照）。</a:t>
            </a:r>
          </a:p>
        </p:txBody>
      </p:sp>
      <p:sp>
        <p:nvSpPr>
          <p:cNvPr id="14" name="正方形/長方形 13"/>
          <p:cNvSpPr/>
          <p:nvPr/>
        </p:nvSpPr>
        <p:spPr>
          <a:xfrm>
            <a:off x="565222" y="5094431"/>
            <a:ext cx="505618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検索コントロールパネルは、異なる種類の検索を行う3つのタブで構成されています。</a:t>
            </a:r>
          </a:p>
        </p:txBody>
      </p:sp>
      <p:sp>
        <p:nvSpPr>
          <p:cNvPr id="15" name="正方形/長方形 14"/>
          <p:cNvSpPr/>
          <p:nvPr/>
        </p:nvSpPr>
        <p:spPr>
          <a:xfrm>
            <a:off x="933856" y="5307340"/>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イベント検索</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フォレンジックサーチ</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984767" y="7746206"/>
            <a:ext cx="970137"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タイムサーチ</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1012191" y="9917906"/>
            <a:ext cx="970137"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コメント検索</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87891649"/>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3835400" cy="1727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2908300"/>
            <a:ext cx="6350000" cy="4889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239</a:t>
            </a:r>
          </a:p>
        </p:txBody>
      </p:sp>
      <p:sp>
        <p:nvSpPr>
          <p:cNvPr id="9" name="正方形/長方形 8"/>
          <p:cNvSpPr/>
          <p:nvPr/>
        </p:nvSpPr>
        <p:spPr>
          <a:xfrm>
            <a:off x="609599" y="2450306"/>
            <a:ext cx="598963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検索結果パネルには、指定された検索条件に対応するアーカイブ内の正確なモーメントを表示します。各モーメントの正確な時間は、(1)の下に表示されます。</a:t>
            </a:r>
          </a:p>
        </p:txBody>
      </p:sp>
      <p:sp>
        <p:nvSpPr>
          <p:cNvPr id="10" name="正方形/長方形 9"/>
          <p:cNvSpPr/>
          <p:nvPr/>
        </p:nvSpPr>
        <p:spPr>
          <a:xfrm>
            <a:off x="552449" y="7822694"/>
            <a:ext cx="5970587"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スクロールバーは、検索結果パネル(2)の右側に位置しています。下には時間のスケールアジャスター（3）があります。</a:t>
            </a:r>
          </a:p>
        </p:txBody>
      </p:sp>
    </p:spTree>
    <p:extLst>
      <p:ext uri="{BB962C8B-B14F-4D97-AF65-F5344CB8AC3E}">
        <p14:creationId xmlns:p14="http://schemas.microsoft.com/office/powerpoint/2010/main" val="2217267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3352800" cy="68453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24</a:t>
            </a:r>
          </a:p>
        </p:txBody>
      </p:sp>
      <p:sp>
        <p:nvSpPr>
          <p:cNvPr id="3" name="TextBox 1"/>
          <p:cNvSpPr txBox="1"/>
          <p:nvPr/>
        </p:nvSpPr>
        <p:spPr>
          <a:xfrm>
            <a:off x="609600" y="7518400"/>
            <a:ext cx="6086603" cy="702115"/>
          </a:xfrm>
          <a:prstGeom prst="rect">
            <a:avLst/>
          </a:prstGeom>
          <a:noFill/>
        </p:spPr>
        <p:txBody>
          <a:bodyPr wrap="none" lIns="0" tIns="0" rIns="0" rtlCol="0">
            <a:spAutoFit/>
          </a:bodyPr>
          <a:lstStyle/>
          <a:p>
            <a:pPr>
              <a:lnSpc>
                <a:spcPts val="1300"/>
              </a:lnSpc>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VRC6004ビデオ キャプチャ カード ピン</a:t>
            </a:r>
            <a:endPar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VRC6004ビデオ キャプチャ カードには、4つの外部BNCピンがあります。カメラは、BNCピンで接続されています。</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最大4台のカメラを同時接続することができます。DI/DOカードはJ1のピンに接続されています。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503237" y="3596989"/>
            <a:ext cx="6340856" cy="1063117"/>
          </a:xfrm>
          <a:custGeom>
            <a:avLst/>
            <a:gdLst>
              <a:gd name="connsiteX0" fmla="*/ 0 w 6340856"/>
              <a:gd name="connsiteY0" fmla="*/ 0 h 1063117"/>
              <a:gd name="connsiteX1" fmla="*/ 6340856 w 6340856"/>
              <a:gd name="connsiteY1" fmla="*/ 0 h 1063117"/>
              <a:gd name="connsiteX2" fmla="*/ 6340856 w 6340856"/>
              <a:gd name="connsiteY2" fmla="*/ 1063117 h 1063117"/>
              <a:gd name="connsiteX3" fmla="*/ 0 w 6340856"/>
              <a:gd name="connsiteY3" fmla="*/ 1063117 h 1063117"/>
              <a:gd name="connsiteX4" fmla="*/ 0 w 6340856"/>
              <a:gd name="connsiteY4" fmla="*/ 0 h 10631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1063117">
                <a:moveTo>
                  <a:pt x="0" y="0"/>
                </a:moveTo>
                <a:lnTo>
                  <a:pt x="6340856" y="0"/>
                </a:lnTo>
                <a:lnTo>
                  <a:pt x="6340856" y="1063117"/>
                </a:lnTo>
                <a:lnTo>
                  <a:pt x="0" y="10631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grpSp>
        <p:nvGrpSpPr>
          <p:cNvPr id="33" name="グループ化 32"/>
          <p:cNvGrpSpPr/>
          <p:nvPr/>
        </p:nvGrpSpPr>
        <p:grpSpPr>
          <a:xfrm>
            <a:off x="475068" y="3554412"/>
            <a:ext cx="6340856" cy="1063117"/>
            <a:chOff x="630273" y="2838450"/>
            <a:chExt cx="6340856" cy="1063117"/>
          </a:xfrm>
        </p:grpSpPr>
        <p:sp>
          <p:nvSpPr>
            <p:cNvPr id="7" name="Freeform 3"/>
            <p:cNvSpPr/>
            <p:nvPr/>
          </p:nvSpPr>
          <p:spPr>
            <a:xfrm>
              <a:off x="630273" y="28384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30273" y="2838450"/>
              <a:ext cx="9525" cy="1063117"/>
            </a:xfrm>
            <a:custGeom>
              <a:avLst/>
              <a:gdLst>
                <a:gd name="connsiteX0" fmla="*/ 4762 w 9525"/>
                <a:gd name="connsiteY0" fmla="*/ 0 h 1063117"/>
                <a:gd name="connsiteX1" fmla="*/ 4762 w 9525"/>
                <a:gd name="connsiteY1" fmla="*/ 1063117 h 1063117"/>
              </a:gdLst>
              <a:ahLst/>
              <a:cxnLst>
                <a:cxn ang="0">
                  <a:pos x="connsiteX0" y="connsiteY0"/>
                </a:cxn>
                <a:cxn ang="1">
                  <a:pos x="connsiteX1" y="connsiteY1"/>
                </a:cxn>
              </a:cxnLst>
              <a:rect l="l" t="t" r="r" b="b"/>
              <a:pathLst>
                <a:path w="9525" h="1063117">
                  <a:moveTo>
                    <a:pt x="4762" y="0"/>
                  </a:moveTo>
                  <a:lnTo>
                    <a:pt x="4762" y="10631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30273" y="389204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961604" y="2838450"/>
              <a:ext cx="9525" cy="1063117"/>
            </a:xfrm>
            <a:custGeom>
              <a:avLst/>
              <a:gdLst>
                <a:gd name="connsiteX0" fmla="*/ 4762 w 9525"/>
                <a:gd name="connsiteY0" fmla="*/ 0 h 1063117"/>
                <a:gd name="connsiteX1" fmla="*/ 4762 w 9525"/>
                <a:gd name="connsiteY1" fmla="*/ 1063117 h 1063117"/>
              </a:gdLst>
              <a:ahLst/>
              <a:cxnLst>
                <a:cxn ang="0">
                  <a:pos x="connsiteX0" y="connsiteY0"/>
                </a:cxn>
                <a:cxn ang="1">
                  <a:pos x="connsiteX1" y="connsiteY1"/>
                </a:cxn>
              </a:cxnLst>
              <a:rect l="l" t="t" r="r" b="b"/>
              <a:pathLst>
                <a:path w="9525" h="1063117">
                  <a:moveTo>
                    <a:pt x="4762" y="0"/>
                  </a:moveTo>
                  <a:lnTo>
                    <a:pt x="4762" y="10631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grpSp>
      <p:sp>
        <p:nvSpPr>
          <p:cNvPr id="11" name="Freeform 3"/>
          <p:cNvSpPr/>
          <p:nvPr/>
        </p:nvSpPr>
        <p:spPr>
          <a:xfrm>
            <a:off x="1561817" y="9070720"/>
            <a:ext cx="5578856" cy="697230"/>
          </a:xfrm>
          <a:custGeom>
            <a:avLst/>
            <a:gdLst>
              <a:gd name="connsiteX0" fmla="*/ 0 w 5578856"/>
              <a:gd name="connsiteY0" fmla="*/ 0 h 697230"/>
              <a:gd name="connsiteX1" fmla="*/ 5578856 w 5578856"/>
              <a:gd name="connsiteY1" fmla="*/ 0 h 697230"/>
              <a:gd name="connsiteX2" fmla="*/ 5578856 w 5578856"/>
              <a:gd name="connsiteY2" fmla="*/ 697230 h 697230"/>
              <a:gd name="connsiteX3" fmla="*/ 0 w 5578856"/>
              <a:gd name="connsiteY3" fmla="*/ 697230 h 697230"/>
              <a:gd name="connsiteX4" fmla="*/ 0 w 5578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78856" h="697230">
                <a:moveTo>
                  <a:pt x="0" y="0"/>
                </a:moveTo>
                <a:lnTo>
                  <a:pt x="5578856" y="0"/>
                </a:lnTo>
                <a:lnTo>
                  <a:pt x="5578856" y="697230"/>
                </a:lnTo>
                <a:lnTo>
                  <a:pt x="0" y="69723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1561817" y="9070720"/>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1561817" y="9070720"/>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1561817" y="9758426"/>
            <a:ext cx="5578856" cy="9525"/>
          </a:xfrm>
          <a:custGeom>
            <a:avLst/>
            <a:gdLst>
              <a:gd name="connsiteX0" fmla="*/ 0 w 5578856"/>
              <a:gd name="connsiteY0" fmla="*/ 4762 h 9525"/>
              <a:gd name="connsiteX1" fmla="*/ 5578856 w 5578856"/>
              <a:gd name="connsiteY1" fmla="*/ 4762 h 9525"/>
            </a:gdLst>
            <a:ahLst/>
            <a:cxnLst>
              <a:cxn ang="0">
                <a:pos x="connsiteX0" y="connsiteY0"/>
              </a:cxn>
              <a:cxn ang="1">
                <a:pos x="connsiteX1" y="connsiteY1"/>
              </a:cxn>
            </a:cxnLst>
            <a:rect l="l" t="t" r="r" b="b"/>
            <a:pathLst>
              <a:path w="5578856" h="9525">
                <a:moveTo>
                  <a:pt x="0" y="4762"/>
                </a:moveTo>
                <a:lnTo>
                  <a:pt x="5578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7131148" y="9070720"/>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79437" y="3593306"/>
            <a:ext cx="177800" cy="1778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799817" y="5657850"/>
            <a:ext cx="2273300" cy="8382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3932237" y="6826250"/>
            <a:ext cx="139700" cy="139700"/>
          </a:xfrm>
          <a:prstGeom prst="rect">
            <a:avLst/>
          </a:prstGeom>
          <a:noFill/>
        </p:spPr>
      </p:pic>
      <p:pic>
        <p:nvPicPr>
          <p:cNvPr id="18" name="Picture 3"/>
          <p:cNvPicPr>
            <a:picLocks noChangeAspect="1" noChangeArrowheads="1"/>
          </p:cNvPicPr>
          <p:nvPr/>
        </p:nvPicPr>
        <p:blipFill>
          <a:blip r:embed="rId5" cstate="print"/>
          <a:srcRect/>
          <a:stretch>
            <a:fillRect/>
          </a:stretch>
        </p:blipFill>
        <p:spPr bwMode="auto">
          <a:xfrm>
            <a:off x="799817" y="6965950"/>
            <a:ext cx="2946400" cy="774700"/>
          </a:xfrm>
          <a:prstGeom prst="rect">
            <a:avLst/>
          </a:prstGeom>
          <a:noFill/>
        </p:spPr>
      </p:pic>
      <p:pic>
        <p:nvPicPr>
          <p:cNvPr id="19" name="Picture 3"/>
          <p:cNvPicPr>
            <a:picLocks noChangeAspect="1" noChangeArrowheads="1"/>
          </p:cNvPicPr>
          <p:nvPr/>
        </p:nvPicPr>
        <p:blipFill>
          <a:blip r:embed="rId6" cstate="print"/>
          <a:srcRect/>
          <a:stretch>
            <a:fillRect/>
          </a:stretch>
        </p:blipFill>
        <p:spPr bwMode="auto">
          <a:xfrm>
            <a:off x="1650717" y="9175750"/>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240</a:t>
            </a:r>
          </a:p>
        </p:txBody>
      </p:sp>
      <p:sp>
        <p:nvSpPr>
          <p:cNvPr id="28" name="正方形/長方形 27"/>
          <p:cNvSpPr/>
          <p:nvPr/>
        </p:nvSpPr>
        <p:spPr>
          <a:xfrm>
            <a:off x="427037" y="330424"/>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アーカイブ検索モードで使用可能なビデオ監視機能</a:t>
            </a:r>
          </a:p>
        </p:txBody>
      </p:sp>
      <p:sp>
        <p:nvSpPr>
          <p:cNvPr id="29" name="正方形/長方形 28"/>
          <p:cNvSpPr/>
          <p:nvPr/>
        </p:nvSpPr>
        <p:spPr>
          <a:xfrm>
            <a:off x="457200" y="482824"/>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アーカイブ検索モードでは、以下のビデオ監視機能を使用することができます。</a:t>
            </a:r>
          </a:p>
        </p:txBody>
      </p:sp>
      <p:sp>
        <p:nvSpPr>
          <p:cNvPr id="27" name="正方形/長方形 26"/>
          <p:cNvSpPr/>
          <p:nvPr/>
        </p:nvSpPr>
        <p:spPr>
          <a:xfrm>
            <a:off x="808037" y="635224"/>
            <a:ext cx="6096000" cy="292644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ビデオ録画解析用アーカイブを選択します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ビデオ録画解析用アーカイブを選択します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対象物の追跡</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オートズーム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表示タイルのスケーリング</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ビデオ画像のデジタルズーム</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7.  </a:t>
            </a:r>
            <a:r>
              <a:rPr lang="en-US" altLang="ja-JP" sz="800" dirty="0" err="1" smtClean="0">
                <a:latin typeface="メイリオ" pitchFamily="50" charset="-128"/>
                <a:ea typeface="メイリオ" pitchFamily="50" charset="-128"/>
                <a:cs typeface="メイリオ" pitchFamily="50" charset="-128"/>
              </a:rPr>
              <a:t>映像処理</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8.  </a:t>
            </a:r>
            <a:r>
              <a:rPr lang="en-US" altLang="ja-JP" sz="800" dirty="0" err="1" smtClean="0">
                <a:latin typeface="メイリオ" pitchFamily="50" charset="-128"/>
                <a:ea typeface="メイリオ" pitchFamily="50" charset="-128"/>
                <a:cs typeface="メイリオ" pitchFamily="50" charset="-128"/>
              </a:rPr>
              <a:t>アーカイブのナビゲート</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9.  </a:t>
            </a:r>
            <a:r>
              <a:rPr lang="en-US" altLang="ja-JP" sz="800" dirty="0" err="1" smtClean="0">
                <a:latin typeface="メイリオ" pitchFamily="50" charset="-128"/>
                <a:ea typeface="メイリオ" pitchFamily="50" charset="-128"/>
                <a:cs typeface="メイリオ" pitchFamily="50" charset="-128"/>
              </a:rPr>
              <a:t>シチュエーション解析検出ユニットのトリガーの原因を表示</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10.  </a:t>
            </a:r>
            <a:r>
              <a:rPr lang="en-US" altLang="ja-JP" sz="800" dirty="0" err="1" smtClean="0">
                <a:latin typeface="メイリオ" pitchFamily="50" charset="-128"/>
                <a:ea typeface="メイリオ" pitchFamily="50" charset="-128"/>
                <a:cs typeface="メイリオ" pitchFamily="50" charset="-128"/>
              </a:rPr>
              <a:t>オペレータのコメントと共に記録した映像を表示します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11. </a:t>
            </a:r>
            <a:r>
              <a:rPr lang="en-US" altLang="ja-JP" sz="800" dirty="0" err="1" smtClean="0">
                <a:latin typeface="メイリオ" pitchFamily="50" charset="-128"/>
                <a:ea typeface="メイリオ" pitchFamily="50" charset="-128"/>
                <a:cs typeface="メイリオ" pitchFamily="50" charset="-128"/>
              </a:rPr>
              <a:t>イベントサーチ</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12.  </a:t>
            </a:r>
            <a:r>
              <a:rPr lang="en-US" altLang="ja-JP" sz="800" dirty="0" err="1" smtClean="0">
                <a:latin typeface="メイリオ" pitchFamily="50" charset="-128"/>
                <a:ea typeface="メイリオ" pitchFamily="50" charset="-128"/>
                <a:cs typeface="メイリオ" pitchFamily="50" charset="-128"/>
              </a:rPr>
              <a:t>フォレンジックサーチ</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13.  </a:t>
            </a:r>
            <a:r>
              <a:rPr lang="en-US" altLang="ja-JP" sz="800" dirty="0" err="1" smtClean="0">
                <a:latin typeface="メイリオ" pitchFamily="50" charset="-128"/>
                <a:ea typeface="メイリオ" pitchFamily="50" charset="-128"/>
                <a:cs typeface="メイリオ" pitchFamily="50" charset="-128"/>
              </a:rPr>
              <a:t>タイムサーチ</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14.  </a:t>
            </a:r>
            <a:r>
              <a:rPr lang="en-US" altLang="ja-JP" sz="800" dirty="0" err="1" smtClean="0">
                <a:latin typeface="メイリオ" pitchFamily="50" charset="-128"/>
                <a:ea typeface="メイリオ" pitchFamily="50" charset="-128"/>
                <a:cs typeface="メイリオ" pitchFamily="50" charset="-128"/>
              </a:rPr>
              <a:t>コメント検索</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15.  </a:t>
            </a:r>
            <a:r>
              <a:rPr lang="en-US" altLang="ja-JP" sz="800" dirty="0" err="1" smtClean="0">
                <a:latin typeface="メイリオ" pitchFamily="50" charset="-128"/>
                <a:ea typeface="メイリオ" pitchFamily="50" charset="-128"/>
                <a:cs typeface="メイリオ" pitchFamily="50" charset="-128"/>
              </a:rPr>
              <a:t>検索結果の切り替え</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16.  </a:t>
            </a:r>
            <a:r>
              <a:rPr lang="en-US" altLang="ja-JP" sz="800" dirty="0" err="1" smtClean="0">
                <a:latin typeface="メイリオ" pitchFamily="50" charset="-128"/>
                <a:ea typeface="メイリオ" pitchFamily="50" charset="-128"/>
                <a:cs typeface="メイリオ" pitchFamily="50" charset="-128"/>
              </a:rPr>
              <a:t>時間内の特定のモーメントを検索することによって取得したフラグメントの再生</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en-US" altLang="ja-JP" sz="800" dirty="0" smtClean="0">
                <a:latin typeface="メイリオ" pitchFamily="50" charset="-128"/>
                <a:ea typeface="メイリオ" pitchFamily="50" charset="-128"/>
                <a:cs typeface="メイリオ" pitchFamily="50" charset="-128"/>
              </a:rPr>
              <a:t>17.  </a:t>
            </a:r>
            <a:r>
              <a:rPr lang="en-US" altLang="ja-JP" sz="800" dirty="0" err="1" smtClean="0">
                <a:latin typeface="メイリオ" pitchFamily="50" charset="-128"/>
                <a:ea typeface="メイリオ" pitchFamily="50" charset="-128"/>
                <a:cs typeface="メイリオ" pitchFamily="50" charset="-128"/>
              </a:rPr>
              <a:t>検出ツールをトリガーするオブジェクトにズーム</a:t>
            </a:r>
            <a:endParaRPr lang="en-US" altLang="ja-JP" sz="800" dirty="0" smtClean="0">
              <a:latin typeface="メイリオ" pitchFamily="50" charset="-128"/>
              <a:ea typeface="メイリオ" pitchFamily="50" charset="-128"/>
              <a:cs typeface="メイリオ" pitchFamily="50" charset="-128"/>
            </a:endParaRPr>
          </a:p>
        </p:txBody>
      </p:sp>
      <p:sp>
        <p:nvSpPr>
          <p:cNvPr id="30" name="正方形/長方形 29"/>
          <p:cNvSpPr/>
          <p:nvPr/>
        </p:nvSpPr>
        <p:spPr>
          <a:xfrm>
            <a:off x="808037" y="3517106"/>
            <a:ext cx="5763031" cy="1092607"/>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en-US" altLang="ja-JP" sz="800" dirty="0" smtClean="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以下の機能は、すべてのビデオ監視モードでアクセス可能です。ビデオカメラの選択、表示タイルのスケーリング、デジタルズーム、ビデオ画像処理、オブジェクトトラッキング。これらの機能は、「すべてのビデオ監視モードで使用可能な機能」を参照してください。アーカイブを通じてナビゲートする機能は、トリガーするシチュエーション解析検出ユニットの原因を表示し、アーカイブ選択機能はアーカイブモードから継承されます。これらの説明は、「アーカイブモードでのビデオ監視」にあります。</a:t>
            </a:r>
          </a:p>
        </p:txBody>
      </p:sp>
      <p:sp>
        <p:nvSpPr>
          <p:cNvPr id="31" name="正方形/長方形 30"/>
          <p:cNvSpPr/>
          <p:nvPr/>
        </p:nvSpPr>
        <p:spPr>
          <a:xfrm>
            <a:off x="755405" y="4629661"/>
            <a:ext cx="1595309"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検索インターバルの設定</a:t>
            </a:r>
          </a:p>
        </p:txBody>
      </p:sp>
      <p:sp>
        <p:nvSpPr>
          <p:cNvPr id="1024" name="正方形/長方形 1023"/>
          <p:cNvSpPr/>
          <p:nvPr/>
        </p:nvSpPr>
        <p:spPr>
          <a:xfrm>
            <a:off x="720943" y="4888002"/>
            <a:ext cx="440051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検索インターバルの設定はアーカイブ検索のすべてのタイプと同じ手順です。</a:t>
            </a:r>
          </a:p>
        </p:txBody>
      </p:sp>
      <p:sp>
        <p:nvSpPr>
          <p:cNvPr id="1025" name="正方形/長方形 1024"/>
          <p:cNvSpPr/>
          <p:nvPr/>
        </p:nvSpPr>
        <p:spPr>
          <a:xfrm>
            <a:off x="808073" y="5021561"/>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以下の検索インターバルを選択することができます。</a:t>
            </a:r>
          </a:p>
        </p:txBody>
      </p:sp>
      <p:sp>
        <p:nvSpPr>
          <p:cNvPr id="1026" name="正方形/長方形 1025"/>
          <p:cNvSpPr/>
          <p:nvPr/>
        </p:nvSpPr>
        <p:spPr>
          <a:xfrm>
            <a:off x="808037" y="5224948"/>
            <a:ext cx="4096679"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タイムラインの表示部分（タイムラインチェックボックス）</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smtClean="0">
                <a:latin typeface="メイリオ" pitchFamily="50" charset="-128"/>
                <a:ea typeface="メイリオ" pitchFamily="50" charset="-128"/>
                <a:cs typeface="メイリオ" pitchFamily="50" charset="-128"/>
              </a:rPr>
              <a:t>ビデオカメラ用のアーカイブすべて（アーカイブのチェックボックス全体）</a:t>
            </a:r>
            <a:endParaRPr lang="ja-JP" altLang="en-US" sz="800" dirty="0">
              <a:latin typeface="メイリオ" pitchFamily="50" charset="-128"/>
              <a:ea typeface="メイリオ" pitchFamily="50" charset="-128"/>
              <a:cs typeface="メイリオ" pitchFamily="50" charset="-128"/>
            </a:endParaRPr>
          </a:p>
        </p:txBody>
      </p:sp>
      <p:sp>
        <p:nvSpPr>
          <p:cNvPr id="1028" name="正方形/長方形 1027"/>
          <p:cNvSpPr/>
          <p:nvPr/>
        </p:nvSpPr>
        <p:spPr>
          <a:xfrm>
            <a:off x="780177" y="6488906"/>
            <a:ext cx="5551474"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タイムラインの表示部分は、それを介して、または直接に間隔を設定しナビゲートすることで変更することができます。検索の開始点と終点を設定するには、ボタンを使用します。</a:t>
            </a:r>
          </a:p>
        </p:txBody>
      </p:sp>
      <p:sp>
        <p:nvSpPr>
          <p:cNvPr id="1029" name="正方形/長方形 1028"/>
          <p:cNvSpPr/>
          <p:nvPr/>
        </p:nvSpPr>
        <p:spPr>
          <a:xfrm>
            <a:off x="743945" y="7709128"/>
            <a:ext cx="4795923"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日付書式はDD/MM/YYであり、時間の形式はHH:MM:SSです。最小の時間間隔は1分です。</a:t>
            </a:r>
          </a:p>
        </p:txBody>
      </p:sp>
      <p:sp>
        <p:nvSpPr>
          <p:cNvPr id="1030" name="正方形/長方形 1029"/>
          <p:cNvSpPr/>
          <p:nvPr/>
        </p:nvSpPr>
        <p:spPr>
          <a:xfrm>
            <a:off x="1682577" y="7924572"/>
            <a:ext cx="954107" cy="259045"/>
          </a:xfrm>
          <a:prstGeom prst="rect">
            <a:avLst/>
          </a:prstGeom>
        </p:spPr>
        <p:txBody>
          <a:bodyPr wrap="none">
            <a:spAutoFit/>
          </a:bodyPr>
          <a:lstStyle/>
          <a:p>
            <a:pPr>
              <a:lnSpc>
                <a:spcPts val="1300"/>
              </a:lnSpc>
            </a:pPr>
            <a:r>
              <a:rPr lang="ja-JP" altLang="en-US" sz="1000" b="1" dirty="0">
                <a:latin typeface="メイリオ" pitchFamily="50" charset="-128"/>
                <a:ea typeface="メイリオ" pitchFamily="50" charset="-128"/>
                <a:cs typeface="メイリオ" pitchFamily="50" charset="-128"/>
              </a:rPr>
              <a:t>イベント検索</a:t>
            </a:r>
          </a:p>
        </p:txBody>
      </p:sp>
      <p:sp>
        <p:nvSpPr>
          <p:cNvPr id="1031" name="正方形/長方形 1030"/>
          <p:cNvSpPr/>
          <p:nvPr/>
        </p:nvSpPr>
        <p:spPr>
          <a:xfrm>
            <a:off x="743945" y="8171401"/>
            <a:ext cx="5702892"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このタイプの検索では、イベントの種類に基づいて、アーカイブ内のイベントを選択することができます。</a:t>
            </a:r>
          </a:p>
        </p:txBody>
      </p:sp>
      <p:sp>
        <p:nvSpPr>
          <p:cNvPr id="1032" name="正方形/長方形 1031"/>
          <p:cNvSpPr/>
          <p:nvPr/>
        </p:nvSpPr>
        <p:spPr>
          <a:xfrm>
            <a:off x="799817" y="8324635"/>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これを行うには、次の手順を実行します。</a:t>
            </a:r>
          </a:p>
        </p:txBody>
      </p:sp>
      <p:sp>
        <p:nvSpPr>
          <p:cNvPr id="1033" name="正方形/長方形 1032"/>
          <p:cNvSpPr/>
          <p:nvPr/>
        </p:nvSpPr>
        <p:spPr>
          <a:xfrm>
            <a:off x="912406" y="8553836"/>
            <a:ext cx="3778250" cy="592470"/>
          </a:xfrm>
          <a:prstGeom prst="rect">
            <a:avLst/>
          </a:prstGeom>
        </p:spPr>
        <p:txBody>
          <a:bodyPr>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1.  </a:t>
            </a:r>
            <a:r>
              <a:rPr lang="en-US" altLang="ja-JP" sz="800" dirty="0" err="1" smtClean="0">
                <a:latin typeface="メイリオ" pitchFamily="50" charset="-128"/>
                <a:ea typeface="メイリオ" pitchFamily="50" charset="-128"/>
                <a:cs typeface="メイリオ" pitchFamily="50" charset="-128"/>
              </a:rPr>
              <a:t>検索インターバルを設定します</a:t>
            </a:r>
            <a:r>
              <a:rPr lang="en-US" altLang="ja-JP" sz="800" dirty="0" smtClean="0">
                <a:latin typeface="メイリオ" pitchFamily="50" charset="-128"/>
                <a:ea typeface="メイリオ" pitchFamily="50" charset="-128"/>
                <a:cs typeface="メイリオ" pitchFamily="50" charset="-128"/>
              </a:rPr>
              <a:t> （「検索インターバルの設定」を参照）。</a:t>
            </a:r>
          </a:p>
          <a:p>
            <a:pPr>
              <a:lnSpc>
                <a:spcPts val="1300"/>
              </a:lnSpc>
            </a:pPr>
            <a:r>
              <a:rPr lang="en-US" altLang="ja-JP" sz="800" dirty="0" smtClean="0">
                <a:latin typeface="メイリオ" pitchFamily="50" charset="-128"/>
                <a:ea typeface="メイリオ" pitchFamily="50" charset="-128"/>
                <a:cs typeface="メイリオ" pitchFamily="50" charset="-128"/>
              </a:rPr>
              <a:t>2.  </a:t>
            </a:r>
            <a:r>
              <a:rPr lang="en-US" altLang="ja-JP" sz="800" dirty="0" err="1" smtClean="0">
                <a:latin typeface="メイリオ" pitchFamily="50" charset="-128"/>
                <a:ea typeface="メイリオ" pitchFamily="50" charset="-128"/>
                <a:cs typeface="メイリオ" pitchFamily="50" charset="-128"/>
              </a:rPr>
              <a:t>検索条件を定義します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         a.  </a:t>
            </a:r>
            <a:r>
              <a:rPr lang="en-US" altLang="ja-JP" sz="800" dirty="0" err="1" smtClean="0">
                <a:latin typeface="メイリオ" pitchFamily="50" charset="-128"/>
                <a:ea typeface="メイリオ" pitchFamily="50" charset="-128"/>
                <a:cs typeface="メイリオ" pitchFamily="50" charset="-128"/>
              </a:rPr>
              <a:t>リストからイベントイニシエーターを選択します</a:t>
            </a:r>
            <a:r>
              <a:rPr lang="en-US" altLang="ja-JP" sz="800" dirty="0" smtClean="0">
                <a:latin typeface="メイリオ" pitchFamily="50" charset="-128"/>
                <a:ea typeface="メイリオ" pitchFamily="50" charset="-128"/>
                <a:cs typeface="メイリオ" pitchFamily="50" charset="-128"/>
              </a:rPr>
              <a:t>(1)。</a:t>
            </a:r>
          </a:p>
        </p:txBody>
      </p:sp>
      <p:sp>
        <p:nvSpPr>
          <p:cNvPr id="1034" name="正方形/長方形 1033"/>
          <p:cNvSpPr/>
          <p:nvPr/>
        </p:nvSpPr>
        <p:spPr>
          <a:xfrm>
            <a:off x="1857092" y="9093424"/>
            <a:ext cx="5274056" cy="759182"/>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イベントイニシエーターは、オペレータ、ビデオカメラセンサー、またはシステムで起動している検出ユニットである場合があります。検索結果には、イニシエーターによってトリガーされたイベントを含む時間のモーメントが表示されます。</a:t>
            </a:r>
          </a:p>
        </p:txBody>
      </p:sp>
    </p:spTree>
    <p:extLst>
      <p:ext uri="{BB962C8B-B14F-4D97-AF65-F5344CB8AC3E}">
        <p14:creationId xmlns:p14="http://schemas.microsoft.com/office/powerpoint/2010/main" val="3432014544"/>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20565" y="3648600"/>
            <a:ext cx="4464272"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適切なチェックボックスを選択します（以下の表と上記の2枚のピクチャを参照）。</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0888" y="392906"/>
            <a:ext cx="214312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2375" y="4025286"/>
            <a:ext cx="5610225"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正方形/長方形 6"/>
          <p:cNvSpPr/>
          <p:nvPr/>
        </p:nvSpPr>
        <p:spPr>
          <a:xfrm>
            <a:off x="1488078" y="4029600"/>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イベントの数は無制限に選択可能です。</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137" y="7382400"/>
            <a:ext cx="63627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表 3"/>
          <p:cNvGraphicFramePr>
            <a:graphicFrameLocks noGrp="1"/>
          </p:cNvGraphicFramePr>
          <p:nvPr>
            <p:extLst>
              <p:ext uri="{D42A27DB-BD31-4B8C-83A1-F6EECF244321}">
                <p14:modId xmlns:p14="http://schemas.microsoft.com/office/powerpoint/2010/main" val="3849982141"/>
              </p:ext>
            </p:extLst>
          </p:nvPr>
        </p:nvGraphicFramePr>
        <p:xfrm>
          <a:off x="884237" y="4565712"/>
          <a:ext cx="6064472" cy="2522048"/>
        </p:xfrm>
        <a:graphic>
          <a:graphicData uri="http://schemas.openxmlformats.org/drawingml/2006/table">
            <a:tbl>
              <a:tblPr firstRow="1" bandRow="1">
                <a:tableStyleId>{5C22544A-7EE6-4342-B048-85BDC9FD1C3A}</a:tableStyleId>
              </a:tblPr>
              <a:tblGrid>
                <a:gridCol w="1644872"/>
                <a:gridCol w="4419600"/>
              </a:tblGrid>
              <a:tr h="271608">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すべてのアラーム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検索により、すべてのアラームタイプを含むアーカイブでモーメントが見つかりました。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非クリティカルアラーム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検索により、非クリティカルアラームを含むアーカイブでモーメントが見つかりました。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クリティカルアラーム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検索により、クリティカルアラームを含むアーカイブでモーメントが見つかりました。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非分類アラーム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検索により、未分類アラームを含むアーカイブでモーメントが見つかりました。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誤報</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検索により、間違ったアラームを含むアーカイブでモーメントが見つかりました。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トリガー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検出ユニットがトリガーされたときに、検索によりモーメントが見つかりました。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8312">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記録を開始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イニシエーターにかかわらず、検索により特定のビデオカメラから記録の開始および終了が見つかりました。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8" name="正方形/長方形 7"/>
          <p:cNvSpPr/>
          <p:nvPr/>
        </p:nvSpPr>
        <p:spPr>
          <a:xfrm>
            <a:off x="655637" y="7069035"/>
            <a:ext cx="2060179"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検索ボタン（3）をクリックします。</a:t>
            </a:r>
          </a:p>
        </p:txBody>
      </p:sp>
      <p:sp>
        <p:nvSpPr>
          <p:cNvPr id="9" name="正方形/長方形 8"/>
          <p:cNvSpPr/>
          <p:nvPr/>
        </p:nvSpPr>
        <p:spPr>
          <a:xfrm>
            <a:off x="533325" y="7213123"/>
            <a:ext cx="682791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これにより、定義された基準に基づいて、アーカイブ内の検索を開始します。検索結果は、検索結果パネルで利用できます。</a:t>
            </a:r>
          </a:p>
        </p:txBody>
      </p:sp>
      <p:sp>
        <p:nvSpPr>
          <p:cNvPr id="10" name="正方形/長方形 9"/>
          <p:cNvSpPr/>
          <p:nvPr/>
        </p:nvSpPr>
        <p:spPr>
          <a:xfrm>
            <a:off x="1112837" y="7458600"/>
            <a:ext cx="5791200"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アラームの原因となったか、検出ユニットをトリガーしたオブジェクトを拡大するには、検索結果パネルの下部にある「アラームオブジェクトを展開する」のチェックボックスをオンにします。</a:t>
            </a:r>
          </a:p>
        </p:txBody>
      </p:sp>
      <p:sp>
        <p:nvSpPr>
          <p:cNvPr id="11" name="正方形/長方形 10"/>
          <p:cNvSpPr/>
          <p:nvPr/>
        </p:nvSpPr>
        <p:spPr>
          <a:xfrm>
            <a:off x="568924" y="8068200"/>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フラグメントのフォレンジックサーチ</a:t>
            </a:r>
          </a:p>
        </p:txBody>
      </p:sp>
      <p:sp>
        <p:nvSpPr>
          <p:cNvPr id="13" name="正方形/長方形 12"/>
          <p:cNvSpPr/>
          <p:nvPr/>
        </p:nvSpPr>
        <p:spPr>
          <a:xfrm>
            <a:off x="694217" y="8314421"/>
            <a:ext cx="5181600" cy="109260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フォレンジックサーチでは、次の基準を使用して、アーカイブ内のモーメントを検索することができます。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エリア内のモーション＋2つのサブ基準：</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特定の領域内のオブジェクトのロイタリング</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特定の領域内の多数のオブジェクトの同時出現</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オブジェクトの軌道による仮想ラインの横断</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ある領域から別の領域へのモーション</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p:cNvSpPr/>
          <p:nvPr/>
        </p:nvSpPr>
        <p:spPr>
          <a:xfrm>
            <a:off x="694217" y="9352106"/>
            <a:ext cx="3778250" cy="925894"/>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フォレンジックサーチの手順</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フォレンジック検索は、いくつかの段階で行われます。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（「検索インターバルの設定」を参照）。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検索条件を選択します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549949010"/>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34262" y="410323"/>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934262" y="41032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934262" y="4103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934262" y="85418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884593" y="4103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2385567"/>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23855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2385567"/>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295135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2385567"/>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023162" y="515225"/>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98500" y="2501900"/>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2024683" y="3571114"/>
            <a:ext cx="190500" cy="1905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1911350" y="3835255"/>
            <a:ext cx="203200" cy="1905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609600" y="4203700"/>
            <a:ext cx="3517900" cy="20828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1158985" y="6378784"/>
            <a:ext cx="190500" cy="203200"/>
          </a:xfrm>
          <a:prstGeom prst="rect">
            <a:avLst/>
          </a:prstGeom>
          <a:noFill/>
        </p:spPr>
      </p:pic>
      <p:pic>
        <p:nvPicPr>
          <p:cNvPr id="19" name="Picture 3"/>
          <p:cNvPicPr>
            <a:picLocks noChangeAspect="1" noChangeArrowheads="1"/>
          </p:cNvPicPr>
          <p:nvPr/>
        </p:nvPicPr>
        <p:blipFill>
          <a:blip r:embed="rId8" cstate="print"/>
          <a:srcRect/>
          <a:stretch>
            <a:fillRect/>
          </a:stretch>
        </p:blipFill>
        <p:spPr bwMode="auto">
          <a:xfrm>
            <a:off x="609600" y="6680200"/>
            <a:ext cx="3530600" cy="1866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242</a:t>
            </a:r>
          </a:p>
        </p:txBody>
      </p:sp>
      <p:sp>
        <p:nvSpPr>
          <p:cNvPr id="30" name="正方形/長方形 29"/>
          <p:cNvSpPr/>
          <p:nvPr/>
        </p:nvSpPr>
        <p:spPr>
          <a:xfrm>
            <a:off x="1148150" y="392906"/>
            <a:ext cx="5819000" cy="425758"/>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en-US" altLang="ja-JP" sz="800" dirty="0" err="1">
                <a:latin typeface="メイリオ" pitchFamily="50" charset="-128"/>
                <a:ea typeface="メイリオ" pitchFamily="50" charset="-128"/>
                <a:cs typeface="メイリオ" pitchFamily="50" charset="-128"/>
              </a:rPr>
              <a:t>AxxonNextの現在のバージョンでは、一度に1つの基準によってのみ検索することができます。</a:t>
            </a:r>
          </a:p>
        </p:txBody>
      </p:sp>
      <p:sp>
        <p:nvSpPr>
          <p:cNvPr id="31" name="正方形/長方形 30"/>
          <p:cNvSpPr/>
          <p:nvPr/>
        </p:nvSpPr>
        <p:spPr>
          <a:xfrm>
            <a:off x="977419" y="878072"/>
            <a:ext cx="5698018" cy="759182"/>
          </a:xfrm>
          <a:prstGeom prst="rect">
            <a:avLst/>
          </a:prstGeom>
        </p:spPr>
        <p:txBody>
          <a:bodyPr wrap="square">
            <a:spAutoFit/>
          </a:bodyPr>
          <a:lstStyle/>
          <a:p>
            <a:pPr>
              <a:lnSpc>
                <a:spcPts val="1300"/>
              </a:lnSpc>
            </a:pPr>
            <a:r>
              <a:rPr lang="en-US" altLang="ja-JP" sz="800" dirty="0" smtClean="0">
                <a:latin typeface="メイリオ" pitchFamily="50" charset="-128"/>
                <a:ea typeface="メイリオ" pitchFamily="50" charset="-128"/>
                <a:cs typeface="メイリオ" pitchFamily="50" charset="-128"/>
              </a:rPr>
              <a:t>3.  </a:t>
            </a:r>
            <a:r>
              <a:rPr lang="en-US" altLang="ja-JP" sz="800" dirty="0" err="1" smtClean="0">
                <a:latin typeface="メイリオ" pitchFamily="50" charset="-128"/>
                <a:ea typeface="メイリオ" pitchFamily="50" charset="-128"/>
                <a:cs typeface="メイリオ" pitchFamily="50" charset="-128"/>
              </a:rPr>
              <a:t>選択した基準に基づいて検索を実行するために必要な視覚的要素を編集します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4.  </a:t>
            </a:r>
            <a:r>
              <a:rPr lang="en-US" altLang="ja-JP" sz="800" dirty="0" err="1" smtClean="0">
                <a:latin typeface="メイリオ" pitchFamily="50" charset="-128"/>
                <a:ea typeface="メイリオ" pitchFamily="50" charset="-128"/>
                <a:cs typeface="メイリオ" pitchFamily="50" charset="-128"/>
              </a:rPr>
              <a:t>基準パラメータを設定します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5.  </a:t>
            </a:r>
            <a:r>
              <a:rPr lang="en-US" altLang="ja-JP" sz="800" dirty="0" err="1" smtClean="0">
                <a:latin typeface="メイリオ" pitchFamily="50" charset="-128"/>
                <a:ea typeface="メイリオ" pitchFamily="50" charset="-128"/>
                <a:cs typeface="メイリオ" pitchFamily="50" charset="-128"/>
              </a:rPr>
              <a:t>検索を開始し、結果を表示します</a:t>
            </a:r>
            <a:r>
              <a:rPr lang="en-US" altLang="ja-JP" sz="800" dirty="0" smtClean="0">
                <a:latin typeface="メイリオ" pitchFamily="50" charset="-128"/>
                <a:ea typeface="メイリオ" pitchFamily="50" charset="-128"/>
                <a:cs typeface="メイリオ" pitchFamily="50" charset="-128"/>
              </a:rPr>
              <a:t>。</a:t>
            </a:r>
          </a:p>
          <a:p>
            <a:pPr>
              <a:lnSpc>
                <a:spcPts val="1300"/>
              </a:lnSpc>
            </a:pPr>
            <a:r>
              <a:rPr lang="en-US" altLang="ja-JP" sz="800" dirty="0" smtClean="0">
                <a:latin typeface="メイリオ" pitchFamily="50" charset="-128"/>
                <a:ea typeface="メイリオ" pitchFamily="50" charset="-128"/>
                <a:cs typeface="メイリオ" pitchFamily="50" charset="-128"/>
              </a:rPr>
              <a:t>6.  </a:t>
            </a:r>
            <a:r>
              <a:rPr lang="en-US" altLang="ja-JP" sz="800" dirty="0" err="1" smtClean="0">
                <a:latin typeface="メイリオ" pitchFamily="50" charset="-128"/>
                <a:ea typeface="メイリオ" pitchFamily="50" charset="-128"/>
                <a:cs typeface="メイリオ" pitchFamily="50" charset="-128"/>
              </a:rPr>
              <a:t>必要に応じて、ライブビデオモードからその結果をすぐに表示するために、検索クエリを保存します</a:t>
            </a:r>
            <a:r>
              <a:rPr lang="en-US" altLang="ja-JP" sz="800" dirty="0" smtClean="0">
                <a:latin typeface="メイリオ" pitchFamily="50" charset="-128"/>
                <a:ea typeface="メイリオ" pitchFamily="50" charset="-128"/>
                <a:cs typeface="メイリオ" pitchFamily="50" charset="-128"/>
              </a:rPr>
              <a:t>。</a:t>
            </a:r>
          </a:p>
        </p:txBody>
      </p:sp>
      <p:sp>
        <p:nvSpPr>
          <p:cNvPr id="1024" name="正方形/長方形 1023"/>
          <p:cNvSpPr/>
          <p:nvPr/>
        </p:nvSpPr>
        <p:spPr>
          <a:xfrm>
            <a:off x="554184" y="1636759"/>
            <a:ext cx="6367315" cy="748282"/>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ステップ3および4は、検索クエリを絞り込むために使用します。これらのステップはスキップでき、その場合、検索はデフォルトパラメータまたは以前に設定したパラメータを用いて行われます（以下の注記を参照）。たとえば、最初の場合、モーション基準を用い、検索がフレームの幅と高さの40%に相当する中央領域のモーション内でそれぞれ行われ（「領域」セクション参照）、これは移動物体、その色、またはモーションの方向や速度に関係ありません。</a:t>
            </a:r>
          </a:p>
        </p:txBody>
      </p:sp>
      <p:sp>
        <p:nvSpPr>
          <p:cNvPr id="1025" name="正方形/長方形 1024"/>
          <p:cNvSpPr/>
          <p:nvPr/>
        </p:nvSpPr>
        <p:spPr>
          <a:xfrm>
            <a:off x="824577" y="2374106"/>
            <a:ext cx="6060016"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ユーザーが別の検索条件に切り替え、フォレンジック検索モードを終了し、あるいはAxxonNextを再起動した場合、選択基準を検索するために必要な視覚的要素と、基準のパラメータが保存されます。</a:t>
            </a:r>
          </a:p>
        </p:txBody>
      </p:sp>
      <p:sp>
        <p:nvSpPr>
          <p:cNvPr id="1026" name="正方形/長方形 1025"/>
          <p:cNvSpPr/>
          <p:nvPr/>
        </p:nvSpPr>
        <p:spPr>
          <a:xfrm>
            <a:off x="552450" y="2944337"/>
            <a:ext cx="3778250" cy="259045"/>
          </a:xfrm>
          <a:prstGeom prst="rect">
            <a:avLst/>
          </a:prstGeom>
        </p:spPr>
        <p:txBody>
          <a:bodyPr>
            <a:spAutoFit/>
          </a:bodyPr>
          <a:lstStyle/>
          <a:p>
            <a:pPr>
              <a:lnSpc>
                <a:spcPts val="1300"/>
              </a:lnSpc>
            </a:pPr>
            <a:r>
              <a:rPr lang="ja-JP" altLang="en-US" sz="1000" b="1" dirty="0">
                <a:latin typeface="メイリオ" pitchFamily="50" charset="-128"/>
                <a:ea typeface="メイリオ" pitchFamily="50" charset="-128"/>
                <a:cs typeface="メイリオ" pitchFamily="50" charset="-128"/>
              </a:rPr>
              <a:t>検索条件の選択とパラメーターの追加</a:t>
            </a:r>
          </a:p>
        </p:txBody>
      </p:sp>
      <p:sp>
        <p:nvSpPr>
          <p:cNvPr id="1028" name="正方形/長方形 1027"/>
          <p:cNvSpPr/>
          <p:nvPr/>
        </p:nvSpPr>
        <p:spPr>
          <a:xfrm>
            <a:off x="485774" y="3184700"/>
            <a:ext cx="618966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フォレンジックサーチに切り替えた際、検索条件はすでに選択されています：条件は使用した最後のもの（検索が以前に実行された場合）、または領域でのデフォルトの条件モーションのいずれかになります。</a:t>
            </a:r>
          </a:p>
        </p:txBody>
      </p:sp>
      <p:sp>
        <p:nvSpPr>
          <p:cNvPr id="1029" name="正方形/長方形 1028"/>
          <p:cNvSpPr/>
          <p:nvPr/>
        </p:nvSpPr>
        <p:spPr>
          <a:xfrm>
            <a:off x="619125" y="3581063"/>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検索条件を削除するには、　　　ボタンをクリックします。</a:t>
            </a:r>
          </a:p>
        </p:txBody>
      </p:sp>
      <p:sp>
        <p:nvSpPr>
          <p:cNvPr id="1030" name="正方形/長方形 1029"/>
          <p:cNvSpPr/>
          <p:nvPr/>
        </p:nvSpPr>
        <p:spPr>
          <a:xfrm>
            <a:off x="647994" y="3835255"/>
            <a:ext cx="5013214"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条件を追加するには　　　　　ボタンをクリックし、リストから必要な基準を選択します。</a:t>
            </a:r>
          </a:p>
        </p:txBody>
      </p:sp>
      <p:sp>
        <p:nvSpPr>
          <p:cNvPr id="1031" name="正方形/長方形 1030"/>
          <p:cNvSpPr/>
          <p:nvPr/>
        </p:nvSpPr>
        <p:spPr>
          <a:xfrm>
            <a:off x="633264" y="6366540"/>
            <a:ext cx="5652275"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この後、　　　　ボタンを使用して、検索パラメータを追加することができます。</a:t>
            </a:r>
          </a:p>
        </p:txBody>
      </p:sp>
      <p:sp>
        <p:nvSpPr>
          <p:cNvPr id="1033" name="正方形/長方形 1032"/>
          <p:cNvSpPr/>
          <p:nvPr/>
        </p:nvSpPr>
        <p:spPr>
          <a:xfrm>
            <a:off x="591361" y="8698706"/>
            <a:ext cx="6312676" cy="2590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領域内をロイタリングする二次条件および領域内の複数の同時オブジェクトが領域条件のモーションパラメータとして選択されます。</a:t>
            </a:r>
          </a:p>
        </p:txBody>
      </p:sp>
    </p:spTree>
    <p:extLst>
      <p:ext uri="{BB962C8B-B14F-4D97-AF65-F5344CB8AC3E}">
        <p14:creationId xmlns:p14="http://schemas.microsoft.com/office/powerpoint/2010/main" val="927170853"/>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049773"/>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50497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504977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561555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504977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3517900" cy="3467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51562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5715000"/>
            <a:ext cx="3505200" cy="6223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243</a:t>
            </a:r>
          </a:p>
        </p:txBody>
      </p:sp>
      <p:sp>
        <p:nvSpPr>
          <p:cNvPr id="12" name="正方形/長方形 11"/>
          <p:cNvSpPr/>
          <p:nvPr/>
        </p:nvSpPr>
        <p:spPr>
          <a:xfrm>
            <a:off x="658295" y="4134078"/>
            <a:ext cx="1005403" cy="248145"/>
          </a:xfrm>
          <a:prstGeom prst="rect">
            <a:avLst/>
          </a:prstGeom>
        </p:spPr>
        <p:txBody>
          <a:bodyPr wrap="none">
            <a:spAutoFit/>
          </a:bodyPr>
          <a:lstStyle/>
          <a:p>
            <a:pPr>
              <a:lnSpc>
                <a:spcPts val="1300"/>
              </a:lnSpc>
            </a:pPr>
            <a:r>
              <a:rPr lang="ja-JP" altLang="en-US" sz="800" dirty="0">
                <a:latin typeface="メイリオ" pitchFamily="50" charset="-128"/>
                <a:ea typeface="メイリオ" pitchFamily="50" charset="-128"/>
                <a:cs typeface="メイリオ" pitchFamily="50" charset="-128"/>
              </a:rPr>
              <a:t>視覚的要素の編集</a:t>
            </a:r>
          </a:p>
        </p:txBody>
      </p:sp>
      <p:sp>
        <p:nvSpPr>
          <p:cNvPr id="13" name="正方形/長方形 12"/>
          <p:cNvSpPr/>
          <p:nvPr/>
        </p:nvSpPr>
        <p:spPr>
          <a:xfrm>
            <a:off x="584309" y="4355306"/>
            <a:ext cx="555772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領域視覚的要素は領域内のモーションに、ライン視覚的要素はライン交差基準に、2領域の視覚的要素は領域条件の移動に用いられます。</a:t>
            </a:r>
          </a:p>
        </p:txBody>
      </p:sp>
      <p:sp>
        <p:nvSpPr>
          <p:cNvPr id="14" name="正方形/長方形 13"/>
          <p:cNvSpPr/>
          <p:nvPr/>
        </p:nvSpPr>
        <p:spPr>
          <a:xfrm>
            <a:off x="552449" y="4660106"/>
            <a:ext cx="5741987"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デフォルトで表示される視覚的要素は、必要な検索クエリに適合するように編集する必要があります。</a:t>
            </a:r>
          </a:p>
          <a:p>
            <a:pPr>
              <a:lnSpc>
                <a:spcPts val="1300"/>
              </a:lnSpc>
            </a:pPr>
            <a:r>
              <a:rPr lang="ja-JP" altLang="en-US" sz="800" dirty="0">
                <a:latin typeface="メイリオ" pitchFamily="50" charset="-128"/>
                <a:ea typeface="メイリオ" pitchFamily="50" charset="-128"/>
                <a:cs typeface="メイリオ" pitchFamily="50" charset="-128"/>
              </a:rPr>
              <a:t>たとえば、検索領域を増加または減少させる、仮想ラインを移動させる必要がある場合などです。</a:t>
            </a:r>
          </a:p>
        </p:txBody>
      </p:sp>
      <p:sp>
        <p:nvSpPr>
          <p:cNvPr id="15" name="正方形/長方形 14"/>
          <p:cNvSpPr/>
          <p:nvPr/>
        </p:nvSpPr>
        <p:spPr>
          <a:xfrm>
            <a:off x="802098" y="5041106"/>
            <a:ext cx="5416139" cy="592470"/>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視覚的要素がブロックされ、編集を防止する場合、グラフィカル要素を折りたたむことができます。</a:t>
            </a:r>
          </a:p>
          <a:p>
            <a:pPr>
              <a:lnSpc>
                <a:spcPts val="1300"/>
              </a:lnSpc>
            </a:pPr>
            <a:r>
              <a:rPr lang="ja-JP" altLang="en-US" sz="800" dirty="0">
                <a:latin typeface="メイリオ" pitchFamily="50" charset="-128"/>
                <a:ea typeface="メイリオ" pitchFamily="50" charset="-128"/>
                <a:cs typeface="メイリオ" pitchFamily="50" charset="-128"/>
              </a:rPr>
              <a:t> チェックボックスを非表示にするには、グラフィカル要素の非表示をオンにします。</a:t>
            </a:r>
          </a:p>
        </p:txBody>
      </p:sp>
      <p:sp>
        <p:nvSpPr>
          <p:cNvPr id="16" name="正方形/長方形 15"/>
          <p:cNvSpPr/>
          <p:nvPr/>
        </p:nvSpPr>
        <p:spPr>
          <a:xfrm>
            <a:off x="552449" y="6641306"/>
            <a:ext cx="5715001"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ライン視覚的要素はラインクロッシング基準によって記録されたビデオを検索するために必要です。この視覚的要素は、ビデオカメラのビューフィールド内の仮想ラインを設定します。このラインを横切るインスタンスが、アーカーブ内で検知されます。</a:t>
            </a:r>
          </a:p>
        </p:txBody>
      </p:sp>
      <p:sp>
        <p:nvSpPr>
          <p:cNvPr id="17" name="正方形/長方形 16"/>
          <p:cNvSpPr/>
          <p:nvPr/>
        </p:nvSpPr>
        <p:spPr>
          <a:xfrm>
            <a:off x="552450" y="6366927"/>
            <a:ext cx="492443" cy="248145"/>
          </a:xfrm>
          <a:prstGeom prst="rect">
            <a:avLst/>
          </a:prstGeom>
        </p:spPr>
        <p:txBody>
          <a:bodyPr wrap="none">
            <a:spAutoFit/>
          </a:bodyPr>
          <a:lstStyle/>
          <a:p>
            <a:pPr>
              <a:lnSpc>
                <a:spcPts val="1300"/>
              </a:lnSpc>
            </a:pPr>
            <a:r>
              <a:rPr lang="ja-JP" altLang="en-US" sz="800" b="1" dirty="0">
                <a:latin typeface="メイリオ" pitchFamily="50" charset="-128"/>
                <a:ea typeface="メイリオ" pitchFamily="50" charset="-128"/>
                <a:cs typeface="メイリオ" pitchFamily="50" charset="-128"/>
              </a:rPr>
              <a:t>ライン</a:t>
            </a:r>
          </a:p>
        </p:txBody>
      </p:sp>
      <p:sp>
        <p:nvSpPr>
          <p:cNvPr id="18" name="正方形/長方形 17"/>
          <p:cNvSpPr/>
          <p:nvPr/>
        </p:nvSpPr>
        <p:spPr>
          <a:xfrm>
            <a:off x="479424" y="6979860"/>
            <a:ext cx="6196013"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ラインの終点は、2色の点線で接続されています。ラインを横切る対象物が動く方向は、点線の矢印(2）で示されます。</a:t>
            </a:r>
          </a:p>
        </p:txBody>
      </p:sp>
      <p:sp>
        <p:nvSpPr>
          <p:cNvPr id="19" name="正方形/長方形 18"/>
          <p:cNvSpPr/>
          <p:nvPr/>
        </p:nvSpPr>
        <p:spPr>
          <a:xfrm>
            <a:off x="578993" y="7303099"/>
            <a:ext cx="6629843"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デフォルトでは、ラインの終点は、それぞれ、フレームの幅と高さのパーセンテージとして、座標（50％、30％）と（50％、70％）があります。</a:t>
            </a:r>
          </a:p>
        </p:txBody>
      </p:sp>
    </p:spTree>
    <p:extLst>
      <p:ext uri="{BB962C8B-B14F-4D97-AF65-F5344CB8AC3E}">
        <p14:creationId xmlns:p14="http://schemas.microsoft.com/office/powerpoint/2010/main" val="361972897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444867"/>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5" name="Freeform 3"/>
          <p:cNvSpPr/>
          <p:nvPr/>
        </p:nvSpPr>
        <p:spPr>
          <a:xfrm>
            <a:off x="609600" y="74448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74448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78887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8" name="Freeform 3"/>
          <p:cNvSpPr/>
          <p:nvPr/>
        </p:nvSpPr>
        <p:spPr>
          <a:xfrm>
            <a:off x="6940931" y="74448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9" name="Freeform 3"/>
          <p:cNvSpPr/>
          <p:nvPr/>
        </p:nvSpPr>
        <p:spPr>
          <a:xfrm>
            <a:off x="609600" y="799350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0" name="Freeform 3"/>
          <p:cNvSpPr/>
          <p:nvPr/>
        </p:nvSpPr>
        <p:spPr>
          <a:xfrm>
            <a:off x="609600" y="7993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1" name="Freeform 3"/>
          <p:cNvSpPr/>
          <p:nvPr/>
        </p:nvSpPr>
        <p:spPr>
          <a:xfrm>
            <a:off x="609600" y="79935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843737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3" name="Freeform 3"/>
          <p:cNvSpPr/>
          <p:nvPr/>
        </p:nvSpPr>
        <p:spPr>
          <a:xfrm>
            <a:off x="6940931" y="79935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3746500" cy="59817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2342817" y="7035247"/>
            <a:ext cx="1524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98500" y="7556500"/>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698500" y="8102600"/>
            <a:ext cx="177800" cy="177800"/>
          </a:xfrm>
          <a:prstGeom prst="rect">
            <a:avLst/>
          </a:prstGeom>
          <a:noFill/>
        </p:spPr>
      </p:pic>
      <p:sp>
        <p:nvSpPr>
          <p:cNvPr id="20" name="正方形/長方形 19"/>
          <p:cNvSpPr/>
          <p:nvPr/>
        </p:nvSpPr>
        <p:spPr>
          <a:xfrm>
            <a:off x="540734" y="6623844"/>
            <a:ext cx="6478588"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ラインの終点を移動するには、終点にカーソルを合わせて、マウスの左ボタンを押したままマウスを移動します。</a:t>
            </a:r>
          </a:p>
        </p:txBody>
      </p:sp>
      <p:sp>
        <p:nvSpPr>
          <p:cNvPr id="21" name="正方形/長方形 20"/>
          <p:cNvSpPr/>
          <p:nvPr/>
        </p:nvSpPr>
        <p:spPr>
          <a:xfrm>
            <a:off x="546012" y="6862829"/>
            <a:ext cx="6473309"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デフォルトでは、アーカイブを検索する際は、仮想ラインを横切るモーションの両方の方向が考慮されます。特定の方向に検索する必要がない場合は、その方向に対応するボタンをクリックします。</a:t>
            </a:r>
          </a:p>
        </p:txBody>
      </p:sp>
      <p:sp>
        <p:nvSpPr>
          <p:cNvPr id="22" name="正方形/長方形 21"/>
          <p:cNvSpPr/>
          <p:nvPr/>
        </p:nvSpPr>
        <p:spPr>
          <a:xfrm>
            <a:off x="885123" y="7479506"/>
            <a:ext cx="3778250" cy="414857"/>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注意!</a:t>
            </a:r>
          </a:p>
          <a:p>
            <a:pPr>
              <a:lnSpc>
                <a:spcPts val="1300"/>
              </a:lnSpc>
            </a:pPr>
            <a:r>
              <a:rPr lang="ja-JP" altLang="en-US" sz="800" dirty="0">
                <a:latin typeface="メイリオ" pitchFamily="50" charset="-128"/>
                <a:ea typeface="メイリオ" pitchFamily="50" charset="-128"/>
                <a:cs typeface="メイリオ" pitchFamily="50" charset="-128"/>
              </a:rPr>
              <a:t>少なくとも1つの方向は、検索の際に選択する必要があります。</a:t>
            </a:r>
          </a:p>
        </p:txBody>
      </p:sp>
      <p:sp>
        <p:nvSpPr>
          <p:cNvPr id="23" name="正方形/長方形 22"/>
          <p:cNvSpPr/>
          <p:nvPr/>
        </p:nvSpPr>
        <p:spPr>
          <a:xfrm>
            <a:off x="933265" y="8050924"/>
            <a:ext cx="3778250" cy="425758"/>
          </a:xfrm>
          <a:prstGeom prst="rect">
            <a:avLst/>
          </a:prstGeom>
        </p:spPr>
        <p:txBody>
          <a:bodyPr>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注意</a:t>
            </a:r>
            <a:endParaRPr lang="ja-JP" altLang="en-US" sz="800" dirty="0">
              <a:latin typeface="メイリオ" pitchFamily="50" charset="-128"/>
              <a:ea typeface="メイリオ" pitchFamily="50" charset="-128"/>
              <a:cs typeface="メイリオ" pitchFamily="50" charset="-128"/>
            </a:endParaRPr>
          </a:p>
          <a:p>
            <a:pPr>
              <a:lnSpc>
                <a:spcPts val="1300"/>
              </a:lnSpc>
            </a:pPr>
            <a:r>
              <a:rPr lang="ja-JP" altLang="en-US" sz="800" dirty="0">
                <a:latin typeface="メイリオ" pitchFamily="50" charset="-128"/>
                <a:ea typeface="メイリオ" pitchFamily="50" charset="-128"/>
                <a:cs typeface="メイリオ" pitchFamily="50" charset="-128"/>
              </a:rPr>
              <a:t>対象物のモーション方向はグレーの矢印で示されます。</a:t>
            </a:r>
          </a:p>
        </p:txBody>
      </p:sp>
      <p:sp>
        <p:nvSpPr>
          <p:cNvPr id="24" name="正方形/長方形 23"/>
          <p:cNvSpPr/>
          <p:nvPr/>
        </p:nvSpPr>
        <p:spPr>
          <a:xfrm>
            <a:off x="596050" y="8530158"/>
            <a:ext cx="389850" cy="248145"/>
          </a:xfrm>
          <a:prstGeom prst="rect">
            <a:avLst/>
          </a:prstGeom>
        </p:spPr>
        <p:txBody>
          <a:bodyPr wrap="none">
            <a:spAutoFit/>
          </a:bodyPr>
          <a:lstStyle/>
          <a:p>
            <a:pPr>
              <a:lnSpc>
                <a:spcPts val="1300"/>
              </a:lnSpc>
            </a:pPr>
            <a:r>
              <a:rPr lang="ja-JP" altLang="en-US" sz="800" b="1" dirty="0">
                <a:latin typeface="メイリオ" pitchFamily="50" charset="-128"/>
                <a:ea typeface="メイリオ" pitchFamily="50" charset="-128"/>
                <a:cs typeface="メイリオ" pitchFamily="50" charset="-128"/>
              </a:rPr>
              <a:t>領域</a:t>
            </a:r>
          </a:p>
        </p:txBody>
      </p:sp>
      <p:sp>
        <p:nvSpPr>
          <p:cNvPr id="25" name="正方形/長方形 24"/>
          <p:cNvSpPr/>
          <p:nvPr/>
        </p:nvSpPr>
        <p:spPr>
          <a:xfrm>
            <a:off x="582427" y="8762699"/>
            <a:ext cx="6550210"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エリアの視覚的要素は、エリア基準のモーションによって記録されたビデオを検索する際に必要となります。この視覚的要素は、選択した条件で検索する際に解析されるビデオカメラのビューフィールド内のエリアを指定します。</a:t>
            </a:r>
          </a:p>
        </p:txBody>
      </p:sp>
      <p:sp>
        <p:nvSpPr>
          <p:cNvPr id="26" name="正方形/長方形 25"/>
          <p:cNvSpPr/>
          <p:nvPr/>
        </p:nvSpPr>
        <p:spPr>
          <a:xfrm>
            <a:off x="614362" y="9036278"/>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エリアノードは、2色の点線で結ばれています。</a:t>
            </a:r>
          </a:p>
        </p:txBody>
      </p:sp>
      <p:sp>
        <p:nvSpPr>
          <p:cNvPr id="27" name="正方形/長方形 26"/>
          <p:cNvSpPr/>
          <p:nvPr/>
        </p:nvSpPr>
        <p:spPr>
          <a:xfrm>
            <a:off x="287923" y="10278076"/>
            <a:ext cx="377026" cy="248145"/>
          </a:xfrm>
          <a:prstGeom prst="rect">
            <a:avLst/>
          </a:prstGeom>
        </p:spPr>
        <p:txBody>
          <a:bodyPr wrap="none">
            <a:spAutoFit/>
          </a:bodyPr>
          <a:lstStyle/>
          <a:p>
            <a:pPr>
              <a:lnSpc>
                <a:spcPts val="1300"/>
              </a:lnSpc>
              <a:tabLst>
                <a:tab pos="152400" algn="l"/>
                <a:tab pos="165100" algn="l"/>
                <a:tab pos="495300" algn="l"/>
              </a:tabLst>
            </a:pPr>
            <a:r>
              <a:rPr lang="en-US" altLang="zh-CN" sz="800" dirty="0">
                <a:solidFill>
                  <a:srgbClr val="000000"/>
                </a:solidFill>
                <a:latin typeface="メイリオ" pitchFamily="50" charset="-128"/>
                <a:ea typeface="メイリオ" pitchFamily="50" charset="-128"/>
                <a:cs typeface="メイリオ" pitchFamily="50" charset="-128"/>
              </a:rPr>
              <a:t>244</a:t>
            </a:r>
          </a:p>
        </p:txBody>
      </p:sp>
      <p:sp>
        <p:nvSpPr>
          <p:cNvPr id="28" name="正方形/長方形 27"/>
          <p:cNvSpPr/>
          <p:nvPr/>
        </p:nvSpPr>
        <p:spPr>
          <a:xfrm>
            <a:off x="596050" y="9272696"/>
            <a:ext cx="6755145" cy="414857"/>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デフォルトでは、領域はそれぞれフレームの幅と高さのパーセンテージとして、座標（30％、30％）（70％、30％）（70％、70％）と（30％、70％）の4ノードにより定義されます。</a:t>
            </a:r>
          </a:p>
        </p:txBody>
      </p:sp>
    </p:spTree>
    <p:extLst>
      <p:ext uri="{BB962C8B-B14F-4D97-AF65-F5344CB8AC3E}">
        <p14:creationId xmlns:p14="http://schemas.microsoft.com/office/powerpoint/2010/main" val="1609187071"/>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808471"/>
            <a:ext cx="4947284" cy="12700"/>
          </a:xfrm>
          <a:custGeom>
            <a:avLst/>
            <a:gdLst>
              <a:gd name="connsiteX0" fmla="*/ 0 w 4947284"/>
              <a:gd name="connsiteY0" fmla="*/ 4762 h 12700"/>
              <a:gd name="connsiteX1" fmla="*/ 4947284 w 4947284"/>
              <a:gd name="connsiteY1" fmla="*/ 4762 h 12700"/>
            </a:gdLst>
            <a:ahLst/>
            <a:cxnLst>
              <a:cxn ang="0">
                <a:pos x="connsiteX0" y="connsiteY0"/>
              </a:cxn>
              <a:cxn ang="1">
                <a:pos x="connsiteX1" y="connsiteY1"/>
              </a:cxn>
            </a:cxnLst>
            <a:rect l="l" t="t" r="r" b="b"/>
            <a:pathLst>
              <a:path w="4947284" h="12700">
                <a:moveTo>
                  <a:pt x="0" y="4762"/>
                </a:moveTo>
                <a:lnTo>
                  <a:pt x="494728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6" name="Freeform 3"/>
          <p:cNvSpPr/>
          <p:nvPr/>
        </p:nvSpPr>
        <p:spPr>
          <a:xfrm>
            <a:off x="609600" y="6041771"/>
            <a:ext cx="4947284" cy="12700"/>
          </a:xfrm>
          <a:custGeom>
            <a:avLst/>
            <a:gdLst>
              <a:gd name="connsiteX0" fmla="*/ 0 w 4947284"/>
              <a:gd name="connsiteY0" fmla="*/ 4762 h 12700"/>
              <a:gd name="connsiteX1" fmla="*/ 4947284 w 4947284"/>
              <a:gd name="connsiteY1" fmla="*/ 4762 h 12700"/>
            </a:gdLst>
            <a:ahLst/>
            <a:cxnLst>
              <a:cxn ang="0">
                <a:pos x="connsiteX0" y="connsiteY0"/>
              </a:cxn>
              <a:cxn ang="1">
                <a:pos x="connsiteX1" y="connsiteY1"/>
              </a:cxn>
            </a:cxnLst>
            <a:rect l="l" t="t" r="r" b="b"/>
            <a:pathLst>
              <a:path w="4947284" h="12700">
                <a:moveTo>
                  <a:pt x="0" y="4762"/>
                </a:moveTo>
                <a:lnTo>
                  <a:pt x="494728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7" name="Freeform 3"/>
          <p:cNvSpPr/>
          <p:nvPr/>
        </p:nvSpPr>
        <p:spPr>
          <a:xfrm>
            <a:off x="609600" y="5808471"/>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2" name="Freeform 3"/>
          <p:cNvSpPr/>
          <p:nvPr/>
        </p:nvSpPr>
        <p:spPr>
          <a:xfrm>
            <a:off x="609600" y="6041771"/>
            <a:ext cx="4947284" cy="12700"/>
          </a:xfrm>
          <a:custGeom>
            <a:avLst/>
            <a:gdLst>
              <a:gd name="connsiteX0" fmla="*/ 0 w 4947284"/>
              <a:gd name="connsiteY0" fmla="*/ 4762 h 12700"/>
              <a:gd name="connsiteX1" fmla="*/ 4947284 w 4947284"/>
              <a:gd name="connsiteY1" fmla="*/ 4762 h 12700"/>
            </a:gdLst>
            <a:ahLst/>
            <a:cxnLst>
              <a:cxn ang="0">
                <a:pos x="connsiteX0" y="connsiteY0"/>
              </a:cxn>
              <a:cxn ang="1">
                <a:pos x="connsiteX1" y="connsiteY1"/>
              </a:cxn>
            </a:cxnLst>
            <a:rect l="l" t="t" r="r" b="b"/>
            <a:pathLst>
              <a:path w="4947284" h="12700">
                <a:moveTo>
                  <a:pt x="0" y="4762"/>
                </a:moveTo>
                <a:lnTo>
                  <a:pt x="494728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4" name="Freeform 3"/>
          <p:cNvSpPr/>
          <p:nvPr/>
        </p:nvSpPr>
        <p:spPr>
          <a:xfrm>
            <a:off x="609600" y="6275196"/>
            <a:ext cx="4947284" cy="12700"/>
          </a:xfrm>
          <a:custGeom>
            <a:avLst/>
            <a:gdLst>
              <a:gd name="connsiteX0" fmla="*/ 0 w 4947284"/>
              <a:gd name="connsiteY0" fmla="*/ 4762 h 12700"/>
              <a:gd name="connsiteX1" fmla="*/ 4947284 w 4947284"/>
              <a:gd name="connsiteY1" fmla="*/ 4762 h 12700"/>
            </a:gdLst>
            <a:ahLst/>
            <a:cxnLst>
              <a:cxn ang="0">
                <a:pos x="connsiteX0" y="connsiteY0"/>
              </a:cxn>
              <a:cxn ang="1">
                <a:pos x="connsiteX1" y="connsiteY1"/>
              </a:cxn>
            </a:cxnLst>
            <a:rect l="l" t="t" r="r" b="b"/>
            <a:pathLst>
              <a:path w="4947284" h="12700">
                <a:moveTo>
                  <a:pt x="0" y="4762"/>
                </a:moveTo>
                <a:lnTo>
                  <a:pt x="494728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15" name="Freeform 3"/>
          <p:cNvSpPr/>
          <p:nvPr/>
        </p:nvSpPr>
        <p:spPr>
          <a:xfrm>
            <a:off x="609600" y="6041771"/>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0" name="Freeform 3"/>
          <p:cNvSpPr/>
          <p:nvPr/>
        </p:nvSpPr>
        <p:spPr>
          <a:xfrm>
            <a:off x="609600" y="6275196"/>
            <a:ext cx="4947284" cy="12700"/>
          </a:xfrm>
          <a:custGeom>
            <a:avLst/>
            <a:gdLst>
              <a:gd name="connsiteX0" fmla="*/ 0 w 4947284"/>
              <a:gd name="connsiteY0" fmla="*/ 4762 h 12700"/>
              <a:gd name="connsiteX1" fmla="*/ 4947284 w 4947284"/>
              <a:gd name="connsiteY1" fmla="*/ 4762 h 12700"/>
            </a:gdLst>
            <a:ahLst/>
            <a:cxnLst>
              <a:cxn ang="0">
                <a:pos x="connsiteX0" y="connsiteY0"/>
              </a:cxn>
              <a:cxn ang="1">
                <a:pos x="connsiteX1" y="connsiteY1"/>
              </a:cxn>
            </a:cxnLst>
            <a:rect l="l" t="t" r="r" b="b"/>
            <a:pathLst>
              <a:path w="4947284" h="12700">
                <a:moveTo>
                  <a:pt x="0" y="4762"/>
                </a:moveTo>
                <a:lnTo>
                  <a:pt x="494728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2" name="Freeform 3"/>
          <p:cNvSpPr/>
          <p:nvPr/>
        </p:nvSpPr>
        <p:spPr>
          <a:xfrm>
            <a:off x="609600" y="6508495"/>
            <a:ext cx="4947284" cy="12700"/>
          </a:xfrm>
          <a:custGeom>
            <a:avLst/>
            <a:gdLst>
              <a:gd name="connsiteX0" fmla="*/ 0 w 4947284"/>
              <a:gd name="connsiteY0" fmla="*/ 4286 h 12700"/>
              <a:gd name="connsiteX1" fmla="*/ 4947284 w 4947284"/>
              <a:gd name="connsiteY1" fmla="*/ 4286 h 12700"/>
            </a:gdLst>
            <a:ahLst/>
            <a:cxnLst>
              <a:cxn ang="0">
                <a:pos x="connsiteX0" y="connsiteY0"/>
              </a:cxn>
              <a:cxn ang="1">
                <a:pos x="connsiteX1" y="connsiteY1"/>
              </a:cxn>
            </a:cxnLst>
            <a:rect l="l" t="t" r="r" b="b"/>
            <a:pathLst>
              <a:path w="4947284" h="12700">
                <a:moveTo>
                  <a:pt x="0" y="4286"/>
                </a:moveTo>
                <a:lnTo>
                  <a:pt x="494728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3" name="Freeform 3"/>
          <p:cNvSpPr/>
          <p:nvPr/>
        </p:nvSpPr>
        <p:spPr>
          <a:xfrm>
            <a:off x="609600" y="6275196"/>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28" name="Freeform 3"/>
          <p:cNvSpPr/>
          <p:nvPr/>
        </p:nvSpPr>
        <p:spPr>
          <a:xfrm>
            <a:off x="609600" y="6508495"/>
            <a:ext cx="4947284" cy="12700"/>
          </a:xfrm>
          <a:custGeom>
            <a:avLst/>
            <a:gdLst>
              <a:gd name="connsiteX0" fmla="*/ 0 w 4947284"/>
              <a:gd name="connsiteY0" fmla="*/ 4286 h 12700"/>
              <a:gd name="connsiteX1" fmla="*/ 4947284 w 4947284"/>
              <a:gd name="connsiteY1" fmla="*/ 4286 h 12700"/>
            </a:gdLst>
            <a:ahLst/>
            <a:cxnLst>
              <a:cxn ang="0">
                <a:pos x="connsiteX0" y="connsiteY0"/>
              </a:cxn>
              <a:cxn ang="1">
                <a:pos x="connsiteX1" y="connsiteY1"/>
              </a:cxn>
            </a:cxnLst>
            <a:rect l="l" t="t" r="r" b="b"/>
            <a:pathLst>
              <a:path w="4947284" h="12700">
                <a:moveTo>
                  <a:pt x="0" y="4286"/>
                </a:moveTo>
                <a:lnTo>
                  <a:pt x="494728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sp>
        <p:nvSpPr>
          <p:cNvPr id="31" name="Freeform 3"/>
          <p:cNvSpPr/>
          <p:nvPr/>
        </p:nvSpPr>
        <p:spPr>
          <a:xfrm>
            <a:off x="609600" y="6508495"/>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itchFamily="50" charset="-128"/>
              <a:ea typeface="メイリオ" pitchFamily="50" charset="-128"/>
              <a:cs typeface="メイリオ"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2882900" cy="4889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itchFamily="50" charset="-128"/>
                <a:ea typeface="メイリオ" pitchFamily="50" charset="-128"/>
                <a:cs typeface="メイリオ" pitchFamily="50" charset="-128"/>
              </a:rPr>
              <a:t>245</a:t>
            </a:r>
          </a:p>
        </p:txBody>
      </p:sp>
      <p:sp>
        <p:nvSpPr>
          <p:cNvPr id="1032" name="正方形/長方形 1031"/>
          <p:cNvSpPr/>
          <p:nvPr/>
        </p:nvSpPr>
        <p:spPr>
          <a:xfrm>
            <a:off x="615950" y="5607040"/>
            <a:ext cx="3778250" cy="248145"/>
          </a:xfrm>
          <a:prstGeom prst="rect">
            <a:avLst/>
          </a:prstGeom>
        </p:spPr>
        <p:txBody>
          <a:bodyPr>
            <a:spAutoFit/>
          </a:bodyPr>
          <a:lstStyle/>
          <a:p>
            <a:pPr>
              <a:lnSpc>
                <a:spcPts val="1300"/>
              </a:lnSpc>
            </a:pPr>
            <a:r>
              <a:rPr lang="ja-JP" altLang="en-US" sz="800" dirty="0">
                <a:latin typeface="メイリオ" pitchFamily="50" charset="-128"/>
                <a:ea typeface="メイリオ" pitchFamily="50" charset="-128"/>
                <a:cs typeface="メイリオ" pitchFamily="50" charset="-128"/>
              </a:rPr>
              <a:t>エリアを編集するには、次のアクションを使用します。</a:t>
            </a:r>
          </a:p>
        </p:txBody>
      </p:sp>
      <p:graphicFrame>
        <p:nvGraphicFramePr>
          <p:cNvPr id="1033" name="表 1032"/>
          <p:cNvGraphicFramePr>
            <a:graphicFrameLocks noGrp="1"/>
          </p:cNvGraphicFramePr>
          <p:nvPr>
            <p:extLst>
              <p:ext uri="{D42A27DB-BD31-4B8C-83A1-F6EECF244321}">
                <p14:modId xmlns:p14="http://schemas.microsoft.com/office/powerpoint/2010/main" val="2844866478"/>
              </p:ext>
            </p:extLst>
          </p:nvPr>
        </p:nvGraphicFramePr>
        <p:xfrm>
          <a:off x="552450" y="5939915"/>
          <a:ext cx="6751638" cy="1197325"/>
        </p:xfrm>
        <a:graphic>
          <a:graphicData uri="http://schemas.openxmlformats.org/drawingml/2006/table">
            <a:tbl>
              <a:tblPr firstRow="1" bandRow="1">
                <a:tableStyleId>{5C22544A-7EE6-4342-B048-85BDC9FD1C3A}</a:tableStyleId>
              </a:tblPr>
              <a:tblGrid>
                <a:gridCol w="4672750"/>
                <a:gridCol w="2078888"/>
              </a:tblGrid>
              <a:tr h="221775">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結果</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31185">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ライン上で右クリック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新規エリアノードを作成します。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作成されたノード上で右クリック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エリアノードを削除します。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ノードの上にカーソルを置き、マウスの左ボタンを押したままマウスを移動</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エリアノードを移動します。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034" name="正方形/長方形 1033"/>
          <p:cNvSpPr/>
          <p:nvPr/>
        </p:nvSpPr>
        <p:spPr>
          <a:xfrm>
            <a:off x="552450" y="7177809"/>
            <a:ext cx="766557" cy="248145"/>
          </a:xfrm>
          <a:prstGeom prst="rect">
            <a:avLst/>
          </a:prstGeom>
        </p:spPr>
        <p:txBody>
          <a:bodyPr wrap="none">
            <a:spAutoFit/>
          </a:bodyPr>
          <a:lstStyle/>
          <a:p>
            <a:pPr>
              <a:lnSpc>
                <a:spcPts val="1300"/>
              </a:lnSpc>
            </a:pPr>
            <a:r>
              <a:rPr lang="ja-JP" altLang="en-US" sz="800" b="1" dirty="0">
                <a:latin typeface="メイリオ" pitchFamily="50" charset="-128"/>
                <a:ea typeface="メイリオ" pitchFamily="50" charset="-128"/>
                <a:cs typeface="メイリオ" pitchFamily="50" charset="-128"/>
              </a:rPr>
              <a:t>2つのエリア</a:t>
            </a:r>
          </a:p>
        </p:txBody>
      </p:sp>
      <p:sp>
        <p:nvSpPr>
          <p:cNvPr id="1035" name="正方形/長方形 1034"/>
          <p:cNvSpPr/>
          <p:nvPr/>
        </p:nvSpPr>
        <p:spPr>
          <a:xfrm>
            <a:off x="563045" y="7479506"/>
            <a:ext cx="6645792" cy="581569"/>
          </a:xfrm>
          <a:prstGeom prst="rect">
            <a:avLst/>
          </a:prstGeom>
        </p:spPr>
        <p:txBody>
          <a:bodyPr wrap="square">
            <a:spAutoFit/>
          </a:bodyPr>
          <a:lstStyle/>
          <a:p>
            <a:pPr>
              <a:lnSpc>
                <a:spcPts val="1300"/>
              </a:lnSpc>
            </a:pPr>
            <a:r>
              <a:rPr lang="ja-JP" altLang="en-US" sz="800" dirty="0" smtClean="0">
                <a:latin typeface="メイリオ" pitchFamily="50" charset="-128"/>
                <a:ea typeface="メイリオ" pitchFamily="50" charset="-128"/>
                <a:cs typeface="メイリオ" pitchFamily="50" charset="-128"/>
              </a:rPr>
              <a:t>2つのエリアの視覚的要素は、エリアからエリアへの条件の移動によって記録されたビデオを検索する際に必要とされます。</a:t>
            </a:r>
          </a:p>
          <a:p>
            <a:pPr>
              <a:lnSpc>
                <a:spcPts val="1300"/>
              </a:lnSpc>
            </a:pPr>
            <a:r>
              <a:rPr lang="ja-JP" altLang="en-US" sz="800" dirty="0">
                <a:latin typeface="メイリオ" pitchFamily="50" charset="-128"/>
                <a:ea typeface="メイリオ" pitchFamily="50" charset="-128"/>
                <a:cs typeface="メイリオ" pitchFamily="50" charset="-128"/>
              </a:rPr>
              <a:t>この視覚的要素は、ビデオカメラのビューフィールドで2つのエリアを定義します。</a:t>
            </a:r>
          </a:p>
          <a:p>
            <a:pPr>
              <a:lnSpc>
                <a:spcPts val="1300"/>
              </a:lnSpc>
            </a:pPr>
            <a:r>
              <a:rPr lang="ja-JP" altLang="en-US" sz="800" dirty="0">
                <a:latin typeface="メイリオ" pitchFamily="50" charset="-128"/>
                <a:ea typeface="メイリオ" pitchFamily="50" charset="-128"/>
                <a:cs typeface="メイリオ" pitchFamily="50" charset="-128"/>
              </a:rPr>
              <a:t>その間の何らかの動きのインスタンス（1つのエリアから別のエリア）がアーカイブ内で検知されます。</a:t>
            </a:r>
          </a:p>
        </p:txBody>
      </p:sp>
      <p:sp>
        <p:nvSpPr>
          <p:cNvPr id="1036" name="正方形/長方形 1035"/>
          <p:cNvSpPr/>
          <p:nvPr/>
        </p:nvSpPr>
        <p:spPr>
          <a:xfrm>
            <a:off x="602769" y="7963852"/>
            <a:ext cx="6453667" cy="248145"/>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各エリアのノードは、2色の点線で接続されます。</a:t>
            </a:r>
          </a:p>
        </p:txBody>
      </p:sp>
      <p:sp>
        <p:nvSpPr>
          <p:cNvPr id="1037" name="正方形/長方形 1036"/>
          <p:cNvSpPr/>
          <p:nvPr/>
        </p:nvSpPr>
        <p:spPr>
          <a:xfrm>
            <a:off x="587854" y="8179296"/>
            <a:ext cx="6503986" cy="581569"/>
          </a:xfrm>
          <a:prstGeom prst="rect">
            <a:avLst/>
          </a:prstGeom>
        </p:spPr>
        <p:txBody>
          <a:bodyPr wrap="square">
            <a:spAutoFit/>
          </a:bodyPr>
          <a:lstStyle/>
          <a:p>
            <a:pPr>
              <a:lnSpc>
                <a:spcPts val="1300"/>
              </a:lnSpc>
            </a:pPr>
            <a:r>
              <a:rPr lang="ja-JP" altLang="en-US" sz="800" dirty="0">
                <a:latin typeface="メイリオ" pitchFamily="50" charset="-128"/>
                <a:ea typeface="メイリオ" pitchFamily="50" charset="-128"/>
                <a:cs typeface="メイリオ" pitchFamily="50" charset="-128"/>
              </a:rPr>
              <a:t>エリア間のモーション方向は点線矢印で示されます。デフォルトでは、各領域は4つのノードによって定義されます。フレームの幅と高さはそれぞれのパーセンテージとして、最初のエリアのノードには座標（20％、40％）（40％、40％）（40％、60％）（20％、60％）を有し、第2のエリアは座標（60％、40％）（80％、40％）（80％、60％）（60％、60％）を有します。</a:t>
            </a:r>
          </a:p>
        </p:txBody>
      </p:sp>
    </p:spTree>
    <p:extLst>
      <p:ext uri="{BB962C8B-B14F-4D97-AF65-F5344CB8AC3E}">
        <p14:creationId xmlns:p14="http://schemas.microsoft.com/office/powerpoint/2010/main" val="2990462994"/>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 name="正方形/長方形 1046"/>
          <p:cNvSpPr/>
          <p:nvPr/>
        </p:nvSpPr>
        <p:spPr>
          <a:xfrm>
            <a:off x="660399" y="5863345"/>
            <a:ext cx="479583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エリア間のモーション方向を変更するには、方向矢印</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の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pic>
        <p:nvPicPr>
          <p:cNvPr id="1027" name="Picture 3"/>
          <p:cNvPicPr>
            <a:picLocks noChangeAspect="1" noChangeArrowheads="1"/>
          </p:cNvPicPr>
          <p:nvPr/>
        </p:nvPicPr>
        <p:blipFill>
          <a:blip r:embed="rId2" cstate="print"/>
          <a:srcRect/>
          <a:stretch>
            <a:fillRect/>
          </a:stretch>
        </p:blipFill>
        <p:spPr bwMode="auto">
          <a:xfrm>
            <a:off x="609600" y="609600"/>
            <a:ext cx="2882900" cy="4965700"/>
          </a:xfrm>
          <a:prstGeom prst="rect">
            <a:avLst/>
          </a:prstGeom>
          <a:noFill/>
        </p:spPr>
      </p:pic>
      <p:pic>
        <p:nvPicPr>
          <p:cNvPr id="1039" name="Picture 3"/>
          <p:cNvPicPr>
            <a:picLocks noChangeAspect="1" noChangeArrowheads="1"/>
          </p:cNvPicPr>
          <p:nvPr/>
        </p:nvPicPr>
        <p:blipFill>
          <a:blip r:embed="rId3" cstate="print"/>
          <a:srcRect/>
          <a:stretch>
            <a:fillRect/>
          </a:stretch>
        </p:blipFill>
        <p:spPr bwMode="auto">
          <a:xfrm>
            <a:off x="3398837" y="5879306"/>
            <a:ext cx="152400" cy="165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246</a:t>
            </a:r>
          </a:p>
        </p:txBody>
      </p:sp>
      <p:sp>
        <p:nvSpPr>
          <p:cNvPr id="1046" name="正方形/長方形 1045"/>
          <p:cNvSpPr/>
          <p:nvPr/>
        </p:nvSpPr>
        <p:spPr>
          <a:xfrm>
            <a:off x="535281" y="5617881"/>
            <a:ext cx="5373429"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各エリアは、視覚的要素エリアと同じように編集することができます（「エリア」参照）。</a:t>
            </a:r>
          </a:p>
        </p:txBody>
      </p:sp>
      <p:sp>
        <p:nvSpPr>
          <p:cNvPr id="1048" name="正方形/長方形 1047"/>
          <p:cNvSpPr/>
          <p:nvPr/>
        </p:nvSpPr>
        <p:spPr>
          <a:xfrm>
            <a:off x="609600" y="6080833"/>
            <a:ext cx="1620957"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検索パラメータを設定します。</a:t>
            </a:r>
          </a:p>
        </p:txBody>
      </p:sp>
      <p:sp>
        <p:nvSpPr>
          <p:cNvPr id="1049" name="正方形/長方形 1048"/>
          <p:cNvSpPr/>
          <p:nvPr/>
        </p:nvSpPr>
        <p:spPr>
          <a:xfrm>
            <a:off x="615949" y="6296277"/>
            <a:ext cx="6440488"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パラメータを指定する必要はありませんが、より正確な結果を得るために、それぞれの基準の1つまたは複数のパラメータを設定することができます。</a:t>
            </a:r>
          </a:p>
        </p:txBody>
      </p:sp>
      <p:graphicFrame>
        <p:nvGraphicFramePr>
          <p:cNvPr id="1050" name="表 1049"/>
          <p:cNvGraphicFramePr>
            <a:graphicFrameLocks noGrp="1"/>
          </p:cNvGraphicFramePr>
          <p:nvPr>
            <p:extLst>
              <p:ext uri="{D42A27DB-BD31-4B8C-83A1-F6EECF244321}">
                <p14:modId xmlns:p14="http://schemas.microsoft.com/office/powerpoint/2010/main" val="1774566349"/>
              </p:ext>
            </p:extLst>
          </p:nvPr>
        </p:nvGraphicFramePr>
        <p:xfrm>
          <a:off x="647700" y="6823198"/>
          <a:ext cx="5039784" cy="2985488"/>
        </p:xfrm>
        <a:graphic>
          <a:graphicData uri="http://schemas.openxmlformats.org/drawingml/2006/table">
            <a:tbl>
              <a:tblPr firstRow="1" bandRow="1">
                <a:tableStyleId>{5C22544A-7EE6-4342-B048-85BDC9FD1C3A}</a:tableStyleId>
              </a:tblPr>
              <a:tblGrid>
                <a:gridCol w="2519892"/>
                <a:gridCol w="2519892"/>
              </a:tblGrid>
              <a:tr h="308328">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検索条件</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可能なパラメータ</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775688">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エリア内でのモーション（主要基準）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移動方向</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最大と最小のオブジェクトサイズ</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最大と最小のオブジェクト速度</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対象物の色</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エリアからの入/出</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533400">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エリア内でのモーション（エリア内のロイタリング）</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オブジェクトが存在する期間</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最大と最小のオブジェクトサイズ</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オブジェクトの色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533400">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エリア内のモーション（エリア内の複数オブジェクト）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許容数</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最大と最小のオブジェクトサイズ</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オブジェクトの色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533400">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仮想ラインを横断するオブジェクトの軌道</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エリアからエリアへのモーション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最大と最小のオブジェクトサイズ</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オブジェクトの最小/最大速度</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オブジェクトの色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Tree>
    <p:extLst>
      <p:ext uri="{BB962C8B-B14F-4D97-AF65-F5344CB8AC3E}">
        <p14:creationId xmlns:p14="http://schemas.microsoft.com/office/powerpoint/2010/main" val="1689751960"/>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995874"/>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99587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995874"/>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143986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995874"/>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9454610"/>
            <a:ext cx="6340855" cy="342900"/>
          </a:xfrm>
          <a:custGeom>
            <a:avLst/>
            <a:gdLst>
              <a:gd name="connsiteX0" fmla="*/ 0 w 6340855"/>
              <a:gd name="connsiteY0" fmla="*/ 0 h 342900"/>
              <a:gd name="connsiteX1" fmla="*/ 6340856 w 6340855"/>
              <a:gd name="connsiteY1" fmla="*/ 0 h 342900"/>
              <a:gd name="connsiteX2" fmla="*/ 6340856 w 6340855"/>
              <a:gd name="connsiteY2" fmla="*/ 342900 h 342900"/>
              <a:gd name="connsiteX3" fmla="*/ 0 w 6340855"/>
              <a:gd name="connsiteY3" fmla="*/ 342900 h 342900"/>
              <a:gd name="connsiteX4" fmla="*/ 0 w 6340855"/>
              <a:gd name="connsiteY4" fmla="*/ 0 h 3429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342900">
                <a:moveTo>
                  <a:pt x="0" y="0"/>
                </a:moveTo>
                <a:lnTo>
                  <a:pt x="6340856" y="0"/>
                </a:lnTo>
                <a:lnTo>
                  <a:pt x="6340856" y="342900"/>
                </a:lnTo>
                <a:lnTo>
                  <a:pt x="0" y="3429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945461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96900" y="9444831"/>
            <a:ext cx="38100" cy="3683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698500" y="1106999"/>
            <a:ext cx="177800" cy="177800"/>
          </a:xfrm>
          <a:prstGeom prst="rect">
            <a:avLst/>
          </a:prstGeom>
          <a:noFill/>
        </p:spPr>
      </p:pic>
      <p:pic>
        <p:nvPicPr>
          <p:cNvPr id="12" name="Picture 3"/>
          <p:cNvPicPr>
            <a:picLocks noChangeAspect="1" noChangeArrowheads="1"/>
          </p:cNvPicPr>
          <p:nvPr/>
        </p:nvPicPr>
        <p:blipFill>
          <a:blip r:embed="rId4" cstate="print"/>
          <a:srcRect/>
          <a:stretch>
            <a:fillRect/>
          </a:stretch>
        </p:blipFill>
        <p:spPr bwMode="auto">
          <a:xfrm>
            <a:off x="698500" y="9571831"/>
            <a:ext cx="177800" cy="177800"/>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990600" y="1748631"/>
            <a:ext cx="3111500" cy="6400800"/>
          </a:xfrm>
          <a:prstGeom prst="rect">
            <a:avLst/>
          </a:prstGeom>
          <a:noFill/>
        </p:spPr>
      </p:pic>
      <p:pic>
        <p:nvPicPr>
          <p:cNvPr id="14" name="Picture 3"/>
          <p:cNvPicPr>
            <a:picLocks noChangeAspect="1" noChangeArrowheads="1"/>
          </p:cNvPicPr>
          <p:nvPr/>
        </p:nvPicPr>
        <p:blipFill>
          <a:blip r:embed="rId6" cstate="print"/>
          <a:srcRect/>
          <a:stretch>
            <a:fillRect/>
          </a:stretch>
        </p:blipFill>
        <p:spPr bwMode="auto">
          <a:xfrm>
            <a:off x="6934200" y="9444831"/>
            <a:ext cx="25400" cy="368300"/>
          </a:xfrm>
          <a:prstGeom prst="rect">
            <a:avLst/>
          </a:prstGeom>
          <a:noFill/>
        </p:spPr>
      </p:pic>
      <p:sp>
        <p:nvSpPr>
          <p:cNvPr id="16" name="正方形/長方形 15"/>
          <p:cNvSpPr/>
          <p:nvPr/>
        </p:nvSpPr>
        <p:spPr>
          <a:xfrm>
            <a:off x="583646" y="233269"/>
            <a:ext cx="3778250" cy="259045"/>
          </a:xfrm>
          <a:prstGeom prst="rect">
            <a:avLst/>
          </a:prstGeom>
        </p:spPr>
        <p:txBody>
          <a:bodyPr>
            <a:spAutoFit/>
          </a:bodyPr>
          <a:lstStyle/>
          <a:p>
            <a:pPr>
              <a:lnSpc>
                <a:spcPts val="1300"/>
              </a:lnSpc>
            </a:pPr>
            <a:r>
              <a:rPr lang="ja-JP" altLang="en-US" sz="800" b="1" dirty="0">
                <a:latin typeface="メイリオ" panose="020B0604030504040204" pitchFamily="50" charset="-128"/>
                <a:ea typeface="メイリオ" panose="020B0604030504040204" pitchFamily="50" charset="-128"/>
              </a:rPr>
              <a:t>最小/最大オブジェクトサイズの設定</a:t>
            </a:r>
          </a:p>
        </p:txBody>
      </p:sp>
      <p:sp>
        <p:nvSpPr>
          <p:cNvPr id="17" name="正方形/長方形 16"/>
          <p:cNvSpPr/>
          <p:nvPr/>
        </p:nvSpPr>
        <p:spPr>
          <a:xfrm>
            <a:off x="583644" y="569131"/>
            <a:ext cx="6976029"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移動する対象物の最小サイズと最大サイズを設定する手順は同じです。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移動する対象物の最小（または最大）サイズは、以下の方法のいずれかを使用して設定します。</a:t>
            </a:r>
          </a:p>
        </p:txBody>
      </p:sp>
      <p:sp>
        <p:nvSpPr>
          <p:cNvPr id="18" name="正方形/長方形 17"/>
          <p:cNvSpPr/>
          <p:nvPr/>
        </p:nvSpPr>
        <p:spPr>
          <a:xfrm>
            <a:off x="876299" y="1033948"/>
            <a:ext cx="618013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最初の方法は、おおよそのサイズを設定する方法で、2つ目の方法は、正確にサイズを設定する方法です。</a:t>
            </a:r>
          </a:p>
        </p:txBody>
      </p:sp>
      <p:sp>
        <p:nvSpPr>
          <p:cNvPr id="19" name="正方形/長方形 18"/>
          <p:cNvSpPr/>
          <p:nvPr/>
        </p:nvSpPr>
        <p:spPr>
          <a:xfrm>
            <a:off x="641460" y="1535906"/>
            <a:ext cx="6643578"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視覚的要素ノードにカーソルを合わせ、マウスの左ボタンを押したままマウスを移動させます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p:txBody>
      </p:sp>
      <p:sp>
        <p:nvSpPr>
          <p:cNvPr id="20" name="正方形/長方形 19"/>
          <p:cNvSpPr/>
          <p:nvPr/>
        </p:nvSpPr>
        <p:spPr>
          <a:xfrm>
            <a:off x="675425" y="8149431"/>
            <a:ext cx="6000012"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それぞれ、上下の余白で矢印を使用して、最小（最大）サイズのオブジェクトの幅と高さを設定します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。表示タイル内の視覚的要素の寸法は、同様の方法で変更することができます(2)。</a:t>
            </a:r>
          </a:p>
        </p:txBody>
      </p:sp>
      <p:sp>
        <p:nvSpPr>
          <p:cNvPr id="21" name="正方形/長方形 20"/>
          <p:cNvSpPr/>
          <p:nvPr/>
        </p:nvSpPr>
        <p:spPr>
          <a:xfrm>
            <a:off x="558797" y="8567737"/>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これでオブジェクトの最小（最大）サイズが設定されます。</a:t>
            </a:r>
          </a:p>
        </p:txBody>
      </p:sp>
      <p:sp>
        <p:nvSpPr>
          <p:cNvPr id="22" name="正方形/長方形 21"/>
          <p:cNvSpPr/>
          <p:nvPr/>
        </p:nvSpPr>
        <p:spPr>
          <a:xfrm>
            <a:off x="725044" y="8783181"/>
            <a:ext cx="1784463"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最小/最大オブジェクト速度の設定</a:t>
            </a:r>
          </a:p>
        </p:txBody>
      </p:sp>
      <p:sp>
        <p:nvSpPr>
          <p:cNvPr id="23" name="正方形/長方形 22"/>
          <p:cNvSpPr/>
          <p:nvPr/>
        </p:nvSpPr>
        <p:spPr>
          <a:xfrm>
            <a:off x="558797" y="9022441"/>
            <a:ext cx="4821240"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移動する対象物の最小/最大速度を設定する手順は同じです。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移動する対象物の最小（または最大）速度は、以下の方法のいずれかを使用して設定します。</a:t>
            </a:r>
          </a:p>
        </p:txBody>
      </p:sp>
      <p:sp>
        <p:nvSpPr>
          <p:cNvPr id="24" name="正方形/長方形 23"/>
          <p:cNvSpPr/>
          <p:nvPr/>
        </p:nvSpPr>
        <p:spPr>
          <a:xfrm>
            <a:off x="245092" y="10192261"/>
            <a:ext cx="377026" cy="259045"/>
          </a:xfrm>
          <a:prstGeom prst="rect">
            <a:avLst/>
          </a:prstGeom>
        </p:spPr>
        <p:txBody>
          <a:bodyPr wrap="none">
            <a:spAutoFit/>
          </a:bodyPr>
          <a:lstStyle/>
          <a:p>
            <a:pPr>
              <a:lnSpc>
                <a:spcPts val="1300"/>
              </a:lnSpc>
              <a:tabLst>
                <a:tab pos="152400" algn="l"/>
                <a:tab pos="165100" algn="l"/>
                <a:tab pos="355600" algn="l"/>
                <a:tab pos="495300" algn="l"/>
                <a:tab pos="533400" algn="l"/>
              </a:tabLst>
            </a:pPr>
            <a:r>
              <a:rPr lang="en-US" altLang="zh-CN" sz="800" dirty="0">
                <a:solidFill>
                  <a:srgbClr val="000000"/>
                </a:solidFill>
                <a:latin typeface="メイリオ" panose="020B0604030504040204" pitchFamily="50" charset="-128"/>
                <a:cs typeface="メイリオ" panose="020B0604030504040204" pitchFamily="50" charset="-128"/>
              </a:rPr>
              <a:t>247</a:t>
            </a:r>
          </a:p>
        </p:txBody>
      </p:sp>
      <p:sp>
        <p:nvSpPr>
          <p:cNvPr id="26" name="Freeform 3"/>
          <p:cNvSpPr/>
          <p:nvPr/>
        </p:nvSpPr>
        <p:spPr>
          <a:xfrm>
            <a:off x="609600" y="9774084"/>
            <a:ext cx="6340855" cy="330200"/>
          </a:xfrm>
          <a:custGeom>
            <a:avLst/>
            <a:gdLst>
              <a:gd name="connsiteX0" fmla="*/ 0 w 6340855"/>
              <a:gd name="connsiteY0" fmla="*/ 0 h 330200"/>
              <a:gd name="connsiteX1" fmla="*/ 6340856 w 6340855"/>
              <a:gd name="connsiteY1" fmla="*/ 0 h 330200"/>
              <a:gd name="connsiteX2" fmla="*/ 6340856 w 6340855"/>
              <a:gd name="connsiteY2" fmla="*/ 330200 h 330200"/>
              <a:gd name="connsiteX3" fmla="*/ 0 w 6340855"/>
              <a:gd name="connsiteY3" fmla="*/ 330200 h 330200"/>
              <a:gd name="connsiteX4" fmla="*/ 0 w 6340855"/>
              <a:gd name="connsiteY4" fmla="*/ 0 h 3302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330200">
                <a:moveTo>
                  <a:pt x="0" y="0"/>
                </a:moveTo>
                <a:lnTo>
                  <a:pt x="6340856" y="0"/>
                </a:lnTo>
                <a:lnTo>
                  <a:pt x="6340856" y="330200"/>
                </a:lnTo>
                <a:lnTo>
                  <a:pt x="0" y="3302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7" name="Freeform 3"/>
          <p:cNvSpPr/>
          <p:nvPr/>
        </p:nvSpPr>
        <p:spPr>
          <a:xfrm>
            <a:off x="609600" y="1010199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28" name="Picture 3"/>
          <p:cNvPicPr>
            <a:picLocks noChangeAspect="1" noChangeArrowheads="1"/>
          </p:cNvPicPr>
          <p:nvPr/>
        </p:nvPicPr>
        <p:blipFill>
          <a:blip r:embed="rId7" cstate="print"/>
          <a:srcRect/>
          <a:stretch>
            <a:fillRect/>
          </a:stretch>
        </p:blipFill>
        <p:spPr bwMode="auto">
          <a:xfrm>
            <a:off x="596900" y="9762782"/>
            <a:ext cx="38100" cy="355600"/>
          </a:xfrm>
          <a:prstGeom prst="rect">
            <a:avLst/>
          </a:prstGeom>
          <a:noFill/>
        </p:spPr>
      </p:pic>
      <p:pic>
        <p:nvPicPr>
          <p:cNvPr id="29" name="Picture 3"/>
          <p:cNvPicPr>
            <a:picLocks noChangeAspect="1" noChangeArrowheads="1"/>
          </p:cNvPicPr>
          <p:nvPr/>
        </p:nvPicPr>
        <p:blipFill>
          <a:blip r:embed="rId8" cstate="print"/>
          <a:srcRect/>
          <a:stretch>
            <a:fillRect/>
          </a:stretch>
        </p:blipFill>
        <p:spPr bwMode="auto">
          <a:xfrm>
            <a:off x="6934200" y="9762782"/>
            <a:ext cx="25400" cy="355600"/>
          </a:xfrm>
          <a:prstGeom prst="rect">
            <a:avLst/>
          </a:prstGeom>
          <a:noFill/>
        </p:spPr>
      </p:pic>
      <p:sp>
        <p:nvSpPr>
          <p:cNvPr id="25" name="正方形/長方形 24"/>
          <p:cNvSpPr/>
          <p:nvPr/>
        </p:nvSpPr>
        <p:spPr>
          <a:xfrm>
            <a:off x="888667" y="9536906"/>
            <a:ext cx="5943600"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最初の方法は、おおよその速度を設定するもので、2つ目の方法は、正確に速度を設定する方法です。</a:t>
            </a:r>
          </a:p>
        </p:txBody>
      </p:sp>
    </p:spTree>
    <p:extLst>
      <p:ext uri="{BB962C8B-B14F-4D97-AF65-F5344CB8AC3E}">
        <p14:creationId xmlns:p14="http://schemas.microsoft.com/office/powerpoint/2010/main" val="2258739432"/>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884237" y="926306"/>
            <a:ext cx="3111500" cy="6019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248</a:t>
            </a:r>
          </a:p>
        </p:txBody>
      </p:sp>
      <p:sp>
        <p:nvSpPr>
          <p:cNvPr id="10" name="正方形/長方形 9"/>
          <p:cNvSpPr/>
          <p:nvPr/>
        </p:nvSpPr>
        <p:spPr>
          <a:xfrm>
            <a:off x="884237" y="484725"/>
            <a:ext cx="5486400"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矢印の終点にカーソルを合わせて、マウスボタンを押したままマウスを動かします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矢印の長さは、第2のオブジェクトの最小（最大）の移動幅に相当します(1)。</a:t>
            </a:r>
          </a:p>
        </p:txBody>
      </p:sp>
      <p:sp>
        <p:nvSpPr>
          <p:cNvPr id="11" name="正方形/長方形 10"/>
          <p:cNvSpPr/>
          <p:nvPr/>
        </p:nvSpPr>
        <p:spPr>
          <a:xfrm>
            <a:off x="647699" y="7022306"/>
            <a:ext cx="6561137"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b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毎秒のフレームに対するパーセンテージでオブジェクトの最小（最大）速度を設定するには、矢印を使用します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。表示タイルの矢印の大きさも、同様の方法で変更することができます(2)。</a:t>
            </a:r>
          </a:p>
        </p:txBody>
      </p:sp>
      <p:sp>
        <p:nvSpPr>
          <p:cNvPr id="12" name="正方形/長方形 11"/>
          <p:cNvSpPr/>
          <p:nvPr/>
        </p:nvSpPr>
        <p:spPr>
          <a:xfrm>
            <a:off x="647700" y="763950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これで移動する対象物の最小（最大）速度が設定されます。</a:t>
            </a:r>
          </a:p>
        </p:txBody>
      </p:sp>
    </p:spTree>
    <p:extLst>
      <p:ext uri="{BB962C8B-B14F-4D97-AF65-F5344CB8AC3E}">
        <p14:creationId xmlns:p14="http://schemas.microsoft.com/office/powerpoint/2010/main" val="3881958673"/>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149127"/>
            <a:ext cx="6340856" cy="453516"/>
          </a:xfrm>
          <a:custGeom>
            <a:avLst/>
            <a:gdLst>
              <a:gd name="connsiteX0" fmla="*/ 0 w 6340856"/>
              <a:gd name="connsiteY0" fmla="*/ 0 h 453516"/>
              <a:gd name="connsiteX1" fmla="*/ 6340856 w 6340856"/>
              <a:gd name="connsiteY1" fmla="*/ 0 h 453516"/>
              <a:gd name="connsiteX2" fmla="*/ 6340856 w 6340856"/>
              <a:gd name="connsiteY2" fmla="*/ 453516 h 453516"/>
              <a:gd name="connsiteX3" fmla="*/ 0 w 6340856"/>
              <a:gd name="connsiteY3" fmla="*/ 453516 h 453516"/>
              <a:gd name="connsiteX4" fmla="*/ 0 w 6340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6">
                <a:moveTo>
                  <a:pt x="0" y="0"/>
                </a:moveTo>
                <a:lnTo>
                  <a:pt x="6340856" y="0"/>
                </a:lnTo>
                <a:lnTo>
                  <a:pt x="6340856" y="453516"/>
                </a:lnTo>
                <a:lnTo>
                  <a:pt x="0" y="453516"/>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314912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3149127"/>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359311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3149127"/>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19125" y="850106"/>
            <a:ext cx="3136900" cy="2159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3263427"/>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4807461"/>
            <a:ext cx="3162300" cy="21082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591879" y="8393906"/>
            <a:ext cx="3200400" cy="1219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249</a:t>
            </a:r>
          </a:p>
        </p:txBody>
      </p:sp>
      <p:sp>
        <p:nvSpPr>
          <p:cNvPr id="15" name="正方形/長方形 14"/>
          <p:cNvSpPr/>
          <p:nvPr/>
        </p:nvSpPr>
        <p:spPr>
          <a:xfrm>
            <a:off x="588843" y="88106"/>
            <a:ext cx="1005403"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対象物の色の設定</a:t>
            </a:r>
          </a:p>
        </p:txBody>
      </p:sp>
      <p:sp>
        <p:nvSpPr>
          <p:cNvPr id="16" name="正方形/長方形 15"/>
          <p:cNvSpPr/>
          <p:nvPr/>
        </p:nvSpPr>
        <p:spPr>
          <a:xfrm>
            <a:off x="575449" y="378767"/>
            <a:ext cx="579518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色の範囲は、カラーパレットにドラッグアンドドロップして選択できます（いずれかのマウスボタンをクリックしたままマウスを移動し、そしてボタンを離します）。</a:t>
            </a:r>
          </a:p>
        </p:txBody>
      </p:sp>
      <p:sp>
        <p:nvSpPr>
          <p:cNvPr id="17" name="正方形/長方形 16"/>
          <p:cNvSpPr/>
          <p:nvPr/>
        </p:nvSpPr>
        <p:spPr>
          <a:xfrm>
            <a:off x="886895" y="3178449"/>
            <a:ext cx="5788542"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パレット上でクリックすると、新しい範囲の始まりとして解釈され、前の範囲は表示されなくなります。</a:t>
            </a:r>
          </a:p>
        </p:txBody>
      </p:sp>
      <p:sp>
        <p:nvSpPr>
          <p:cNvPr id="18" name="正方形/長方形 17"/>
          <p:cNvSpPr/>
          <p:nvPr/>
        </p:nvSpPr>
        <p:spPr>
          <a:xfrm>
            <a:off x="627247" y="3602643"/>
            <a:ext cx="1620957"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オブジェクトの移動方向の設定</a:t>
            </a:r>
          </a:p>
        </p:txBody>
      </p:sp>
      <p:sp>
        <p:nvSpPr>
          <p:cNvPr id="19" name="正方形/長方形 18"/>
          <p:cNvSpPr/>
          <p:nvPr/>
        </p:nvSpPr>
        <p:spPr>
          <a:xfrm>
            <a:off x="550640" y="3792650"/>
            <a:ext cx="5668962"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デフォルトでは、アーカイブを検索する際、システムはすべての方向のモーションを検索します。1つまたはいくつかの特定方向のモーションを検索しないようにすることができます。</a:t>
            </a:r>
          </a:p>
        </p:txBody>
      </p:sp>
      <p:sp>
        <p:nvSpPr>
          <p:cNvPr id="20" name="正方形/長方形 19"/>
          <p:cNvSpPr/>
          <p:nvPr/>
        </p:nvSpPr>
        <p:spPr>
          <a:xfrm>
            <a:off x="557729" y="4169691"/>
            <a:ext cx="6727308"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いずれかのマウスボタンをクリックし、移動検索を実行したくない方向を指定します（プライバシーマスク）。その方向に対応するセクターがグレーになります。必要に応じて、このアクションを繰り返し他の方向にも適用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マスクした（グレー）方向の検索を再度アクティブにするには、いずれかのマウスボタンで再度クリックします。</a:t>
            </a:r>
          </a:p>
        </p:txBody>
      </p:sp>
      <p:sp>
        <p:nvSpPr>
          <p:cNvPr id="21" name="正方形/長方形 20"/>
          <p:cNvSpPr/>
          <p:nvPr/>
        </p:nvSpPr>
        <p:spPr>
          <a:xfrm>
            <a:off x="641386" y="6915661"/>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これでオブジェクトの動きに必要な方向が設定されます。</a:t>
            </a:r>
          </a:p>
        </p:txBody>
      </p:sp>
      <p:sp>
        <p:nvSpPr>
          <p:cNvPr id="22" name="正方形/長方形 21"/>
          <p:cNvSpPr/>
          <p:nvPr/>
        </p:nvSpPr>
        <p:spPr>
          <a:xfrm>
            <a:off x="543514" y="7442313"/>
            <a:ext cx="3778250" cy="259045"/>
          </a:xfrm>
          <a:prstGeom prst="rect">
            <a:avLst/>
          </a:prstGeom>
        </p:spPr>
        <p:txBody>
          <a:bodyPr>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エリアからのオブジェクト入/出の設定</a:t>
            </a:r>
          </a:p>
        </p:txBody>
      </p:sp>
      <p:sp>
        <p:nvSpPr>
          <p:cNvPr id="23" name="正方形/長方形 22"/>
          <p:cNvSpPr/>
          <p:nvPr/>
        </p:nvSpPr>
        <p:spPr>
          <a:xfrm>
            <a:off x="543514" y="7597243"/>
            <a:ext cx="6114202"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オブジェクトがビューフィールドに入り、その境界を横切るときに「入」が発生します。オブジェクトがビューフィールドから消え、その境界を横切ると「出」が発生します。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オブジェクトがエリアに入ったときのモーメントを検索する[入(Entr)]を選択するか、オブジェクトがエリアを出た時のモーメントを検索する[出(Exit)]を選択します。</a:t>
            </a:r>
          </a:p>
        </p:txBody>
      </p:sp>
    </p:spTree>
    <p:extLst>
      <p:ext uri="{BB962C8B-B14F-4D97-AF65-F5344CB8AC3E}">
        <p14:creationId xmlns:p14="http://schemas.microsoft.com/office/powerpoint/2010/main" val="1915770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2336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4278312"/>
            <a:ext cx="5664200" cy="29845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25</a:t>
            </a:r>
          </a:p>
        </p:txBody>
      </p:sp>
      <p:sp>
        <p:nvSpPr>
          <p:cNvPr id="5" name="TextBox 1"/>
          <p:cNvSpPr txBox="1"/>
          <p:nvPr/>
        </p:nvSpPr>
        <p:spPr>
          <a:xfrm>
            <a:off x="609599" y="2983706"/>
            <a:ext cx="6065837" cy="1033616"/>
          </a:xfrm>
          <a:prstGeom prst="rect">
            <a:avLst/>
          </a:prstGeom>
          <a:noFill/>
        </p:spPr>
        <p:txBody>
          <a:bodyPr wrap="square" lIns="0" tIns="0" rIns="0" rtlCol="0">
            <a:spAutoFit/>
          </a:bodyPr>
          <a:lstStyle/>
          <a:p>
            <a:pPr>
              <a:lnSpc>
                <a:spcPts val="1100"/>
              </a:lnSpc>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VRC6008ビデオ</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ピン</a:t>
            </a:r>
            <a:endPar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VRC6008ビデオ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カードには、2つの外部D-SUB-15ピンがあります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100"/>
              </a:lnSpc>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D-SUB-15/</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BNCインターフェイスケーブルは、VRC6008ビデオ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カードの外部D-SUB-15ピンに最大8台のカメラと8つのオーディオチャネルを同時接続するために使用します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1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J1ピンがアナログビデオの出力に対応しています。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TextBox 1"/>
          <p:cNvSpPr txBox="1"/>
          <p:nvPr/>
        </p:nvSpPr>
        <p:spPr>
          <a:xfrm>
            <a:off x="609600" y="7334877"/>
            <a:ext cx="6340856" cy="892552"/>
          </a:xfrm>
          <a:prstGeom prst="rect">
            <a:avLst/>
          </a:prstGeom>
          <a:noFill/>
        </p:spPr>
        <p:txBody>
          <a:bodyPr wrap="square" lIns="0" tIns="0" rIns="0" rtlCol="0">
            <a:spAutoFit/>
          </a:bodyPr>
          <a:lstStyle/>
          <a:p>
            <a:pPr>
              <a:lnSpc>
                <a:spcPts val="1100"/>
              </a:lnSpc>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VRC6416ビデオ</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ピン</a:t>
            </a:r>
            <a:endPar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VRC6416ビデオ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カードには、2つの外部のDVIピンがあります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100"/>
              </a:lnSpc>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DVI/</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BNCインターフェイスケーブルは、VRC6416ビデオ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カードの外部DVIピンと、最大16台のカメラと16の音源を同時接続するために使用します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1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DI/DOカードはJ1のピンに接続されています。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0075" y="815689"/>
            <a:ext cx="3187700" cy="1397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00075" y="3720306"/>
            <a:ext cx="3213100" cy="11684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250</a:t>
            </a:r>
          </a:p>
        </p:txBody>
      </p:sp>
      <p:sp>
        <p:nvSpPr>
          <p:cNvPr id="13" name="正方形/長方形 12"/>
          <p:cNvSpPr/>
          <p:nvPr/>
        </p:nvSpPr>
        <p:spPr>
          <a:xfrm>
            <a:off x="552450" y="206089"/>
            <a:ext cx="2031325"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エリア内のオブジェクト出現時間の設定</a:t>
            </a:r>
          </a:p>
        </p:txBody>
      </p:sp>
      <p:sp>
        <p:nvSpPr>
          <p:cNvPr id="14" name="正方形/長方形 13"/>
          <p:cNvSpPr/>
          <p:nvPr/>
        </p:nvSpPr>
        <p:spPr>
          <a:xfrm>
            <a:off x="552413" y="479367"/>
            <a:ext cx="5913438"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長時間エリア内に存在していたオブジェクトを検索するには、分、秒単位で必要な長さの時間を設定します。</a:t>
            </a:r>
          </a:p>
        </p:txBody>
      </p:sp>
      <p:sp>
        <p:nvSpPr>
          <p:cNvPr id="15" name="正方形/長方形 14"/>
          <p:cNvSpPr/>
          <p:nvPr/>
        </p:nvSpPr>
        <p:spPr>
          <a:xfrm>
            <a:off x="476656" y="2320503"/>
            <a:ext cx="5759302"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検索結果には、オブジェクトが指示された時間よりも長くエリア内に出現したビデオが含まれます。</a:t>
            </a:r>
          </a:p>
        </p:txBody>
      </p:sp>
      <p:sp>
        <p:nvSpPr>
          <p:cNvPr id="16" name="正方形/長方形 15"/>
          <p:cNvSpPr/>
          <p:nvPr/>
        </p:nvSpPr>
        <p:spPr>
          <a:xfrm>
            <a:off x="552450" y="2710884"/>
            <a:ext cx="3778250" cy="248145"/>
          </a:xfrm>
          <a:prstGeom prst="rect">
            <a:avLst/>
          </a:prstGeom>
        </p:spPr>
        <p:txBody>
          <a:bodyPr>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エリア内オブジェクト数のしきい値の設定</a:t>
            </a:r>
          </a:p>
        </p:txBody>
      </p:sp>
      <p:sp>
        <p:nvSpPr>
          <p:cNvPr id="17" name="正方形/長方形 16"/>
          <p:cNvSpPr/>
          <p:nvPr/>
        </p:nvSpPr>
        <p:spPr>
          <a:xfrm>
            <a:off x="512059" y="3142105"/>
            <a:ext cx="6696778"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多数のオブジェクトがエリア内に蓄積されるモーメントを検出するために、エリアで許可されるオブジェクト数のしきい値を設定します。</a:t>
            </a: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検索結果には、領域内のオブジェクトの数が指定した数を超えた映像記録も含まれます。</a:t>
            </a:r>
          </a:p>
        </p:txBody>
      </p:sp>
    </p:spTree>
    <p:extLst>
      <p:ext uri="{BB962C8B-B14F-4D97-AF65-F5344CB8AC3E}">
        <p14:creationId xmlns:p14="http://schemas.microsoft.com/office/powerpoint/2010/main" val="2427947257"/>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1420883"/>
            <a:ext cx="2946400" cy="76835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251</a:t>
            </a:r>
          </a:p>
        </p:txBody>
      </p:sp>
      <p:sp>
        <p:nvSpPr>
          <p:cNvPr id="5" name="正方形/長方形 4"/>
          <p:cNvSpPr/>
          <p:nvPr/>
        </p:nvSpPr>
        <p:spPr>
          <a:xfrm>
            <a:off x="637916" y="411977"/>
            <a:ext cx="697627"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検索の開始</a:t>
            </a:r>
          </a:p>
        </p:txBody>
      </p:sp>
      <p:sp>
        <p:nvSpPr>
          <p:cNvPr id="6" name="正方形/長方形 5"/>
          <p:cNvSpPr/>
          <p:nvPr/>
        </p:nvSpPr>
        <p:spPr>
          <a:xfrm>
            <a:off x="586082" y="630525"/>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検索を開始するには、検索コントロールパネルの検索ボタンをクリックします。</a:t>
            </a:r>
          </a:p>
        </p:txBody>
      </p:sp>
      <p:sp>
        <p:nvSpPr>
          <p:cNvPr id="8" name="Freeform 3"/>
          <p:cNvSpPr/>
          <p:nvPr/>
        </p:nvSpPr>
        <p:spPr>
          <a:xfrm>
            <a:off x="432353" y="832887"/>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432353" y="83288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432353" y="83288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432353" y="127675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763684" y="83288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3" name="Picture 3"/>
          <p:cNvPicPr>
            <a:picLocks noChangeAspect="1" noChangeArrowheads="1"/>
          </p:cNvPicPr>
          <p:nvPr/>
        </p:nvPicPr>
        <p:blipFill>
          <a:blip r:embed="rId3" cstate="print"/>
          <a:srcRect/>
          <a:stretch>
            <a:fillRect/>
          </a:stretch>
        </p:blipFill>
        <p:spPr bwMode="auto">
          <a:xfrm>
            <a:off x="521253" y="942870"/>
            <a:ext cx="177800" cy="177800"/>
          </a:xfrm>
          <a:prstGeom prst="rect">
            <a:avLst/>
          </a:prstGeom>
          <a:noFill/>
        </p:spPr>
      </p:pic>
      <p:sp>
        <p:nvSpPr>
          <p:cNvPr id="7" name="正方形/長方形 6"/>
          <p:cNvSpPr/>
          <p:nvPr/>
        </p:nvSpPr>
        <p:spPr>
          <a:xfrm>
            <a:off x="808037" y="850106"/>
            <a:ext cx="3778250" cy="414857"/>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検索は、タイムライン上に表示される期間行われます。</a:t>
            </a:r>
          </a:p>
        </p:txBody>
      </p:sp>
      <p:sp>
        <p:nvSpPr>
          <p:cNvPr id="14" name="正方形/長方形 13"/>
          <p:cNvSpPr/>
          <p:nvPr/>
        </p:nvSpPr>
        <p:spPr>
          <a:xfrm>
            <a:off x="603766" y="9136361"/>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検索結果パネルには検知した特定のモーメントが表示されます。</a:t>
            </a:r>
          </a:p>
        </p:txBody>
      </p:sp>
    </p:spTree>
    <p:extLst>
      <p:ext uri="{BB962C8B-B14F-4D97-AF65-F5344CB8AC3E}">
        <p14:creationId xmlns:p14="http://schemas.microsoft.com/office/powerpoint/2010/main" val="327716134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82538" y="1237534"/>
            <a:ext cx="3543300" cy="3733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2069" y="5423547"/>
            <a:ext cx="3606800" cy="939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2179637" y="7097783"/>
            <a:ext cx="177800" cy="1778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252</a:t>
            </a:r>
          </a:p>
        </p:txBody>
      </p:sp>
      <p:sp>
        <p:nvSpPr>
          <p:cNvPr id="11" name="正方形/長方形 10"/>
          <p:cNvSpPr/>
          <p:nvPr/>
        </p:nvSpPr>
        <p:spPr>
          <a:xfrm>
            <a:off x="408781" y="622028"/>
            <a:ext cx="6523038"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検索クエリを保存すると、すぐにライブビューやアーカイブモードからの結果に切り替えることができます。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クエリを保存するには、名前(1)を指定し、[保存]ボタン(2)をクリックします。この後、検索クエリのタブは、ライブビデオとアーカイブモードの表示タイルの右下から利用可能になります（「保存された検索クエリの結果表示」を参照）。</a:t>
            </a:r>
          </a:p>
        </p:txBody>
      </p:sp>
      <p:sp>
        <p:nvSpPr>
          <p:cNvPr id="13" name="正方形/長方形 12"/>
          <p:cNvSpPr/>
          <p:nvPr/>
        </p:nvSpPr>
        <p:spPr>
          <a:xfrm>
            <a:off x="564039" y="392906"/>
            <a:ext cx="1005403"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検索クエリの保存</a:t>
            </a:r>
          </a:p>
        </p:txBody>
      </p:sp>
      <p:sp>
        <p:nvSpPr>
          <p:cNvPr id="12" name="正方形/長方形 11"/>
          <p:cNvSpPr/>
          <p:nvPr/>
        </p:nvSpPr>
        <p:spPr>
          <a:xfrm>
            <a:off x="647700" y="5068067"/>
            <a:ext cx="3778250" cy="248145"/>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検索クエリを編集するには、リストを表示し、該当するクエリを選択します。</a:t>
            </a:r>
          </a:p>
        </p:txBody>
      </p:sp>
      <p:sp>
        <p:nvSpPr>
          <p:cNvPr id="14" name="正方形/長方形 13"/>
          <p:cNvSpPr/>
          <p:nvPr/>
        </p:nvSpPr>
        <p:spPr>
          <a:xfrm>
            <a:off x="590550" y="6545808"/>
            <a:ext cx="5387568" cy="414857"/>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[保存]ボタンをクリックするまで、変更は保存されません。クエリ名が変更された場合、クエリは新しい名前で保存されます。変更されていない旧クエリはそのまま使用可能です。</a:t>
            </a:r>
          </a:p>
        </p:txBody>
      </p:sp>
      <p:sp>
        <p:nvSpPr>
          <p:cNvPr id="15" name="正方形/長方形 14"/>
          <p:cNvSpPr/>
          <p:nvPr/>
        </p:nvSpPr>
        <p:spPr>
          <a:xfrm>
            <a:off x="602069" y="7078961"/>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検索クエリーを削除するには、　　　ボタンをクリックします。</a:t>
            </a:r>
          </a:p>
        </p:txBody>
      </p:sp>
    </p:spTree>
    <p:extLst>
      <p:ext uri="{BB962C8B-B14F-4D97-AF65-F5344CB8AC3E}">
        <p14:creationId xmlns:p14="http://schemas.microsoft.com/office/powerpoint/2010/main" val="1087468187"/>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487924" y="4718192"/>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487924" y="471819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487924" y="471819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487924" y="516205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819255" y="471819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868924" y="6437949"/>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868924" y="643794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868924" y="643794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868924" y="68699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819255" y="643794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868924" y="7036959"/>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868924" y="703695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868924" y="703695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868924" y="748082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819255" y="703695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76824" y="4823983"/>
            <a:ext cx="177800" cy="1778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762000" y="1307306"/>
            <a:ext cx="5969000" cy="27940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957824" y="6548694"/>
            <a:ext cx="177800" cy="177800"/>
          </a:xfrm>
          <a:prstGeom prst="rect">
            <a:avLst/>
          </a:prstGeom>
          <a:noFill/>
        </p:spPr>
      </p:pic>
      <p:pic>
        <p:nvPicPr>
          <p:cNvPr id="21" name="Picture 3"/>
          <p:cNvPicPr>
            <a:picLocks noChangeAspect="1" noChangeArrowheads="1"/>
          </p:cNvPicPr>
          <p:nvPr/>
        </p:nvPicPr>
        <p:blipFill>
          <a:blip r:embed="rId2" cstate="print"/>
          <a:srcRect/>
          <a:stretch>
            <a:fillRect/>
          </a:stretch>
        </p:blipFill>
        <p:spPr bwMode="auto">
          <a:xfrm>
            <a:off x="957824" y="7145163"/>
            <a:ext cx="177800" cy="177800"/>
          </a:xfrm>
          <a:prstGeom prst="rect">
            <a:avLst/>
          </a:prstGeom>
          <a:noFill/>
        </p:spPr>
      </p:pic>
      <p:pic>
        <p:nvPicPr>
          <p:cNvPr id="22" name="Picture 3"/>
          <p:cNvPicPr>
            <a:picLocks noChangeAspect="1" noChangeArrowheads="1"/>
          </p:cNvPicPr>
          <p:nvPr/>
        </p:nvPicPr>
        <p:blipFill>
          <a:blip r:embed="rId5" cstate="print"/>
          <a:srcRect/>
          <a:stretch>
            <a:fillRect/>
          </a:stretch>
        </p:blipFill>
        <p:spPr bwMode="auto">
          <a:xfrm>
            <a:off x="862369" y="7631974"/>
            <a:ext cx="3492500" cy="1574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253</a:t>
            </a:r>
          </a:p>
        </p:txBody>
      </p:sp>
      <p:sp>
        <p:nvSpPr>
          <p:cNvPr id="25" name="正方形/長方形 24"/>
          <p:cNvSpPr/>
          <p:nvPr/>
        </p:nvSpPr>
        <p:spPr>
          <a:xfrm>
            <a:off x="450074" y="88106"/>
            <a:ext cx="223651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ビデオフラグメントのタイムサーチ</a:t>
            </a:r>
          </a:p>
        </p:txBody>
      </p:sp>
      <p:sp>
        <p:nvSpPr>
          <p:cNvPr id="26" name="正方形/長方形 25"/>
          <p:cNvSpPr/>
          <p:nvPr/>
        </p:nvSpPr>
        <p:spPr>
          <a:xfrm>
            <a:off x="427037" y="334327"/>
            <a:ext cx="6934199"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時間によるフラグメント検索は、均等サイズのフラグメントに選択された期間を分割することで、対象モーメントを素早く検索するためのものです。</a:t>
            </a:r>
          </a:p>
        </p:txBody>
      </p:sp>
      <p:sp>
        <p:nvSpPr>
          <p:cNvPr id="27" name="正方形/長方形 26"/>
          <p:cNvSpPr/>
          <p:nvPr/>
        </p:nvSpPr>
        <p:spPr>
          <a:xfrm>
            <a:off x="747945" y="572350"/>
            <a:ext cx="6088211"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最初の検索ループを開始します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（[検索]ボタンをクリックします）。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検索結果パネルには、等間隔の時間内でモーメントが一致するフレームが表示されます。検索コントロールパネルに、検出されたフラグメントの数が表示されます。</a:t>
            </a:r>
          </a:p>
        </p:txBody>
      </p:sp>
      <p:sp>
        <p:nvSpPr>
          <p:cNvPr id="28" name="正方形/長方形 27"/>
          <p:cNvSpPr/>
          <p:nvPr/>
        </p:nvSpPr>
        <p:spPr>
          <a:xfrm>
            <a:off x="1054100" y="4134927"/>
            <a:ext cx="5375274" cy="592470"/>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特定のモーメントが見つからない場合は、第2の検索ループを開始します。検出されたモーメントをダブルクリックすると、次のいずれかに、このモーメントから時間間隔で検索をトリガーします。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検索は、特定のモーメントが見つかるまで続けます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9" name="正方形/長方形 28"/>
          <p:cNvSpPr/>
          <p:nvPr/>
        </p:nvSpPr>
        <p:spPr>
          <a:xfrm>
            <a:off x="740568" y="4727717"/>
            <a:ext cx="5894155"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ビデオフラグメントの再生に関する情報は、「ビデオフラグメントの再生」を参照してください。</a:t>
            </a:r>
          </a:p>
        </p:txBody>
      </p:sp>
      <p:sp>
        <p:nvSpPr>
          <p:cNvPr id="30" name="正方形/長方形 29"/>
          <p:cNvSpPr/>
          <p:nvPr/>
        </p:nvSpPr>
        <p:spPr>
          <a:xfrm>
            <a:off x="531937" y="5213977"/>
            <a:ext cx="954107"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コメント検索</a:t>
            </a:r>
          </a:p>
        </p:txBody>
      </p:sp>
      <p:sp>
        <p:nvSpPr>
          <p:cNvPr id="31" name="正方形/長方形 30"/>
          <p:cNvSpPr/>
          <p:nvPr/>
        </p:nvSpPr>
        <p:spPr>
          <a:xfrm>
            <a:off x="303514" y="5497428"/>
            <a:ext cx="475138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コメント検索では、特定のテキストを含むコメントをフィルタリングすることができます。</a:t>
            </a:r>
          </a:p>
        </p:txBody>
      </p:sp>
      <p:sp>
        <p:nvSpPr>
          <p:cNvPr id="1024" name="正方形/長方形 1023"/>
          <p:cNvSpPr/>
          <p:nvPr/>
        </p:nvSpPr>
        <p:spPr>
          <a:xfrm>
            <a:off x="427738" y="5774869"/>
            <a:ext cx="1313180"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コメントを検索するには</a:t>
            </a:r>
          </a:p>
        </p:txBody>
      </p:sp>
      <p:sp>
        <p:nvSpPr>
          <p:cNvPr id="1025" name="正方形/長方形 1024"/>
          <p:cNvSpPr/>
          <p:nvPr/>
        </p:nvSpPr>
        <p:spPr>
          <a:xfrm>
            <a:off x="624338" y="5986948"/>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（「検索インターバルの設定」を参照）。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コメントで検索したいテキストを入力します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26" name="正方形/長方形 1025"/>
          <p:cNvSpPr/>
          <p:nvPr/>
        </p:nvSpPr>
        <p:spPr>
          <a:xfrm>
            <a:off x="1046724" y="6488906"/>
            <a:ext cx="5588000"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検索は、独立した単語ではなく入力したテキストの文字列全体に対して実行されます。</a:t>
            </a:r>
          </a:p>
        </p:txBody>
      </p:sp>
      <p:sp>
        <p:nvSpPr>
          <p:cNvPr id="1028" name="正方形/長方形 1027"/>
          <p:cNvSpPr/>
          <p:nvPr/>
        </p:nvSpPr>
        <p:spPr>
          <a:xfrm>
            <a:off x="1106742" y="7022306"/>
            <a:ext cx="572203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テキストを指定しない場合、選択されたインターバルのすべてのコメントが検出されます。</a:t>
            </a:r>
          </a:p>
        </p:txBody>
      </p:sp>
      <p:sp>
        <p:nvSpPr>
          <p:cNvPr id="1029" name="正方形/長方形 1028"/>
          <p:cNvSpPr/>
          <p:nvPr/>
        </p:nvSpPr>
        <p:spPr>
          <a:xfrm>
            <a:off x="703352" y="9308374"/>
            <a:ext cx="1790875"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検索ボタンをクリックします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30" name="正方形/長方形 1029"/>
          <p:cNvSpPr/>
          <p:nvPr/>
        </p:nvSpPr>
        <p:spPr>
          <a:xfrm>
            <a:off x="497449" y="9568348"/>
            <a:ext cx="648278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定義された基準に基づいて、ビデオフラグメントの検索を開始します。検索結果ペインには、検索対象テキストを含むコメントがあるフレームが表示されます。関連するコメントは、各フレームの下に表示されます。</a:t>
            </a:r>
          </a:p>
        </p:txBody>
      </p:sp>
    </p:spTree>
    <p:extLst>
      <p:ext uri="{BB962C8B-B14F-4D97-AF65-F5344CB8AC3E}">
        <p14:creationId xmlns:p14="http://schemas.microsoft.com/office/powerpoint/2010/main" val="2595450961"/>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正方形/長方形 1027"/>
          <p:cNvSpPr/>
          <p:nvPr/>
        </p:nvSpPr>
        <p:spPr>
          <a:xfrm>
            <a:off x="604579" y="4694284"/>
            <a:ext cx="6550818" cy="259045"/>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前の検索結果に切り替えるには、検索コントロールパネルを          クリックし、[次の結果に切り替え]をクリック          します。</a:t>
            </a:r>
          </a:p>
        </p:txBody>
      </p:sp>
      <p:sp>
        <p:nvSpPr>
          <p:cNvPr id="3" name="Freeform 3"/>
          <p:cNvSpPr/>
          <p:nvPr/>
        </p:nvSpPr>
        <p:spPr>
          <a:xfrm>
            <a:off x="609600" y="2891917"/>
            <a:ext cx="6340856" cy="453389"/>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28919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2891917"/>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3355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2891917"/>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4042990"/>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404299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404299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446294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4042990"/>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09600" y="9601676"/>
            <a:ext cx="6340856" cy="697230"/>
          </a:xfrm>
          <a:custGeom>
            <a:avLst/>
            <a:gdLst>
              <a:gd name="connsiteX0" fmla="*/ 0 w 6340856"/>
              <a:gd name="connsiteY0" fmla="*/ 0 h 697230"/>
              <a:gd name="connsiteX1" fmla="*/ 6340856 w 6340856"/>
              <a:gd name="connsiteY1" fmla="*/ 0 h 697230"/>
              <a:gd name="connsiteX2" fmla="*/ 6340856 w 6340856"/>
              <a:gd name="connsiteY2" fmla="*/ 697230 h 697230"/>
              <a:gd name="connsiteX3" fmla="*/ 0 w 6340856"/>
              <a:gd name="connsiteY3" fmla="*/ 697230 h 697230"/>
              <a:gd name="connsiteX4" fmla="*/ 0 w 6340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30">
                <a:moveTo>
                  <a:pt x="0" y="0"/>
                </a:moveTo>
                <a:lnTo>
                  <a:pt x="6340856" y="0"/>
                </a:lnTo>
                <a:lnTo>
                  <a:pt x="6340856" y="697230"/>
                </a:lnTo>
                <a:lnTo>
                  <a:pt x="0" y="69723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09600" y="960167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609600" y="960167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609600" y="10289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40931" y="9601676"/>
            <a:ext cx="9525" cy="69723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76275"/>
            <a:ext cx="6350000" cy="21209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98500" y="3000375"/>
            <a:ext cx="177800" cy="177800"/>
          </a:xfrm>
          <a:prstGeom prst="rect">
            <a:avLst/>
          </a:prstGeom>
          <a:noFill/>
        </p:spPr>
      </p:pic>
      <p:pic>
        <p:nvPicPr>
          <p:cNvPr id="20" name="Picture 3"/>
          <p:cNvPicPr>
            <a:picLocks noChangeAspect="1" noChangeArrowheads="1"/>
          </p:cNvPicPr>
          <p:nvPr/>
        </p:nvPicPr>
        <p:blipFill>
          <a:blip r:embed="rId3" cstate="print"/>
          <a:srcRect/>
          <a:stretch>
            <a:fillRect/>
          </a:stretch>
        </p:blipFill>
        <p:spPr bwMode="auto">
          <a:xfrm>
            <a:off x="698500" y="4158942"/>
            <a:ext cx="177800" cy="177800"/>
          </a:xfrm>
          <a:prstGeom prst="rect">
            <a:avLst/>
          </a:prstGeom>
          <a:noFill/>
        </p:spPr>
      </p:pic>
      <p:pic>
        <p:nvPicPr>
          <p:cNvPr id="21" name="Picture 3"/>
          <p:cNvPicPr>
            <a:picLocks noChangeAspect="1" noChangeArrowheads="1"/>
          </p:cNvPicPr>
          <p:nvPr/>
        </p:nvPicPr>
        <p:blipFill>
          <a:blip r:embed="rId4" cstate="print"/>
          <a:srcRect/>
          <a:stretch>
            <a:fillRect/>
          </a:stretch>
        </p:blipFill>
        <p:spPr bwMode="auto">
          <a:xfrm>
            <a:off x="3475037" y="4660106"/>
            <a:ext cx="292100" cy="254000"/>
          </a:xfrm>
          <a:prstGeom prst="rect">
            <a:avLst/>
          </a:prstGeom>
          <a:noFill/>
        </p:spPr>
      </p:pic>
      <p:pic>
        <p:nvPicPr>
          <p:cNvPr id="22" name="Picture 3"/>
          <p:cNvPicPr>
            <a:picLocks noChangeAspect="1" noChangeArrowheads="1"/>
          </p:cNvPicPr>
          <p:nvPr/>
        </p:nvPicPr>
        <p:blipFill>
          <a:blip r:embed="rId5" cstate="print"/>
          <a:srcRect/>
          <a:stretch>
            <a:fillRect/>
          </a:stretch>
        </p:blipFill>
        <p:spPr bwMode="auto">
          <a:xfrm>
            <a:off x="5989637" y="4660106"/>
            <a:ext cx="279400" cy="254000"/>
          </a:xfrm>
          <a:prstGeom prst="rect">
            <a:avLst/>
          </a:prstGeom>
          <a:noFill/>
        </p:spPr>
      </p:pic>
      <p:pic>
        <p:nvPicPr>
          <p:cNvPr id="23" name="Picture 3"/>
          <p:cNvPicPr>
            <a:picLocks noChangeAspect="1" noChangeArrowheads="1"/>
          </p:cNvPicPr>
          <p:nvPr/>
        </p:nvPicPr>
        <p:blipFill>
          <a:blip r:embed="rId6" cstate="print"/>
          <a:srcRect/>
          <a:stretch>
            <a:fillRect/>
          </a:stretch>
        </p:blipFill>
        <p:spPr bwMode="auto">
          <a:xfrm>
            <a:off x="990600" y="6361525"/>
            <a:ext cx="5969000" cy="31242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698500" y="9714325"/>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254</a:t>
            </a:r>
          </a:p>
        </p:txBody>
      </p:sp>
      <p:sp>
        <p:nvSpPr>
          <p:cNvPr id="31" name="正方形/長方形 30"/>
          <p:cNvSpPr/>
          <p:nvPr/>
        </p:nvSpPr>
        <p:spPr>
          <a:xfrm>
            <a:off x="883535" y="2901442"/>
            <a:ext cx="5258501"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コメントをインターバル放置した場合、インターバルの最初のフレームが表示されます。</a:t>
            </a:r>
          </a:p>
        </p:txBody>
      </p:sp>
      <p:sp>
        <p:nvSpPr>
          <p:cNvPr id="1024" name="正方形/長方形 1023"/>
          <p:cNvSpPr/>
          <p:nvPr/>
        </p:nvSpPr>
        <p:spPr>
          <a:xfrm>
            <a:off x="619125" y="3402216"/>
            <a:ext cx="133882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検索結果の切り替え</a:t>
            </a:r>
          </a:p>
        </p:txBody>
      </p:sp>
      <p:sp>
        <p:nvSpPr>
          <p:cNvPr id="1025" name="正方形/長方形 1024"/>
          <p:cNvSpPr/>
          <p:nvPr/>
        </p:nvSpPr>
        <p:spPr>
          <a:xfrm>
            <a:off x="408781" y="3726161"/>
            <a:ext cx="6751637"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検索が複数回実行され、ユーザーが時間内にアーカイブの検索モードを終了しなかった場合、検索結果を切り替えることができます。</a:t>
            </a:r>
          </a:p>
        </p:txBody>
      </p:sp>
      <p:sp>
        <p:nvSpPr>
          <p:cNvPr id="1026" name="正方形/長方形 1025"/>
          <p:cNvSpPr/>
          <p:nvPr/>
        </p:nvSpPr>
        <p:spPr>
          <a:xfrm>
            <a:off x="913477" y="4081948"/>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格納された結果の数は、サーバー内のRAMサイズによって制限されます。</a:t>
            </a:r>
          </a:p>
        </p:txBody>
      </p:sp>
      <p:sp>
        <p:nvSpPr>
          <p:cNvPr id="1029" name="正方形/長方形 1028"/>
          <p:cNvSpPr/>
          <p:nvPr/>
        </p:nvSpPr>
        <p:spPr>
          <a:xfrm>
            <a:off x="552450" y="4954928"/>
            <a:ext cx="601345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結果を切り替えるたびに、検索結果パネルは、前/次の結果に対応するモーメントを表示します。</a:t>
            </a:r>
          </a:p>
        </p:txBody>
      </p:sp>
      <p:sp>
        <p:nvSpPr>
          <p:cNvPr id="1030" name="正方形/長方形 1029"/>
          <p:cNvSpPr/>
          <p:nvPr/>
        </p:nvSpPr>
        <p:spPr>
          <a:xfrm>
            <a:off x="625511" y="5198083"/>
            <a:ext cx="4906926" cy="259045"/>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ビデオフラグメントは検出されたモーメントに対応して作業します。</a:t>
            </a:r>
          </a:p>
        </p:txBody>
      </p:sp>
      <p:sp>
        <p:nvSpPr>
          <p:cNvPr id="1031" name="正方形/長方形 1030"/>
          <p:cNvSpPr/>
          <p:nvPr/>
        </p:nvSpPr>
        <p:spPr>
          <a:xfrm>
            <a:off x="604579" y="5479316"/>
            <a:ext cx="1415772"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ビデオフラグメントの再生</a:t>
            </a:r>
          </a:p>
        </p:txBody>
      </p:sp>
      <p:sp>
        <p:nvSpPr>
          <p:cNvPr id="1032" name="正方形/長方形 1031"/>
          <p:cNvSpPr/>
          <p:nvPr/>
        </p:nvSpPr>
        <p:spPr>
          <a:xfrm>
            <a:off x="625511" y="5696461"/>
            <a:ext cx="6430926"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アーカイブで検出されたモーメントに対応するビデオフラグメントを表示するには、次の手順を実行します。</a:t>
            </a:r>
          </a:p>
        </p:txBody>
      </p:sp>
      <p:sp>
        <p:nvSpPr>
          <p:cNvPr id="1033" name="正方形/長方形 1032"/>
          <p:cNvSpPr/>
          <p:nvPr/>
        </p:nvSpPr>
        <p:spPr>
          <a:xfrm>
            <a:off x="698499" y="5955506"/>
            <a:ext cx="4529137"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検索結果パネルに表示されたモーメントを左クリックします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再生パネル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(1)を使用すると、表示タイル(2)内のフラグメントの再生を開始します。</a:t>
            </a:r>
          </a:p>
        </p:txBody>
      </p:sp>
      <p:sp>
        <p:nvSpPr>
          <p:cNvPr id="1034" name="正方形/長方形 1033"/>
          <p:cNvSpPr/>
          <p:nvPr/>
        </p:nvSpPr>
        <p:spPr>
          <a:xfrm>
            <a:off x="913477" y="9704606"/>
            <a:ext cx="5838160"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トラッキングが表示タイルでアクティベートされたとき、フォレンジック検索で検出されたビデオフラグメントを表示する場合は、追跡オブジェクト（フレームの幅や高さの割合として幅と高さ）のプロパティが表示されます。</a:t>
            </a:r>
          </a:p>
        </p:txBody>
      </p:sp>
    </p:spTree>
    <p:extLst>
      <p:ext uri="{BB962C8B-B14F-4D97-AF65-F5344CB8AC3E}">
        <p14:creationId xmlns:p14="http://schemas.microsoft.com/office/powerpoint/2010/main" val="2499615669"/>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正方形/長方形 36"/>
          <p:cNvSpPr/>
          <p:nvPr/>
        </p:nvSpPr>
        <p:spPr>
          <a:xfrm>
            <a:off x="762000" y="10052278"/>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ズームを閉じるには、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再度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7" name="Freeform 3"/>
          <p:cNvSpPr/>
          <p:nvPr/>
        </p:nvSpPr>
        <p:spPr>
          <a:xfrm>
            <a:off x="584200" y="3296537"/>
            <a:ext cx="6340856" cy="697229"/>
          </a:xfrm>
          <a:custGeom>
            <a:avLst/>
            <a:gdLst>
              <a:gd name="connsiteX0" fmla="*/ 0 w 6340856"/>
              <a:gd name="connsiteY0" fmla="*/ 0 h 697229"/>
              <a:gd name="connsiteX1" fmla="*/ 6340856 w 6340856"/>
              <a:gd name="connsiteY1" fmla="*/ 0 h 697229"/>
              <a:gd name="connsiteX2" fmla="*/ 6340856 w 6340856"/>
              <a:gd name="connsiteY2" fmla="*/ 697229 h 697229"/>
              <a:gd name="connsiteX3" fmla="*/ 0 w 6340856"/>
              <a:gd name="connsiteY3" fmla="*/ 697229 h 697229"/>
              <a:gd name="connsiteX4" fmla="*/ 0 w 6340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29">
                <a:moveTo>
                  <a:pt x="0" y="0"/>
                </a:moveTo>
                <a:lnTo>
                  <a:pt x="6340856" y="0"/>
                </a:lnTo>
                <a:lnTo>
                  <a:pt x="6340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584200" y="329653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584200" y="3296537"/>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584200" y="398424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915531" y="3296537"/>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584200" y="8684121"/>
            <a:ext cx="6340855" cy="800100"/>
          </a:xfrm>
          <a:custGeom>
            <a:avLst/>
            <a:gdLst>
              <a:gd name="connsiteX0" fmla="*/ 0 w 6340855"/>
              <a:gd name="connsiteY0" fmla="*/ 0 h 800100"/>
              <a:gd name="connsiteX1" fmla="*/ 6340856 w 6340855"/>
              <a:gd name="connsiteY1" fmla="*/ 0 h 800100"/>
              <a:gd name="connsiteX2" fmla="*/ 6340856 w 6340855"/>
              <a:gd name="connsiteY2" fmla="*/ 800100 h 800100"/>
              <a:gd name="connsiteX3" fmla="*/ 0 w 6340855"/>
              <a:gd name="connsiteY3" fmla="*/ 800100 h 800100"/>
              <a:gd name="connsiteX4" fmla="*/ 0 w 6340855"/>
              <a:gd name="connsiteY4" fmla="*/ 0 h 8001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800100">
                <a:moveTo>
                  <a:pt x="0" y="0"/>
                </a:moveTo>
                <a:lnTo>
                  <a:pt x="6340856" y="0"/>
                </a:lnTo>
                <a:lnTo>
                  <a:pt x="6340856" y="800100"/>
                </a:lnTo>
                <a:lnTo>
                  <a:pt x="0" y="80010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584200" y="868412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84200" y="163955"/>
            <a:ext cx="3492500" cy="30353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73100" y="3402455"/>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951037" y="4878175"/>
            <a:ext cx="266700" cy="2667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584200" y="5238865"/>
            <a:ext cx="3873500" cy="33528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571500" y="8667865"/>
            <a:ext cx="38100" cy="8255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673100" y="8794865"/>
            <a:ext cx="177800" cy="177800"/>
          </a:xfrm>
          <a:prstGeom prst="rect">
            <a:avLst/>
          </a:prstGeom>
          <a:noFill/>
        </p:spPr>
      </p:pic>
      <p:pic>
        <p:nvPicPr>
          <p:cNvPr id="19" name="Picture 3"/>
          <p:cNvPicPr>
            <a:picLocks noChangeAspect="1" noChangeArrowheads="1"/>
          </p:cNvPicPr>
          <p:nvPr/>
        </p:nvPicPr>
        <p:blipFill>
          <a:blip r:embed="rId8" cstate="print"/>
          <a:srcRect/>
          <a:stretch>
            <a:fillRect/>
          </a:stretch>
        </p:blipFill>
        <p:spPr bwMode="auto">
          <a:xfrm>
            <a:off x="6908800" y="8667865"/>
            <a:ext cx="25400" cy="8255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255</a:t>
            </a:r>
          </a:p>
        </p:txBody>
      </p:sp>
      <p:sp>
        <p:nvSpPr>
          <p:cNvPr id="24" name="正方形/長方形 23"/>
          <p:cNvSpPr/>
          <p:nvPr/>
        </p:nvSpPr>
        <p:spPr>
          <a:xfrm>
            <a:off x="826030" y="3352763"/>
            <a:ext cx="5777970"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フラグメントを切り替えるには、再生パネルまたは高度なナビゲーションパネル上の対応するボタンを使用してください（「高度なパネルを使用したナビゲーションと再生パネルを使用したナビゲーション」を参照）。</a:t>
            </a:r>
          </a:p>
        </p:txBody>
      </p:sp>
      <p:sp>
        <p:nvSpPr>
          <p:cNvPr id="25" name="正方形/長方形 24"/>
          <p:cNvSpPr/>
          <p:nvPr/>
        </p:nvSpPr>
        <p:spPr>
          <a:xfrm>
            <a:off x="762000" y="4003982"/>
            <a:ext cx="1518364"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検出されたモーメントの拡大</a:t>
            </a:r>
          </a:p>
        </p:txBody>
      </p:sp>
      <p:sp>
        <p:nvSpPr>
          <p:cNvPr id="26" name="正方形/長方形 25"/>
          <p:cNvSpPr/>
          <p:nvPr/>
        </p:nvSpPr>
        <p:spPr>
          <a:xfrm>
            <a:off x="679449" y="4226797"/>
            <a:ext cx="4979987"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アーカイブビデオでモーメントが検出された場合、次のように拡大することができます。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・検出ツールを起動されるオブジェクト（イベント検索時）</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・トラック（フォレンジック検索中）</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・フレームエリア</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のコメント（コメント検索中）</a:t>
            </a:r>
          </a:p>
        </p:txBody>
      </p:sp>
      <p:sp>
        <p:nvSpPr>
          <p:cNvPr id="27" name="正方形/長方形 26"/>
          <p:cNvSpPr/>
          <p:nvPr/>
        </p:nvSpPr>
        <p:spPr>
          <a:xfrm>
            <a:off x="593725" y="4929431"/>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これには、検索結果の上の　　　　ボタンをクリックします。</a:t>
            </a:r>
          </a:p>
        </p:txBody>
      </p:sp>
      <p:sp>
        <p:nvSpPr>
          <p:cNvPr id="29" name="Freeform 3"/>
          <p:cNvSpPr/>
          <p:nvPr/>
        </p:nvSpPr>
        <p:spPr>
          <a:xfrm>
            <a:off x="574675" y="9382304"/>
            <a:ext cx="6340855" cy="558800"/>
          </a:xfrm>
          <a:custGeom>
            <a:avLst/>
            <a:gdLst>
              <a:gd name="connsiteX0" fmla="*/ 0 w 6340855"/>
              <a:gd name="connsiteY0" fmla="*/ 0 h 558800"/>
              <a:gd name="connsiteX1" fmla="*/ 6340856 w 6340855"/>
              <a:gd name="connsiteY1" fmla="*/ 0 h 558800"/>
              <a:gd name="connsiteX2" fmla="*/ 6340856 w 6340855"/>
              <a:gd name="connsiteY2" fmla="*/ 558800 h 558800"/>
              <a:gd name="connsiteX3" fmla="*/ 0 w 6340855"/>
              <a:gd name="connsiteY3" fmla="*/ 558800 h 558800"/>
              <a:gd name="connsiteX4" fmla="*/ 0 w 6340855"/>
              <a:gd name="connsiteY4" fmla="*/ 0 h 5588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558800">
                <a:moveTo>
                  <a:pt x="0" y="0"/>
                </a:moveTo>
                <a:lnTo>
                  <a:pt x="6340856" y="0"/>
                </a:lnTo>
                <a:lnTo>
                  <a:pt x="6340856" y="558800"/>
                </a:lnTo>
                <a:lnTo>
                  <a:pt x="0" y="55880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0" name="Freeform 3"/>
          <p:cNvSpPr/>
          <p:nvPr/>
        </p:nvSpPr>
        <p:spPr>
          <a:xfrm>
            <a:off x="574675" y="993856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31" name="Picture 3"/>
          <p:cNvPicPr>
            <a:picLocks noChangeAspect="1" noChangeArrowheads="1"/>
          </p:cNvPicPr>
          <p:nvPr/>
        </p:nvPicPr>
        <p:blipFill>
          <a:blip r:embed="rId9" cstate="print"/>
          <a:srcRect/>
          <a:stretch>
            <a:fillRect/>
          </a:stretch>
        </p:blipFill>
        <p:spPr bwMode="auto">
          <a:xfrm>
            <a:off x="561975" y="9369604"/>
            <a:ext cx="38100" cy="584200"/>
          </a:xfrm>
          <a:prstGeom prst="rect">
            <a:avLst/>
          </a:prstGeom>
          <a:noFill/>
        </p:spPr>
      </p:pic>
      <p:pic>
        <p:nvPicPr>
          <p:cNvPr id="32" name="Picture 3"/>
          <p:cNvPicPr>
            <a:picLocks noChangeAspect="1" noChangeArrowheads="1"/>
          </p:cNvPicPr>
          <p:nvPr/>
        </p:nvPicPr>
        <p:blipFill>
          <a:blip r:embed="rId10" cstate="print"/>
          <a:srcRect/>
          <a:stretch>
            <a:fillRect/>
          </a:stretch>
        </p:blipFill>
        <p:spPr bwMode="auto">
          <a:xfrm>
            <a:off x="6899275" y="9369604"/>
            <a:ext cx="25400" cy="584200"/>
          </a:xfrm>
          <a:prstGeom prst="rect">
            <a:avLst/>
          </a:prstGeom>
          <a:noFill/>
        </p:spPr>
      </p:pic>
      <p:pic>
        <p:nvPicPr>
          <p:cNvPr id="34" name="Picture 3"/>
          <p:cNvPicPr>
            <a:picLocks noChangeAspect="1" noChangeArrowheads="1"/>
          </p:cNvPicPr>
          <p:nvPr/>
        </p:nvPicPr>
        <p:blipFill>
          <a:blip r:embed="rId11" cstate="print"/>
          <a:srcRect/>
          <a:stretch>
            <a:fillRect/>
          </a:stretch>
        </p:blipFill>
        <p:spPr bwMode="auto">
          <a:xfrm>
            <a:off x="2179637" y="10070306"/>
            <a:ext cx="254000" cy="266700"/>
          </a:xfrm>
          <a:prstGeom prst="rect">
            <a:avLst/>
          </a:prstGeom>
          <a:noFill/>
        </p:spPr>
      </p:pic>
      <p:sp>
        <p:nvSpPr>
          <p:cNvPr id="28" name="正方形/長方形 27"/>
          <p:cNvSpPr/>
          <p:nvPr/>
        </p:nvSpPr>
        <p:spPr>
          <a:xfrm>
            <a:off x="966565" y="8774906"/>
            <a:ext cx="5861272" cy="109260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拡大は以下の場合にのみ発生します。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フォレンジック検索設定で指定されたビジュアルアイテムの高さと幅が</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、フレームサイズの1/3以下の場合</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追跡対象の占有率が</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（検出ツール検索用）フレームの1/3以下の場合</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コメントでマークされたオブジェクトの占有率が</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（コメント検索用）フレームの1/3以下の場合</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それ以外の場合は、検出されたモーメントは、その全体が表示されます。</a:t>
            </a:r>
          </a:p>
        </p:txBody>
      </p:sp>
    </p:spTree>
    <p:extLst>
      <p:ext uri="{BB962C8B-B14F-4D97-AF65-F5344CB8AC3E}">
        <p14:creationId xmlns:p14="http://schemas.microsoft.com/office/powerpoint/2010/main" val="237960186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1010056" y="1148714"/>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1010056" y="114871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1010056" y="114871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1010056" y="171450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960387" y="1148714"/>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2" name="Picture 3"/>
          <p:cNvPicPr>
            <a:picLocks noChangeAspect="1" noChangeArrowheads="1"/>
          </p:cNvPicPr>
          <p:nvPr/>
        </p:nvPicPr>
        <p:blipFill>
          <a:blip r:embed="rId2" cstate="print"/>
          <a:srcRect/>
          <a:stretch>
            <a:fillRect/>
          </a:stretch>
        </p:blipFill>
        <p:spPr bwMode="auto">
          <a:xfrm>
            <a:off x="1036637" y="1231106"/>
            <a:ext cx="177800" cy="177800"/>
          </a:xfrm>
          <a:prstGeom prst="rect">
            <a:avLst/>
          </a:prstGeom>
          <a:noFill/>
        </p:spPr>
      </p:pic>
      <p:pic>
        <p:nvPicPr>
          <p:cNvPr id="13" name="Picture 3"/>
          <p:cNvPicPr>
            <a:picLocks noChangeAspect="1" noChangeArrowheads="1"/>
          </p:cNvPicPr>
          <p:nvPr/>
        </p:nvPicPr>
        <p:blipFill>
          <a:blip r:embed="rId3" cstate="print"/>
          <a:srcRect/>
          <a:stretch>
            <a:fillRect/>
          </a:stretch>
        </p:blipFill>
        <p:spPr bwMode="auto">
          <a:xfrm>
            <a:off x="629056" y="3681984"/>
            <a:ext cx="4102100" cy="30861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256</a:t>
            </a:r>
          </a:p>
        </p:txBody>
      </p:sp>
      <p:sp>
        <p:nvSpPr>
          <p:cNvPr id="20" name="正方形/長方形 19"/>
          <p:cNvSpPr/>
          <p:nvPr/>
        </p:nvSpPr>
        <p:spPr>
          <a:xfrm>
            <a:off x="480200" y="348462"/>
            <a:ext cx="5303837" cy="248145"/>
          </a:xfrm>
          <a:prstGeom prst="rect">
            <a:avLst/>
          </a:prstGeom>
        </p:spPr>
        <p:txBody>
          <a:bodyPr wrap="squar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ビデオフラグメントと繰り返し検索のエクスポート</a:t>
            </a:r>
          </a:p>
        </p:txBody>
      </p:sp>
      <p:sp>
        <p:nvSpPr>
          <p:cNvPr id="22" name="正方形/長方形 21"/>
          <p:cNvSpPr/>
          <p:nvPr/>
        </p:nvSpPr>
        <p:spPr>
          <a:xfrm>
            <a:off x="647700" y="570471"/>
            <a:ext cx="5494337"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アーカイブ内で検出されたモーメントに対応するビデオフラグメントをエクスポートするには</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検索結果パネルに表示されたモーメントをダブルクリックします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。エクスポートのインターバルは、次のモーメントが検出されるまで、このモーメント外に設定されます。</a:t>
            </a:r>
          </a:p>
        </p:txBody>
      </p:sp>
      <p:sp>
        <p:nvSpPr>
          <p:cNvPr id="23" name="正方形/長方形 22"/>
          <p:cNvSpPr/>
          <p:nvPr/>
        </p:nvSpPr>
        <p:spPr>
          <a:xfrm>
            <a:off x="1127272" y="1267092"/>
            <a:ext cx="5487581" cy="477054"/>
          </a:xfrm>
          <a:prstGeom prst="rect">
            <a:avLst/>
          </a:prstGeom>
        </p:spPr>
        <p:txBody>
          <a:bodyPr wrap="square">
            <a:spAutoFit/>
          </a:bodyPr>
          <a:lstStyle/>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重要</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検出されたモーメントをダブルクリックすると、エクスポート用に選択された時間インターバルの範囲内で、繰り返し検索が実行されます。</a:t>
            </a:r>
          </a:p>
        </p:txBody>
      </p:sp>
      <p:sp>
        <p:nvSpPr>
          <p:cNvPr id="24" name="正方形/長方形 23"/>
          <p:cNvSpPr/>
          <p:nvPr/>
        </p:nvSpPr>
        <p:spPr>
          <a:xfrm>
            <a:off x="658295" y="1714500"/>
            <a:ext cx="4974043"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ビデオのエクスポート（エクスポートビデオレコーディングを参照してください</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5" name="正方形/長方形 24"/>
          <p:cNvSpPr/>
          <p:nvPr/>
        </p:nvSpPr>
        <p:spPr>
          <a:xfrm>
            <a:off x="670662" y="1929944"/>
            <a:ext cx="3778250" cy="425758"/>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フィッシュアイでの作業</a:t>
            </a: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フィッシュアイからのビデオ用ビューモード</a:t>
            </a:r>
          </a:p>
        </p:txBody>
      </p:sp>
      <p:sp>
        <p:nvSpPr>
          <p:cNvPr id="26" name="正方形/長方形 25"/>
          <p:cNvSpPr/>
          <p:nvPr/>
        </p:nvSpPr>
        <p:spPr>
          <a:xfrm>
            <a:off x="552448" y="2374106"/>
            <a:ext cx="6656389" cy="259045"/>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AxxonNextでは、フィッシュアイカメラからのビデオストリームとビデオアーカイブの閲覧およびビデオ画像のデュワーピングが可能です。</a:t>
            </a:r>
          </a:p>
        </p:txBody>
      </p:sp>
      <p:sp>
        <p:nvSpPr>
          <p:cNvPr id="27" name="正方形/長方形 26"/>
          <p:cNvSpPr/>
          <p:nvPr/>
        </p:nvSpPr>
        <p:spPr>
          <a:xfrm>
            <a:off x="677713" y="2602706"/>
            <a:ext cx="3778250" cy="592470"/>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360度パノラマ</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リージョナルビュ</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180度パノラマ（ImmerVisionレンズとビデオカメラ用）</a:t>
            </a:r>
          </a:p>
        </p:txBody>
      </p:sp>
      <p:sp>
        <p:nvSpPr>
          <p:cNvPr id="28" name="正方形/長方形 27"/>
          <p:cNvSpPr/>
          <p:nvPr/>
        </p:nvSpPr>
        <p:spPr>
          <a:xfrm>
            <a:off x="554553" y="3169513"/>
            <a:ext cx="3778250" cy="259045"/>
          </a:xfrm>
          <a:prstGeom prst="rect">
            <a:avLst/>
          </a:prstGeom>
        </p:spPr>
        <p:txBody>
          <a:bodyPr>
            <a:spAutoFit/>
          </a:bodyPr>
          <a:lstStyle/>
          <a:p>
            <a:pPr>
              <a:lnSpc>
                <a:spcPts val="1300"/>
              </a:lnSpc>
            </a:pPr>
            <a:r>
              <a:rPr lang="en-US" altLang="ja-JP" sz="800" b="1" dirty="0">
                <a:latin typeface="メイリオ" panose="020B0604030504040204" pitchFamily="50" charset="-128"/>
                <a:ea typeface="メイリオ" panose="020B0604030504040204" pitchFamily="50" charset="-128"/>
                <a:cs typeface="メイリオ" panose="020B0604030504040204" pitchFamily="50" charset="-128"/>
              </a:rPr>
              <a:t>360度パノラマとリージョナルビュー（仮想テレメトリ）</a:t>
            </a:r>
          </a:p>
        </p:txBody>
      </p:sp>
      <p:sp>
        <p:nvSpPr>
          <p:cNvPr id="29" name="正方形/長方形 28"/>
          <p:cNvSpPr/>
          <p:nvPr/>
        </p:nvSpPr>
        <p:spPr>
          <a:xfrm>
            <a:off x="566588" y="3384957"/>
            <a:ext cx="506575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フィッシュアイからの映像は、デフォルトで360度パノラマのように表示タイルに表示されます。</a:t>
            </a:r>
          </a:p>
        </p:txBody>
      </p:sp>
      <p:sp>
        <p:nvSpPr>
          <p:cNvPr id="30" name="正方形/長方形 29"/>
          <p:cNvSpPr/>
          <p:nvPr/>
        </p:nvSpPr>
        <p:spPr>
          <a:xfrm>
            <a:off x="566588" y="6856525"/>
            <a:ext cx="635485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デジタルズームがビデオに適用されると（「デジタルズームビデオ画像」を参照）、リージョナルビューが開始されます。</a:t>
            </a:r>
          </a:p>
        </p:txBody>
      </p:sp>
      <p:sp>
        <p:nvSpPr>
          <p:cNvPr id="31" name="正方形/長方形 30"/>
          <p:cNvSpPr/>
          <p:nvPr/>
        </p:nvSpPr>
        <p:spPr>
          <a:xfrm>
            <a:off x="534616" y="7099017"/>
            <a:ext cx="5405741"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このフォーマットでビデオを視聴する場合は、次のアクションが可能です。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ポイント＆クリック機能</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（「ポイント＆クリックによるコントロール」を参照）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表示タイルでの左クリックによるフィッシュアイカメラの画角変更</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11883247"/>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648708"/>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464870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464870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50925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464870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5905500" cy="30734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47625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5194300"/>
            <a:ext cx="5588000" cy="20955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3409930" y="7413202"/>
            <a:ext cx="304800" cy="304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257</a:t>
            </a:r>
          </a:p>
        </p:txBody>
      </p:sp>
      <p:sp>
        <p:nvSpPr>
          <p:cNvPr id="16" name="正方形/長方形 15"/>
          <p:cNvSpPr/>
          <p:nvPr/>
        </p:nvSpPr>
        <p:spPr>
          <a:xfrm>
            <a:off x="529486" y="3720376"/>
            <a:ext cx="574822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両方の表示モードで、すべての標準ビデオ監視機能が、フィッシュアイカメラで使用可能です。</a:t>
            </a:r>
          </a:p>
        </p:txBody>
      </p:sp>
      <p:sp>
        <p:nvSpPr>
          <p:cNvPr id="18" name="正方形/長方形 17"/>
          <p:cNvSpPr/>
          <p:nvPr/>
        </p:nvSpPr>
        <p:spPr>
          <a:xfrm>
            <a:off x="590625" y="3948374"/>
            <a:ext cx="904415" cy="259045"/>
          </a:xfrm>
          <a:prstGeom prst="rect">
            <a:avLst/>
          </a:prstGeom>
        </p:spPr>
        <p:txBody>
          <a:bodyPr wrap="none">
            <a:spAutoFit/>
          </a:bodyPr>
          <a:lstStyle/>
          <a:p>
            <a:pPr>
              <a:lnSpc>
                <a:spcPts val="1300"/>
              </a:lnSpc>
            </a:pPr>
            <a:r>
              <a:rPr lang="en-US" altLang="ja-JP" sz="800" b="1" dirty="0">
                <a:latin typeface="メイリオ" panose="020B0604030504040204" pitchFamily="50" charset="-128"/>
                <a:ea typeface="メイリオ" panose="020B0604030504040204" pitchFamily="50" charset="-128"/>
                <a:cs typeface="メイリオ" panose="020B0604030504040204" pitchFamily="50" charset="-128"/>
              </a:rPr>
              <a:t>180度パノラマ</a:t>
            </a:r>
          </a:p>
        </p:txBody>
      </p:sp>
      <p:sp>
        <p:nvSpPr>
          <p:cNvPr id="19" name="正方形/長方形 18"/>
          <p:cNvSpPr/>
          <p:nvPr/>
        </p:nvSpPr>
        <p:spPr>
          <a:xfrm>
            <a:off x="609562" y="4139912"/>
            <a:ext cx="5905537" cy="477054"/>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この表示タイプは、Immervisionレンズのビデオカメラで利用可能です。</a:t>
            </a: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ビデオは、設定視野角で、180度パノラマに展開（デュワープ）されています。</a:t>
            </a:r>
          </a:p>
        </p:txBody>
      </p:sp>
      <p:sp>
        <p:nvSpPr>
          <p:cNvPr id="20" name="正方形/長方形 19"/>
          <p:cNvSpPr/>
          <p:nvPr/>
        </p:nvSpPr>
        <p:spPr>
          <a:xfrm>
            <a:off x="876300" y="4648708"/>
            <a:ext cx="5803900"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ビデオカメラが壁付きの場合は、画角を設定することはできません（「フィッシュアイカメラの設定」を参照）。</a:t>
            </a:r>
          </a:p>
        </p:txBody>
      </p:sp>
      <p:sp>
        <p:nvSpPr>
          <p:cNvPr id="21" name="正方形/長方形 20"/>
          <p:cNvSpPr/>
          <p:nvPr/>
        </p:nvSpPr>
        <p:spPr>
          <a:xfrm>
            <a:off x="417623" y="7514526"/>
            <a:ext cx="652330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視野角を設定するには、カーソルを左か右に移動させながら　　　　　ボタンをクリックして押し続けます。</a:t>
            </a:r>
          </a:p>
        </p:txBody>
      </p:sp>
      <p:sp>
        <p:nvSpPr>
          <p:cNvPr id="22" name="正方形/長方形 21"/>
          <p:cNvSpPr/>
          <p:nvPr/>
        </p:nvSpPr>
        <p:spPr>
          <a:xfrm>
            <a:off x="638763" y="7875428"/>
            <a:ext cx="5960474"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この形式で動画を表示する場合は、ポイント＆クリック（「ポイント＆クリックでコントロール」を参照）とすべての標準的なビデオ視聴機能を使用できます。</a:t>
            </a:r>
          </a:p>
        </p:txBody>
      </p:sp>
    </p:spTree>
    <p:extLst>
      <p:ext uri="{BB962C8B-B14F-4D97-AF65-F5344CB8AC3E}">
        <p14:creationId xmlns:p14="http://schemas.microsoft.com/office/powerpoint/2010/main" val="407074645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313395"/>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43133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43133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4879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43133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731837" y="773906"/>
            <a:ext cx="3755880" cy="28194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4430617"/>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581169" y="5943312"/>
            <a:ext cx="5913437" cy="3039507"/>
          </a:xfrm>
          <a:prstGeom prst="rect">
            <a:avLst/>
          </a:prstGeom>
          <a:noFill/>
        </p:spPr>
      </p:pic>
      <p:sp>
        <p:nvSpPr>
          <p:cNvPr id="13" name="正方形/長方形 12"/>
          <p:cNvSpPr/>
          <p:nvPr/>
        </p:nvSpPr>
        <p:spPr>
          <a:xfrm>
            <a:off x="607789" y="3652822"/>
            <a:ext cx="6333141"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内で選択した点がフレームの中央になるようにフィッシュアイカメラの画角をリフォーカスするには、その点上で左クリックします（これがポイント＆クリック機能です。詳細は「カメラレンズのフォーカスの変更（ポイント＆クリック）」を参照してください）。</a:t>
            </a:r>
          </a:p>
        </p:txBody>
      </p:sp>
      <p:sp>
        <p:nvSpPr>
          <p:cNvPr id="14" name="正方形/長方形 13"/>
          <p:cNvSpPr/>
          <p:nvPr/>
        </p:nvSpPr>
        <p:spPr>
          <a:xfrm>
            <a:off x="843756" y="4355306"/>
            <a:ext cx="5955649" cy="477054"/>
          </a:xfrm>
          <a:prstGeom prst="rect">
            <a:avLst/>
          </a:prstGeom>
        </p:spPr>
        <p:txBody>
          <a:bodyPr wrap="square">
            <a:spAutoFit/>
          </a:bodyPr>
          <a:lstStyle/>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ポイントがクリックされたときにフィッシュアイカメラの表示タイルがアクティブでない場合、マップ上のビデオを初めてクリックしたときに表示タイルがアクティブになります。もう一度クリックするとポイント＆クリック機能が有効になります。</a:t>
            </a:r>
          </a:p>
        </p:txBody>
      </p:sp>
      <p:sp>
        <p:nvSpPr>
          <p:cNvPr id="15" name="正方形/長方形 14"/>
          <p:cNvSpPr/>
          <p:nvPr/>
        </p:nvSpPr>
        <p:spPr>
          <a:xfrm>
            <a:off x="721718" y="5041106"/>
            <a:ext cx="2339102"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イマージョンモードでのフィッシュアイカメラ</a:t>
            </a:r>
          </a:p>
        </p:txBody>
      </p:sp>
      <p:sp>
        <p:nvSpPr>
          <p:cNvPr id="16" name="正方形/長方形 15"/>
          <p:cNvSpPr/>
          <p:nvPr/>
        </p:nvSpPr>
        <p:spPr>
          <a:xfrm>
            <a:off x="552738" y="5345906"/>
            <a:ext cx="6246667"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イマージョンモード（「イマージョンモード」を参照）では、フィッシュアイカメラからの映像は、マップ表示の上部に仮想テレメトリとして、ビデオ監視画面全体に表示されます （「フィッシュアイカメラからのビデオのモードの表示」を参照）。</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イマージョンモードでは、フィッシュアイカメラで使用できるビデオ監視機能は以下に限られます。</a:t>
            </a:r>
          </a:p>
        </p:txBody>
      </p:sp>
      <p:sp>
        <p:nvSpPr>
          <p:cNvPr id="17" name="正方形/長方形 16"/>
          <p:cNvSpPr/>
          <p:nvPr/>
        </p:nvSpPr>
        <p:spPr>
          <a:xfrm>
            <a:off x="359946" y="10298906"/>
            <a:ext cx="377026" cy="259045"/>
          </a:xfrm>
          <a:prstGeom prst="rect">
            <a:avLst/>
          </a:prstGeom>
        </p:spPr>
        <p:txBody>
          <a:bodyPr wrap="none">
            <a:spAutoFit/>
          </a:bodyPr>
          <a:lstStyle/>
          <a:p>
            <a:pPr>
              <a:lnSpc>
                <a:spcPts val="1300"/>
              </a:lnSpc>
              <a:tabLst>
                <a:tab pos="152400" algn="l"/>
                <a:tab pos="355600" algn="l"/>
              </a:tabLst>
            </a:pPr>
            <a:r>
              <a:rPr lang="en-US" altLang="zh-CN" sz="800" dirty="0">
                <a:solidFill>
                  <a:srgbClr val="000000"/>
                </a:solidFill>
                <a:latin typeface="メイリオ" panose="020B0604030504040204" pitchFamily="50" charset="-128"/>
                <a:cs typeface="メイリオ" panose="020B0604030504040204" pitchFamily="50" charset="-128"/>
              </a:rPr>
              <a:t>258</a:t>
            </a:r>
          </a:p>
        </p:txBody>
      </p:sp>
      <p:sp>
        <p:nvSpPr>
          <p:cNvPr id="18" name="正方形/長方形 17"/>
          <p:cNvSpPr/>
          <p:nvPr/>
        </p:nvSpPr>
        <p:spPr>
          <a:xfrm>
            <a:off x="543361" y="8984235"/>
            <a:ext cx="498907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イマージョンモードでは、フィッシュアイカメラで使用できるビデオ監視機能は以下に限られます。</a:t>
            </a:r>
          </a:p>
        </p:txBody>
      </p:sp>
      <p:sp>
        <p:nvSpPr>
          <p:cNvPr id="19" name="正方形/長方形 18"/>
          <p:cNvSpPr/>
          <p:nvPr/>
        </p:nvSpPr>
        <p:spPr>
          <a:xfrm>
            <a:off x="733904" y="9199679"/>
            <a:ext cx="6411707" cy="592470"/>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マウススクロールによるデジタルズーム</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（「マウスのスクロールホイールを使用したビデオ画像の拡大」を参照）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ポイント＆クリック機能（カメラレンズのフォーカスの変更</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[ポイント＆クリック]を参照）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マウスの左ボタンを押しながらビデオ画像の周りにマウスを移動し、フィッシュアイの画角を変更</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a:xfrm>
            <a:off x="626804" y="9776265"/>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イマージョンモードを終了するには、　　　　　ボタンをクリックします。</a:t>
            </a:r>
          </a:p>
        </p:txBody>
      </p:sp>
      <p:pic>
        <p:nvPicPr>
          <p:cNvPr id="22" name="Picture 3"/>
          <p:cNvPicPr>
            <a:picLocks noChangeAspect="1" noChangeArrowheads="1"/>
          </p:cNvPicPr>
          <p:nvPr/>
        </p:nvPicPr>
        <p:blipFill>
          <a:blip r:embed="rId5" cstate="print"/>
          <a:srcRect/>
          <a:stretch>
            <a:fillRect/>
          </a:stretch>
        </p:blipFill>
        <p:spPr bwMode="auto">
          <a:xfrm>
            <a:off x="2605881" y="9792149"/>
            <a:ext cx="254000" cy="266700"/>
          </a:xfrm>
          <a:prstGeom prst="rect">
            <a:avLst/>
          </a:prstGeom>
          <a:noFill/>
        </p:spPr>
      </p:pic>
      <p:sp>
        <p:nvSpPr>
          <p:cNvPr id="21" name="正方形/長方形 20"/>
          <p:cNvSpPr/>
          <p:nvPr/>
        </p:nvSpPr>
        <p:spPr>
          <a:xfrm>
            <a:off x="350837" y="11906"/>
            <a:ext cx="6675437" cy="759182"/>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インタラクティブマップ上のフィッシュアイカメラ</a:t>
            </a:r>
          </a:p>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マップからのビデオ視聴とフィッシュアイカメラの</a:t>
            </a:r>
            <a:r>
              <a:rPr lang="ja-JP" altLang="en-US" sz="800" b="1" dirty="0" smtClean="0">
                <a:latin typeface="メイリオ" panose="020B0604030504040204" pitchFamily="50" charset="-128"/>
                <a:ea typeface="メイリオ" panose="020B0604030504040204" pitchFamily="50" charset="-128"/>
                <a:cs typeface="メイリオ" panose="020B0604030504040204" pitchFamily="50" charset="-128"/>
              </a:rPr>
              <a:t>制御</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シュアイカメラが天井に取り付けられている場合（位置はビデオカメラ設定で選択します。「フィッシュアイカメラの設定」を参照のこと）、360度のビューフィールドがマップに指定され、カメラからの映像がリアルタイムにマップ上に表示されます。</a:t>
            </a:r>
          </a:p>
        </p:txBody>
      </p:sp>
    </p:spTree>
    <p:extLst>
      <p:ext uri="{BB962C8B-B14F-4D97-AF65-F5344CB8AC3E}">
        <p14:creationId xmlns:p14="http://schemas.microsoft.com/office/powerpoint/2010/main" val="2421576428"/>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Freeform 3"/>
          <p:cNvSpPr/>
          <p:nvPr/>
        </p:nvSpPr>
        <p:spPr>
          <a:xfrm>
            <a:off x="589732" y="1060673"/>
            <a:ext cx="6340856" cy="792480"/>
          </a:xfrm>
          <a:custGeom>
            <a:avLst/>
            <a:gdLst>
              <a:gd name="connsiteX0" fmla="*/ 0 w 6340856"/>
              <a:gd name="connsiteY0" fmla="*/ 0 h 792480"/>
              <a:gd name="connsiteX1" fmla="*/ 6340856 w 6340856"/>
              <a:gd name="connsiteY1" fmla="*/ 0 h 792480"/>
              <a:gd name="connsiteX2" fmla="*/ 6340856 w 6340856"/>
              <a:gd name="connsiteY2" fmla="*/ 792479 h 792480"/>
              <a:gd name="connsiteX3" fmla="*/ 0 w 6340856"/>
              <a:gd name="connsiteY3" fmla="*/ 792479 h 792480"/>
              <a:gd name="connsiteX4" fmla="*/ 0 w 6340856"/>
              <a:gd name="connsiteY4" fmla="*/ 0 h 79248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92480">
                <a:moveTo>
                  <a:pt x="0" y="0"/>
                </a:moveTo>
                <a:lnTo>
                  <a:pt x="6340856" y="0"/>
                </a:lnTo>
                <a:lnTo>
                  <a:pt x="6340856" y="792479"/>
                </a:lnTo>
                <a:lnTo>
                  <a:pt x="0" y="79247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0" name="Freeform 3"/>
          <p:cNvSpPr/>
          <p:nvPr/>
        </p:nvSpPr>
        <p:spPr>
          <a:xfrm>
            <a:off x="589732" y="106067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1" name="Freeform 3"/>
          <p:cNvSpPr/>
          <p:nvPr/>
        </p:nvSpPr>
        <p:spPr>
          <a:xfrm>
            <a:off x="589732" y="1060673"/>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2" name="Freeform 3"/>
          <p:cNvSpPr/>
          <p:nvPr/>
        </p:nvSpPr>
        <p:spPr>
          <a:xfrm>
            <a:off x="589732" y="184362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3" name="Freeform 3"/>
          <p:cNvSpPr/>
          <p:nvPr/>
        </p:nvSpPr>
        <p:spPr>
          <a:xfrm>
            <a:off x="6921063" y="1060673"/>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4" name="Freeform 3"/>
          <p:cNvSpPr/>
          <p:nvPr/>
        </p:nvSpPr>
        <p:spPr>
          <a:xfrm>
            <a:off x="589732" y="2363692"/>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5" name="Freeform 3"/>
          <p:cNvSpPr/>
          <p:nvPr/>
        </p:nvSpPr>
        <p:spPr>
          <a:xfrm>
            <a:off x="589732" y="236369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6" name="Freeform 3"/>
          <p:cNvSpPr/>
          <p:nvPr/>
        </p:nvSpPr>
        <p:spPr>
          <a:xfrm>
            <a:off x="589732" y="236369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7" name="Freeform 3"/>
          <p:cNvSpPr/>
          <p:nvPr/>
        </p:nvSpPr>
        <p:spPr>
          <a:xfrm>
            <a:off x="589732" y="2907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8" name="Freeform 3"/>
          <p:cNvSpPr/>
          <p:nvPr/>
        </p:nvSpPr>
        <p:spPr>
          <a:xfrm>
            <a:off x="6921063" y="236369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78632" y="1171544"/>
            <a:ext cx="177800" cy="177800"/>
          </a:xfrm>
          <a:prstGeom prst="rect">
            <a:avLst/>
          </a:prstGeom>
          <a:noFill/>
        </p:spPr>
      </p:pic>
      <p:pic>
        <p:nvPicPr>
          <p:cNvPr id="1039" name="Picture 3"/>
          <p:cNvPicPr>
            <a:picLocks noChangeAspect="1" noChangeArrowheads="1"/>
          </p:cNvPicPr>
          <p:nvPr/>
        </p:nvPicPr>
        <p:blipFill>
          <a:blip r:embed="rId2" cstate="print"/>
          <a:srcRect/>
          <a:stretch>
            <a:fillRect/>
          </a:stretch>
        </p:blipFill>
        <p:spPr bwMode="auto">
          <a:xfrm>
            <a:off x="678632" y="2479644"/>
            <a:ext cx="177800" cy="177800"/>
          </a:xfrm>
          <a:prstGeom prst="rect">
            <a:avLst/>
          </a:prstGeom>
          <a:noFill/>
        </p:spPr>
      </p:pic>
      <p:pic>
        <p:nvPicPr>
          <p:cNvPr id="1041" name="Picture 3"/>
          <p:cNvPicPr>
            <a:picLocks noChangeAspect="1" noChangeArrowheads="1"/>
          </p:cNvPicPr>
          <p:nvPr/>
        </p:nvPicPr>
        <p:blipFill>
          <a:blip r:embed="rId3" cstate="print"/>
          <a:srcRect/>
          <a:stretch>
            <a:fillRect/>
          </a:stretch>
        </p:blipFill>
        <p:spPr bwMode="auto">
          <a:xfrm>
            <a:off x="3605982" y="3459887"/>
            <a:ext cx="215900" cy="203200"/>
          </a:xfrm>
          <a:prstGeom prst="rect">
            <a:avLst/>
          </a:prstGeom>
          <a:noFill/>
        </p:spPr>
      </p:pic>
      <p:sp>
        <p:nvSpPr>
          <p:cNvPr id="1051" name="正方形/長方形 1050"/>
          <p:cNvSpPr/>
          <p:nvPr/>
        </p:nvSpPr>
        <p:spPr>
          <a:xfrm>
            <a:off x="269865" y="10265390"/>
            <a:ext cx="377026" cy="259045"/>
          </a:xfrm>
          <a:prstGeom prst="rect">
            <a:avLst/>
          </a:prstGeom>
        </p:spPr>
        <p:txBody>
          <a:bodyPr wrap="none">
            <a:spAutoFit/>
          </a:bodyPr>
          <a:lstStyle/>
          <a:p>
            <a:pPr>
              <a:lnSpc>
                <a:spcPts val="1300"/>
              </a:lnSpc>
              <a:tabLst>
                <a:tab pos="152400" algn="l"/>
                <a:tab pos="165100" algn="l"/>
                <a:tab pos="355600" algn="l"/>
              </a:tabLst>
            </a:pPr>
            <a:r>
              <a:rPr lang="en-US" altLang="zh-CN" sz="800" dirty="0">
                <a:solidFill>
                  <a:srgbClr val="000000"/>
                </a:solidFill>
                <a:latin typeface="メイリオ" panose="020B0604030504040204" pitchFamily="50" charset="-128"/>
                <a:cs typeface="メイリオ" panose="020B0604030504040204" pitchFamily="50" charset="-128"/>
              </a:rPr>
              <a:t>259</a:t>
            </a:r>
          </a:p>
        </p:txBody>
      </p:sp>
      <p:sp>
        <p:nvSpPr>
          <p:cNvPr id="1052" name="正方形/長方形 1051"/>
          <p:cNvSpPr/>
          <p:nvPr/>
        </p:nvSpPr>
        <p:spPr>
          <a:xfrm>
            <a:off x="538932" y="358744"/>
            <a:ext cx="3778250" cy="425758"/>
          </a:xfrm>
          <a:prstGeom prst="rect">
            <a:avLst/>
          </a:prstGeom>
        </p:spPr>
        <p:txBody>
          <a:bodyPr>
            <a:spAutoFit/>
          </a:bodyPr>
          <a:lstStyle/>
          <a:p>
            <a:pPr>
              <a:lnSpc>
                <a:spcPts val="1300"/>
              </a:lnSpc>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インフォメーションボードでの作業</a:t>
            </a:r>
          </a:p>
          <a:p>
            <a:pPr>
              <a:lnSpc>
                <a:spcPts val="1300"/>
              </a:lnSpc>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インフォメーションボードのサイズ変更</a:t>
            </a:r>
          </a:p>
        </p:txBody>
      </p:sp>
      <p:sp>
        <p:nvSpPr>
          <p:cNvPr id="1053" name="正方形/長方形 1052"/>
          <p:cNvSpPr/>
          <p:nvPr/>
        </p:nvSpPr>
        <p:spPr>
          <a:xfrm>
            <a:off x="437332" y="855168"/>
            <a:ext cx="5989638"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表示タイルと同じようにインフォメーションボードのサイズを変更できます（「表示タイルのスケーリング」を参照）。</a:t>
            </a:r>
          </a:p>
        </p:txBody>
      </p:sp>
      <p:sp>
        <p:nvSpPr>
          <p:cNvPr id="1054" name="正方形/長方形 1053"/>
          <p:cNvSpPr/>
          <p:nvPr/>
        </p:nvSpPr>
        <p:spPr>
          <a:xfrm>
            <a:off x="856431" y="1078706"/>
            <a:ext cx="5742805" cy="759182"/>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カウンタボードを拡大すると、グラフも拡大され、また、より広い時間範囲のデータを表示します。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カウンタボードのサイズを小さくした場合は逆です。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どちらの場合も、グラフの右側の境界は一定です。</a:t>
            </a:r>
          </a:p>
        </p:txBody>
      </p:sp>
      <p:sp>
        <p:nvSpPr>
          <p:cNvPr id="1055" name="正方形/長方形 1054"/>
          <p:cNvSpPr/>
          <p:nvPr/>
        </p:nvSpPr>
        <p:spPr>
          <a:xfrm>
            <a:off x="465906" y="1941779"/>
            <a:ext cx="6270626"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タイルが最初に拡大された（50％まで）時点で表示タイルにリンクされている場合、表示タイルとインフォメーションボードのタイルは同時に表示され、どちらか一方が画面全体を占めています。</a:t>
            </a:r>
          </a:p>
        </p:txBody>
      </p:sp>
      <p:sp>
        <p:nvSpPr>
          <p:cNvPr id="1056" name="正方形/長方形 1055"/>
          <p:cNvSpPr/>
          <p:nvPr/>
        </p:nvSpPr>
        <p:spPr>
          <a:xfrm>
            <a:off x="856432" y="2450306"/>
            <a:ext cx="6200004"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この場合、最初のステップは、セルの合計サイズで検討します。関連するセルは、レイアウトの両側の50％未満としてください。</a:t>
            </a:r>
          </a:p>
        </p:txBody>
      </p:sp>
      <p:sp>
        <p:nvSpPr>
          <p:cNvPr id="1057" name="正方形/長方形 1056"/>
          <p:cNvSpPr/>
          <p:nvPr/>
        </p:nvSpPr>
        <p:spPr>
          <a:xfrm>
            <a:off x="538932" y="3017023"/>
            <a:ext cx="262123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インフォメーションボードを非表示にする</a:t>
            </a:r>
          </a:p>
        </p:txBody>
      </p:sp>
      <p:sp>
        <p:nvSpPr>
          <p:cNvPr id="1058" name="正方形/長方形 1057"/>
          <p:cNvSpPr/>
          <p:nvPr/>
        </p:nvSpPr>
        <p:spPr>
          <a:xfrm>
            <a:off x="487172" y="3275355"/>
            <a:ext cx="666673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設定で許可が与えられている場合、オペレータは、レイアウトのインフォメーションボードを非表示にすることができます。</a:t>
            </a:r>
          </a:p>
        </p:txBody>
      </p:sp>
      <p:sp>
        <p:nvSpPr>
          <p:cNvPr id="1059" name="正方形/長方形 1058"/>
          <p:cNvSpPr/>
          <p:nvPr/>
        </p:nvSpPr>
        <p:spPr>
          <a:xfrm>
            <a:off x="593527" y="3472638"/>
            <a:ext cx="4938909"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インフォメーションボードを非表示にするには、右上角にある　　　　　ボタンをクリックします。</a:t>
            </a:r>
          </a:p>
        </p:txBody>
      </p:sp>
      <p:sp>
        <p:nvSpPr>
          <p:cNvPr id="1060" name="正方形/長方形 1059"/>
          <p:cNvSpPr/>
          <p:nvPr/>
        </p:nvSpPr>
        <p:spPr>
          <a:xfrm>
            <a:off x="510171" y="3688082"/>
            <a:ext cx="6546265" cy="2259593"/>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内のすべてのセルが同じサイズの場合、インフォメーションボードを非表示にすることで解放されたスペースは、隣接するセルに割り当てられます。このとき、水平方向に隣り合うセルのほうが、垂直方向のセルよりも優先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空きスペースを水平方向に分配できない場合には、垂直方向の隣接セルに分配されます。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より複雑なケース（セルサイズが異なる場合）では、水平方向に隣接するセル間での空きスペースの分配をトライします。それができない場合、垂直方向の隣接セル間で空きスペースが分配されます。レイアウトの設定が原因でこの第二のトライに失敗した場合には、スペースは空（エンプティ）のままとなり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非表示になったインフォメーションボードは以下の2つのケースで表示されます。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別のレイアウトに切り替えたあと、元のレイアウトに戻った場合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オペレータの注意を要するイベントが発生した場合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。インフォメーションボードのタイプ別イベントは下表のとおりです。</a:t>
            </a:r>
          </a:p>
        </p:txBody>
      </p:sp>
      <p:graphicFrame>
        <p:nvGraphicFramePr>
          <p:cNvPr id="1061" name="表 1060"/>
          <p:cNvGraphicFramePr>
            <a:graphicFrameLocks noGrp="1"/>
          </p:cNvGraphicFramePr>
          <p:nvPr>
            <p:extLst>
              <p:ext uri="{D42A27DB-BD31-4B8C-83A1-F6EECF244321}">
                <p14:modId xmlns:p14="http://schemas.microsoft.com/office/powerpoint/2010/main" val="1711608942"/>
              </p:ext>
            </p:extLst>
          </p:nvPr>
        </p:nvGraphicFramePr>
        <p:xfrm>
          <a:off x="678632" y="6106010"/>
          <a:ext cx="5039784" cy="1429783"/>
        </p:xfrm>
        <a:graphic>
          <a:graphicData uri="http://schemas.openxmlformats.org/drawingml/2006/table">
            <a:tbl>
              <a:tblPr firstRow="1" bandRow="1">
                <a:tableStyleId>{5C22544A-7EE6-4342-B048-85BDC9FD1C3A}</a:tableStyleId>
              </a:tblPr>
              <a:tblGrid>
                <a:gridCol w="2519892"/>
                <a:gridCol w="2519892"/>
              </a:tblGrid>
              <a:tr h="317263">
                <a:tc>
                  <a:txBody>
                    <a:bodyPr/>
                    <a:lstStyle/>
                    <a:p>
                      <a:pPr algn="ctr"/>
                      <a:r>
                        <a:rPr kumimoji="1" lang="ja-JP" altLang="en-US" sz="800" b="1"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インフォメーションボードの種類</a:t>
                      </a:r>
                      <a:endParaRPr kumimoji="1" lang="ja-JP" altLang="en-US" sz="800" b="1"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b="1" dirty="0" smtClean="0">
                          <a:latin typeface="メイリオ" panose="020B0604030504040204" pitchFamily="50" charset="-128"/>
                          <a:ea typeface="メイリオ" panose="020B0604030504040204" pitchFamily="50" charset="-128"/>
                          <a:cs typeface="メイリオ" panose="020B0604030504040204" pitchFamily="50" charset="-128"/>
                        </a:rPr>
                        <a:t>ボード表示のトリガーとなるイベント</a:t>
                      </a:r>
                      <a:endParaRPr kumimoji="1" lang="ja-JP" altLang="en-US" sz="800" b="1"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ボードのフィルタ設定に一致するイベントの発生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ヘルス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サーバー状態の悪化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カウンタ</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新しいイベントの発生</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062" name="正方形/長方形 1061"/>
          <p:cNvSpPr/>
          <p:nvPr/>
        </p:nvSpPr>
        <p:spPr>
          <a:xfrm>
            <a:off x="625833" y="7636696"/>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インフォメーションボードのあるレイアウトへの自動切り替え</a:t>
            </a:r>
          </a:p>
        </p:txBody>
      </p:sp>
      <p:sp>
        <p:nvSpPr>
          <p:cNvPr id="1063" name="正方形/長方形 1062"/>
          <p:cNvSpPr/>
          <p:nvPr/>
        </p:nvSpPr>
        <p:spPr>
          <a:xfrm>
            <a:off x="587115" y="7882917"/>
            <a:ext cx="5783521"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インフォメーションボードのあるレイアウトへの自動切り替えは、イベントボードとヘルスボードで可能です。</a:t>
            </a:r>
          </a:p>
        </p:txBody>
      </p:sp>
      <p:sp>
        <p:nvSpPr>
          <p:cNvPr id="1064" name="正方形/長方形 1063"/>
          <p:cNvSpPr/>
          <p:nvPr/>
        </p:nvSpPr>
        <p:spPr>
          <a:xfrm>
            <a:off x="601292" y="8191767"/>
            <a:ext cx="516751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次の条件が満たされたときに、イベントボードのあるレイアウトへの自動切り替えが実行されます。</a:t>
            </a:r>
          </a:p>
        </p:txBody>
      </p:sp>
      <p:sp>
        <p:nvSpPr>
          <p:cNvPr id="1065" name="正方形/長方形 1064"/>
          <p:cNvSpPr/>
          <p:nvPr/>
        </p:nvSpPr>
        <p:spPr>
          <a:xfrm>
            <a:off x="601292" y="8407211"/>
            <a:ext cx="4786510"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現在のレイアウトに、イベントボードが含まれていないこと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ボードのフィルタ設定に一致するイベントがシステムで発生していること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6" name="正方形/長方形 1065"/>
          <p:cNvSpPr/>
          <p:nvPr/>
        </p:nvSpPr>
        <p:spPr>
          <a:xfrm>
            <a:off x="487134" y="8725901"/>
            <a:ext cx="488157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イベントボードとヘルスボードを構成するとき、このオプションが使用可能です。</a:t>
            </a:r>
          </a:p>
        </p:txBody>
      </p:sp>
      <p:sp>
        <p:nvSpPr>
          <p:cNvPr id="1067" name="正方形/長方形 1066"/>
          <p:cNvSpPr/>
          <p:nvPr/>
        </p:nvSpPr>
        <p:spPr>
          <a:xfrm>
            <a:off x="625833" y="8941345"/>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現在のレイアウトに、イベントボードが含まれていないこと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監視サーバーやカメラのステイタスが悪化していること</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8" name="正方形/長方形 1067"/>
          <p:cNvSpPr/>
          <p:nvPr/>
        </p:nvSpPr>
        <p:spPr>
          <a:xfrm>
            <a:off x="487172" y="9415948"/>
            <a:ext cx="5105400"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最小セル数のレイアウトは、表示用に選択されます。同一のセル番号を持つ複数のレイアウトがある場合は、アルファベット順で先に来るレイアウトが選択されます。</a:t>
            </a:r>
          </a:p>
        </p:txBody>
      </p:sp>
    </p:spTree>
    <p:extLst>
      <p:ext uri="{BB962C8B-B14F-4D97-AF65-F5344CB8AC3E}">
        <p14:creationId xmlns:p14="http://schemas.microsoft.com/office/powerpoint/2010/main" val="2765529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5740400" cy="3784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726906"/>
            <a:ext cx="6350000" cy="25146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26</a:t>
            </a:r>
          </a:p>
        </p:txBody>
      </p:sp>
      <p:sp>
        <p:nvSpPr>
          <p:cNvPr id="5" name="TextBox 1"/>
          <p:cNvSpPr txBox="1"/>
          <p:nvPr/>
        </p:nvSpPr>
        <p:spPr>
          <a:xfrm>
            <a:off x="609600" y="4594418"/>
            <a:ext cx="4767331" cy="751488"/>
          </a:xfrm>
          <a:prstGeom prst="rect">
            <a:avLst/>
          </a:prstGeom>
          <a:noFill/>
        </p:spPr>
        <p:txBody>
          <a:bodyPr wrap="none" lIns="0" tIns="0" rIns="0" rtlCol="0">
            <a:spAutoFit/>
          </a:bodyPr>
          <a:lstStyle/>
          <a:p>
            <a:pPr>
              <a:lnSpc>
                <a:spcPts val="1100"/>
              </a:lnSpc>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VRC6404 HDビデオ キャプチャ カード ピン</a:t>
            </a:r>
          </a:p>
          <a:p>
            <a:pPr>
              <a:lnSpc>
                <a:spcPts val="1100"/>
              </a:lnSpc>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VRC6404 HDビデオ キャプチャ カードには、カメラを接続するために用いるBNCピンがあります。</a:t>
            </a:r>
          </a:p>
          <a:p>
            <a:pPr>
              <a:lnSpc>
                <a:spcPts val="1100"/>
              </a:lnSpc>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最大4台のカメラを接続することができます。15ピンSATA（J4）電源ソケットがあります。</a:t>
            </a:r>
          </a:p>
          <a:p>
            <a:pPr>
              <a:lnSpc>
                <a:spcPts val="1100"/>
              </a:lnSpc>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D2ピンはDI/DOカードを接続するために使用します。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427037" y="8263354"/>
            <a:ext cx="6781800" cy="1033616"/>
          </a:xfrm>
          <a:prstGeom prst="rect">
            <a:avLst/>
          </a:prstGeom>
          <a:noFill/>
        </p:spPr>
        <p:txBody>
          <a:bodyPr wrap="square" lIns="0" tIns="0" rIns="0" rtlCol="0">
            <a:spAutoFit/>
          </a:bodyPr>
          <a:lstStyle/>
          <a:p>
            <a:pPr>
              <a:lnSpc>
                <a:spcPts val="1100"/>
              </a:lnSpc>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VRC7008Lビデオ</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a:t>
            </a: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ピン</a:t>
            </a:r>
            <a:endPar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VRC7008Lビデオ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カードには、DVIピンがあります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100"/>
              </a:lnSpc>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DVI/</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BNCインターフェイスケーブルは、VRC7008Lビデオ</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キャプチャ</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カードの外部DVIピンと、最大8台のカメラと8つの音源を同時接続するために使用します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1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DI/DOカードはJ1のピンに接続されています。</a:t>
            </a:r>
          </a:p>
          <a:p>
            <a:pPr>
              <a:lnSpc>
                <a:spcPts val="11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J2ピンはアナログビデオの出力に対応しています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6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1587500"/>
            <a:ext cx="4305300" cy="3378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5219700"/>
            <a:ext cx="4305300" cy="3378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260</a:t>
            </a:r>
          </a:p>
        </p:txBody>
      </p:sp>
      <p:sp>
        <p:nvSpPr>
          <p:cNvPr id="8" name="正方形/長方形 7"/>
          <p:cNvSpPr/>
          <p:nvPr/>
        </p:nvSpPr>
        <p:spPr>
          <a:xfrm>
            <a:off x="521871" y="164306"/>
            <a:ext cx="198002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イベントボードを使用した作業</a:t>
            </a:r>
          </a:p>
        </p:txBody>
      </p:sp>
      <p:sp>
        <p:nvSpPr>
          <p:cNvPr id="9" name="正方形/長方形 8"/>
          <p:cNvSpPr/>
          <p:nvPr/>
        </p:nvSpPr>
        <p:spPr>
          <a:xfrm>
            <a:off x="563045" y="560787"/>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イベントボード上に情報を表示するためのオプション</a:t>
            </a:r>
          </a:p>
        </p:txBody>
      </p:sp>
      <p:sp>
        <p:nvSpPr>
          <p:cNvPr id="10" name="正方形/長方形 9"/>
          <p:cNvSpPr/>
          <p:nvPr/>
        </p:nvSpPr>
        <p:spPr>
          <a:xfrm>
            <a:off x="518742" y="889581"/>
            <a:ext cx="6808788"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イベントボードは、選択したシステムイベントに関する情報を表示します。表示するイベントの構成は、対応するセクションで行われます。</a:t>
            </a:r>
          </a:p>
        </p:txBody>
      </p:sp>
      <p:sp>
        <p:nvSpPr>
          <p:cNvPr id="11" name="正方形/長方形 10"/>
          <p:cNvSpPr/>
          <p:nvPr/>
        </p:nvSpPr>
        <p:spPr>
          <a:xfrm>
            <a:off x="493895" y="1123008"/>
            <a:ext cx="5267142"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ボード上のイベントはボードの左上角のボタンで選択し、三つの方法で表示することができます。</a:t>
            </a:r>
          </a:p>
        </p:txBody>
      </p:sp>
      <p:sp>
        <p:nvSpPr>
          <p:cNvPr id="12" name="正方形/長方形 11"/>
          <p:cNvSpPr/>
          <p:nvPr/>
        </p:nvSpPr>
        <p:spPr>
          <a:xfrm>
            <a:off x="647700" y="1353085"/>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イベントとその時間の最初のフレーム</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p:cNvSpPr/>
          <p:nvPr/>
        </p:nvSpPr>
        <p:spPr>
          <a:xfrm>
            <a:off x="731837" y="4987099"/>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イベントとテキストの最初のフレーム</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30142140"/>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550022"/>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755002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755002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811580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755002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8220582"/>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822058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822058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866444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8220582"/>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876300" y="559503"/>
            <a:ext cx="4305300" cy="33909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09600" y="4889500"/>
            <a:ext cx="6350000" cy="25654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98500" y="7658100"/>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698500" y="8331200"/>
            <a:ext cx="177800" cy="177800"/>
          </a:xfrm>
          <a:prstGeom prst="rect">
            <a:avLst/>
          </a:prstGeom>
          <a:noFill/>
        </p:spPr>
      </p:pic>
      <p:sp>
        <p:nvSpPr>
          <p:cNvPr id="18" name="正方形/長方形 17"/>
          <p:cNvSpPr/>
          <p:nvPr/>
        </p:nvSpPr>
        <p:spPr>
          <a:xfrm>
            <a:off x="698500" y="362279"/>
            <a:ext cx="970137"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テキストのみ</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579437" y="4045178"/>
            <a:ext cx="594360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レイアウトが切り替えられると、デフォルトで、設定で設定されたイベントボードが表示されます。</a:t>
            </a:r>
          </a:p>
        </p:txBody>
      </p:sp>
      <p:sp>
        <p:nvSpPr>
          <p:cNvPr id="20" name="正方形/長方形 19"/>
          <p:cNvSpPr/>
          <p:nvPr/>
        </p:nvSpPr>
        <p:spPr>
          <a:xfrm>
            <a:off x="579437" y="4260622"/>
            <a:ext cx="4632324" cy="259045"/>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アーカイブへのイベントボードにリンクされたカメラの切り替え</a:t>
            </a:r>
          </a:p>
        </p:txBody>
      </p:sp>
      <p:sp>
        <p:nvSpPr>
          <p:cNvPr id="21" name="正方形/長方形 20"/>
          <p:cNvSpPr/>
          <p:nvPr/>
        </p:nvSpPr>
        <p:spPr>
          <a:xfrm>
            <a:off x="535577" y="4506843"/>
            <a:ext cx="5073059"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イベントボードがカメラにリンクされている場合は、イベントをクリックすると、イベントに対応した時点でカメラをアーカイブモードに切り替えます。</a:t>
            </a:r>
          </a:p>
        </p:txBody>
      </p:sp>
      <p:sp>
        <p:nvSpPr>
          <p:cNvPr id="22" name="正方形/長方形 21"/>
          <p:cNvSpPr/>
          <p:nvPr/>
        </p:nvSpPr>
        <p:spPr>
          <a:xfrm>
            <a:off x="1006473" y="7555706"/>
            <a:ext cx="5516564"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アラーム発生時にカメラのアーカイブが存在していない場合、アーカイブは、最も近い記録アーカイブエントリに位置しています。</a:t>
            </a:r>
          </a:p>
        </p:txBody>
      </p:sp>
      <p:sp>
        <p:nvSpPr>
          <p:cNvPr id="23" name="正方形/長方形 22"/>
          <p:cNvSpPr/>
          <p:nvPr/>
        </p:nvSpPr>
        <p:spPr>
          <a:xfrm>
            <a:off x="876299" y="8241506"/>
            <a:ext cx="549433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イベントボードが複数のカメラにリンクされている場合は、すべてのカメラはアーカイブモードに移行します。</a:t>
            </a:r>
          </a:p>
        </p:txBody>
      </p:sp>
      <p:sp>
        <p:nvSpPr>
          <p:cNvPr id="25" name="正方形/長方形 24"/>
          <p:cNvSpPr/>
          <p:nvPr/>
        </p:nvSpPr>
        <p:spPr>
          <a:xfrm>
            <a:off x="334563" y="10279496"/>
            <a:ext cx="377026" cy="259045"/>
          </a:xfrm>
          <a:prstGeom prst="rect">
            <a:avLst/>
          </a:prstGeom>
        </p:spPr>
        <p:txBody>
          <a:bodyPr wrap="none">
            <a:spAutoFit/>
          </a:bodyPr>
          <a:lstStyle/>
          <a:p>
            <a:pPr>
              <a:lnSpc>
                <a:spcPts val="1300"/>
              </a:lnSpc>
              <a:tabLst>
                <a:tab pos="152400" algn="l"/>
                <a:tab pos="165100" algn="l"/>
                <a:tab pos="495300" algn="l"/>
                <a:tab pos="533400" algn="l"/>
              </a:tabLst>
            </a:pPr>
            <a:r>
              <a:rPr lang="en-US" altLang="zh-CN" sz="800" dirty="0">
                <a:solidFill>
                  <a:srgbClr val="000000"/>
                </a:solidFill>
                <a:latin typeface="メイリオ" panose="020B0604030504040204" pitchFamily="50" charset="-128"/>
                <a:cs typeface="メイリオ" panose="020B0604030504040204" pitchFamily="50" charset="-128"/>
              </a:rPr>
              <a:t>261</a:t>
            </a:r>
          </a:p>
        </p:txBody>
      </p:sp>
    </p:spTree>
    <p:extLst>
      <p:ext uri="{BB962C8B-B14F-4D97-AF65-F5344CB8AC3E}">
        <p14:creationId xmlns:p14="http://schemas.microsoft.com/office/powerpoint/2010/main" val="2524845640"/>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572595"/>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85725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857259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901646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857259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1383506"/>
            <a:ext cx="4305300" cy="34036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09600" y="4876006"/>
            <a:ext cx="4305300" cy="33909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98500" y="8686006"/>
            <a:ext cx="177800" cy="177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2641600" y="9117806"/>
            <a:ext cx="241300" cy="266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262</a:t>
            </a:r>
          </a:p>
        </p:txBody>
      </p:sp>
      <p:sp>
        <p:nvSpPr>
          <p:cNvPr id="17" name="正方形/長方形 16"/>
          <p:cNvSpPr/>
          <p:nvPr/>
        </p:nvSpPr>
        <p:spPr>
          <a:xfrm>
            <a:off x="608417" y="164306"/>
            <a:ext cx="146706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ヘルスボードでの作業</a:t>
            </a:r>
          </a:p>
        </p:txBody>
      </p:sp>
      <p:sp>
        <p:nvSpPr>
          <p:cNvPr id="16" name="正方形/長方形 15"/>
          <p:cNvSpPr/>
          <p:nvPr/>
        </p:nvSpPr>
        <p:spPr>
          <a:xfrm>
            <a:off x="625439" y="351217"/>
            <a:ext cx="5821398" cy="9149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ヘルスボードは、選択したシステムのサーバに接続されているカメラのステータスを表示します。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複数のサーバーが監視されている場合、ユーザーがレイアウトに切り替えると、ヘルスステータスには、デフォルトでサーバーのステータスが表示されます。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サーバーが1台のみ監視されている場合は、ユーザーがレイアウトに切り替えると、ヘルスステータスには、デフォルトでサーバーのステータスが表示されます。</a:t>
            </a:r>
          </a:p>
        </p:txBody>
      </p:sp>
      <p:sp>
        <p:nvSpPr>
          <p:cNvPr id="18" name="正方形/長方形 17"/>
          <p:cNvSpPr/>
          <p:nvPr/>
        </p:nvSpPr>
        <p:spPr>
          <a:xfrm>
            <a:off x="552450" y="8286184"/>
            <a:ext cx="4533457"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カメラのステータス表示に切り替えるには、該当するサーバーの絵をクリックします。</a:t>
            </a:r>
          </a:p>
        </p:txBody>
      </p:sp>
      <p:sp>
        <p:nvSpPr>
          <p:cNvPr id="19" name="正方形/長方形 18"/>
          <p:cNvSpPr/>
          <p:nvPr/>
        </p:nvSpPr>
        <p:spPr>
          <a:xfrm>
            <a:off x="783487" y="8630013"/>
            <a:ext cx="5505302"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テーブルモードでは、テーブル内の該当する行をクリックして、サーバーの状態を表示させることができます。</a:t>
            </a:r>
          </a:p>
        </p:txBody>
      </p:sp>
      <p:sp>
        <p:nvSpPr>
          <p:cNvPr id="20" name="正方形/長方形 19"/>
          <p:cNvSpPr/>
          <p:nvPr/>
        </p:nvSpPr>
        <p:spPr>
          <a:xfrm>
            <a:off x="570134" y="9172443"/>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サーバー状態の表示に切り替えるには、　　　　　ボタンをクリックします。</a:t>
            </a:r>
          </a:p>
        </p:txBody>
      </p:sp>
    </p:spTree>
    <p:extLst>
      <p:ext uri="{BB962C8B-B14F-4D97-AF65-F5344CB8AC3E}">
        <p14:creationId xmlns:p14="http://schemas.microsoft.com/office/powerpoint/2010/main" val="322692438"/>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888206"/>
            <a:ext cx="4305300" cy="3632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4812506"/>
            <a:ext cx="4305300" cy="3390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263</a:t>
            </a:r>
          </a:p>
        </p:txBody>
      </p:sp>
      <p:sp>
        <p:nvSpPr>
          <p:cNvPr id="7" name="正方形/長方形 6"/>
          <p:cNvSpPr/>
          <p:nvPr/>
        </p:nvSpPr>
        <p:spPr>
          <a:xfrm>
            <a:off x="876299" y="88106"/>
            <a:ext cx="5951537" cy="581569"/>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サーバーのステータスの表示</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サーバーのステータスに関する情報は、ボードの左上角のボタンで選択された、3通りの方法で表示することができます。</a:t>
            </a:r>
          </a:p>
        </p:txBody>
      </p:sp>
      <p:sp>
        <p:nvSpPr>
          <p:cNvPr id="8" name="正方形/長方形 7"/>
          <p:cNvSpPr/>
          <p:nvPr/>
        </p:nvSpPr>
        <p:spPr>
          <a:xfrm>
            <a:off x="884237" y="4544072"/>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テキストと図</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840085" y="672762"/>
            <a:ext cx="457176"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図</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4091872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769739"/>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4970653"/>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4769739"/>
            <a:ext cx="12700" cy="203200"/>
          </a:xfrm>
          <a:custGeom>
            <a:avLst/>
            <a:gdLst>
              <a:gd name="connsiteX0" fmla="*/ 2412 w 12700"/>
              <a:gd name="connsiteY0" fmla="*/ 0 h 203200"/>
              <a:gd name="connsiteX1" fmla="*/ 2412 w 12700"/>
              <a:gd name="connsiteY1" fmla="*/ 203200 h 203200"/>
            </a:gdLst>
            <a:ahLst/>
            <a:cxnLst>
              <a:cxn ang="0">
                <a:pos x="connsiteX0" y="connsiteY0"/>
              </a:cxn>
              <a:cxn ang="1">
                <a:pos x="connsiteX1" y="connsiteY1"/>
              </a:cxn>
            </a:cxnLst>
            <a:rect l="l" t="t" r="r" b="b"/>
            <a:pathLst>
              <a:path w="12700" h="203200">
                <a:moveTo>
                  <a:pt x="2412" y="0"/>
                </a:moveTo>
                <a:lnTo>
                  <a:pt x="2412" y="203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4970653"/>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09600" y="5171694"/>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4970653"/>
            <a:ext cx="12700" cy="203200"/>
          </a:xfrm>
          <a:custGeom>
            <a:avLst/>
            <a:gdLst>
              <a:gd name="connsiteX0" fmla="*/ 2412 w 12700"/>
              <a:gd name="connsiteY0" fmla="*/ 0 h 203200"/>
              <a:gd name="connsiteX1" fmla="*/ 2412 w 12700"/>
              <a:gd name="connsiteY1" fmla="*/ 203200 h 203200"/>
            </a:gdLst>
            <a:ahLst/>
            <a:cxnLst>
              <a:cxn ang="0">
                <a:pos x="connsiteX0" y="connsiteY0"/>
              </a:cxn>
              <a:cxn ang="1">
                <a:pos x="connsiteX1" y="connsiteY1"/>
              </a:cxn>
            </a:cxnLst>
            <a:rect l="l" t="t" r="r" b="b"/>
            <a:pathLst>
              <a:path w="12700" h="203200">
                <a:moveTo>
                  <a:pt x="2412" y="0"/>
                </a:moveTo>
                <a:lnTo>
                  <a:pt x="2412" y="203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5171694"/>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22300" y="5592642"/>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5171694"/>
            <a:ext cx="12700" cy="203200"/>
          </a:xfrm>
          <a:custGeom>
            <a:avLst/>
            <a:gdLst>
              <a:gd name="connsiteX0" fmla="*/ 2412 w 12700"/>
              <a:gd name="connsiteY0" fmla="*/ 0 h 203200"/>
              <a:gd name="connsiteX1" fmla="*/ 2412 w 12700"/>
              <a:gd name="connsiteY1" fmla="*/ 203200 h 203200"/>
            </a:gdLst>
            <a:ahLst/>
            <a:cxnLst>
              <a:cxn ang="0">
                <a:pos x="connsiteX0" y="connsiteY0"/>
              </a:cxn>
              <a:cxn ang="1">
                <a:pos x="connsiteX1" y="connsiteY1"/>
              </a:cxn>
            </a:cxnLst>
            <a:rect l="l" t="t" r="r" b="b"/>
            <a:pathLst>
              <a:path w="12700" h="203200">
                <a:moveTo>
                  <a:pt x="2412" y="0"/>
                </a:moveTo>
                <a:lnTo>
                  <a:pt x="2412" y="203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22300" y="5592642"/>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22300" y="5793682"/>
            <a:ext cx="387222" cy="12700"/>
          </a:xfrm>
          <a:custGeom>
            <a:avLst/>
            <a:gdLst>
              <a:gd name="connsiteX0" fmla="*/ 0 w 387222"/>
              <a:gd name="connsiteY0" fmla="*/ 4762 h 12700"/>
              <a:gd name="connsiteX1" fmla="*/ 387222 w 387222"/>
              <a:gd name="connsiteY1" fmla="*/ 4762 h 12700"/>
            </a:gdLst>
            <a:ahLst/>
            <a:cxnLst>
              <a:cxn ang="0">
                <a:pos x="connsiteX0" y="connsiteY0"/>
              </a:cxn>
              <a:cxn ang="1">
                <a:pos x="connsiteX1" y="connsiteY1"/>
              </a:cxn>
            </a:cxnLst>
            <a:rect l="l" t="t" r="r" b="b"/>
            <a:pathLst>
              <a:path w="387222" h="12700">
                <a:moveTo>
                  <a:pt x="0" y="4762"/>
                </a:moveTo>
                <a:lnTo>
                  <a:pt x="38722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22300" y="5592642"/>
            <a:ext cx="12700" cy="203200"/>
          </a:xfrm>
          <a:custGeom>
            <a:avLst/>
            <a:gdLst>
              <a:gd name="connsiteX0" fmla="*/ 2412 w 12700"/>
              <a:gd name="connsiteY0" fmla="*/ 0 h 203200"/>
              <a:gd name="connsiteX1" fmla="*/ 2412 w 12700"/>
              <a:gd name="connsiteY1" fmla="*/ 203200 h 203200"/>
            </a:gdLst>
            <a:ahLst/>
            <a:cxnLst>
              <a:cxn ang="0">
                <a:pos x="connsiteX0" y="connsiteY0"/>
              </a:cxn>
              <a:cxn ang="1">
                <a:pos x="connsiteX1" y="connsiteY1"/>
              </a:cxn>
            </a:cxnLst>
            <a:rect l="l" t="t" r="r" b="b"/>
            <a:pathLst>
              <a:path w="12700" h="203200">
                <a:moveTo>
                  <a:pt x="2412" y="0"/>
                </a:moveTo>
                <a:lnTo>
                  <a:pt x="2412" y="203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0600" y="475819"/>
            <a:ext cx="4305300" cy="34036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763186" y="7797006"/>
            <a:ext cx="3340100" cy="16002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622300" y="9816306"/>
            <a:ext cx="2501900" cy="330200"/>
          </a:xfrm>
          <a:prstGeom prst="rect">
            <a:avLst/>
          </a:prstGeom>
          <a:noFill/>
        </p:spPr>
      </p:pic>
      <p:sp>
        <p:nvSpPr>
          <p:cNvPr id="20" name="正方形/長方形 19"/>
          <p:cNvSpPr/>
          <p:nvPr/>
        </p:nvSpPr>
        <p:spPr>
          <a:xfrm>
            <a:off x="803211" y="234316"/>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テーブル</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469900" y="3974306"/>
            <a:ext cx="6751637" cy="733534"/>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テーブルは、任意の方向に任意の列でソートすることができます。</a:t>
            </a: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次のコンポーネントは、サーバーごとに監視されています。CPU負荷、ネットワークの使用、ハードディスクサブシステムのステータス。</a:t>
            </a: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図のエリアは各ステータスに応じた色に変化します。</a:t>
            </a:r>
          </a:p>
        </p:txBody>
      </p:sp>
      <p:graphicFrame>
        <p:nvGraphicFramePr>
          <p:cNvPr id="22" name="表 21"/>
          <p:cNvGraphicFramePr>
            <a:graphicFrameLocks noGrp="1"/>
          </p:cNvGraphicFramePr>
          <p:nvPr>
            <p:extLst>
              <p:ext uri="{D42A27DB-BD31-4B8C-83A1-F6EECF244321}">
                <p14:modId xmlns:p14="http://schemas.microsoft.com/office/powerpoint/2010/main" val="1631993055"/>
              </p:ext>
            </p:extLst>
          </p:nvPr>
        </p:nvGraphicFramePr>
        <p:xfrm>
          <a:off x="265992" y="4769739"/>
          <a:ext cx="6955545" cy="1137974"/>
        </p:xfrm>
        <a:graphic>
          <a:graphicData uri="http://schemas.openxmlformats.org/drawingml/2006/table">
            <a:tbl>
              <a:tblPr firstRow="1" bandRow="1">
                <a:tableStyleId>{5C22544A-7EE6-4342-B048-85BDC9FD1C3A}</a:tableStyleId>
              </a:tblPr>
              <a:tblGrid>
                <a:gridCol w="478545"/>
                <a:gridCol w="1371600"/>
                <a:gridCol w="1143000"/>
                <a:gridCol w="3962400"/>
              </a:tblGrid>
              <a:tr h="0">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CPU</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ネットワーク</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HDD</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27">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赤</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95％超の負荷</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接続の失敗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ディスクサブシステム上のクリティカルな負荷、一部のデータが失われる可能性</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14987">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黄色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85％～95％の負荷</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容量の70％～100％</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ディスクサブシステムの負荷上昇、データ損失なし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緑</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85％未満の負荷</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容量の70％未満</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ディスクサブシステムの正常な機能（適切な動作）</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23" name="正方形/長方形 22"/>
          <p:cNvSpPr/>
          <p:nvPr/>
        </p:nvSpPr>
        <p:spPr>
          <a:xfrm>
            <a:off x="606609" y="6026484"/>
            <a:ext cx="6005328" cy="9258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接続されているカメラのステータスに基づいて、図のエッジのが色が変わります（「カメラステータスの表示」を参照）。</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エッジ全体が緑の場合、すべてのカメラのステータスは通常です。エッジの一部が黄色または赤の場合は、一部のカメラのステータスがボーダーラインまたはクリティカルです。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サーバーの全体的なステータスは、上記のパラメータから以下のように決定されます。</a:t>
            </a:r>
          </a:p>
        </p:txBody>
      </p:sp>
      <p:sp>
        <p:nvSpPr>
          <p:cNvPr id="25" name="正方形/長方形 24"/>
          <p:cNvSpPr/>
          <p:nvPr/>
        </p:nvSpPr>
        <p:spPr>
          <a:xfrm>
            <a:off x="1190783" y="6869906"/>
            <a:ext cx="5578253" cy="592470"/>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通常</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 すべてのコンポーネントとカメラが正常です。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ボーダーライン</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- 1つ以上のコンポーネントまたはカメラで、ステータスに問題がある可能性があります。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クリティカル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-1つ以上のコンポーネントまたはカメラが危険な状態にあります。</a:t>
            </a:r>
          </a:p>
        </p:txBody>
      </p:sp>
      <p:sp>
        <p:nvSpPr>
          <p:cNvPr id="26" name="正方形/長方形 25"/>
          <p:cNvSpPr/>
          <p:nvPr/>
        </p:nvSpPr>
        <p:spPr>
          <a:xfrm>
            <a:off x="628650" y="7403306"/>
            <a:ext cx="562432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サーバー情報は10秒ごとに更新されます。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サーバーへの接続が失われた場合、対応するアイコンは、それを示すために使用されます。</a:t>
            </a:r>
          </a:p>
        </p:txBody>
      </p:sp>
      <p:sp>
        <p:nvSpPr>
          <p:cNvPr id="27" name="正方形/長方形 26"/>
          <p:cNvSpPr/>
          <p:nvPr/>
        </p:nvSpPr>
        <p:spPr>
          <a:xfrm>
            <a:off x="424632" y="10291699"/>
            <a:ext cx="377026" cy="259045"/>
          </a:xfrm>
          <a:prstGeom prst="rect">
            <a:avLst/>
          </a:prstGeom>
        </p:spPr>
        <p:txBody>
          <a:bodyPr wrap="none">
            <a:spAutoFit/>
          </a:bodyPr>
          <a:lstStyle/>
          <a:p>
            <a:pPr>
              <a:lnSpc>
                <a:spcPts val="1300"/>
              </a:lnSpc>
              <a:tabLst>
                <a:tab pos="152400" algn="l"/>
              </a:tabLst>
            </a:pPr>
            <a:r>
              <a:rPr lang="en-US" altLang="zh-CN" sz="800" dirty="0">
                <a:solidFill>
                  <a:srgbClr val="000000"/>
                </a:solidFill>
                <a:latin typeface="メイリオ" panose="020B0604030504040204" pitchFamily="50" charset="-128"/>
                <a:cs typeface="メイリオ" panose="020B0604030504040204" pitchFamily="50" charset="-128"/>
              </a:rPr>
              <a:t>264</a:t>
            </a:r>
          </a:p>
        </p:txBody>
      </p:sp>
      <p:sp>
        <p:nvSpPr>
          <p:cNvPr id="28" name="正方形/長方形 27"/>
          <p:cNvSpPr/>
          <p:nvPr/>
        </p:nvSpPr>
        <p:spPr>
          <a:xfrm>
            <a:off x="478697" y="9490114"/>
            <a:ext cx="650154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すべてのサーバーが正常な場合、ボードの下部には、監視対象サーバーと不具合サーバーの数情報がステータスバーに表示されます。</a:t>
            </a:r>
          </a:p>
        </p:txBody>
      </p:sp>
    </p:spTree>
    <p:extLst>
      <p:ext uri="{BB962C8B-B14F-4D97-AF65-F5344CB8AC3E}">
        <p14:creationId xmlns:p14="http://schemas.microsoft.com/office/powerpoint/2010/main" val="2233044044"/>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203578"/>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120357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120357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164744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120357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35000"/>
            <a:ext cx="2273300" cy="254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13208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2438400"/>
            <a:ext cx="4305300" cy="33782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90600" y="6083300"/>
            <a:ext cx="4305300" cy="32766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265</a:t>
            </a:r>
          </a:p>
        </p:txBody>
      </p:sp>
      <p:sp>
        <p:nvSpPr>
          <p:cNvPr id="16" name="正方形/長方形 15"/>
          <p:cNvSpPr/>
          <p:nvPr/>
        </p:nvSpPr>
        <p:spPr>
          <a:xfrm>
            <a:off x="552450" y="181114"/>
            <a:ext cx="589438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任意のサーバーのステータスが悪化した場合、ステータスバーの表示は、メッセージに変わります。メッセージをクリックすると（ボードが現在のカメラステータスを表示している場合）、サーバーのステータスが表示されます。</a:t>
            </a:r>
          </a:p>
        </p:txBody>
      </p:sp>
      <p:sp>
        <p:nvSpPr>
          <p:cNvPr id="17" name="正方形/長方形 16"/>
          <p:cNvSpPr/>
          <p:nvPr/>
        </p:nvSpPr>
        <p:spPr>
          <a:xfrm>
            <a:off x="1517650" y="946378"/>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メッセージが閉じ、ステータスバーが再び表示されます。</a:t>
            </a:r>
          </a:p>
        </p:txBody>
      </p:sp>
      <p:sp>
        <p:nvSpPr>
          <p:cNvPr id="18" name="正方形/長方形 17"/>
          <p:cNvSpPr/>
          <p:nvPr/>
        </p:nvSpPr>
        <p:spPr>
          <a:xfrm>
            <a:off x="822803" y="1231106"/>
            <a:ext cx="4785833"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複数のサーバーのステータスが悪化した場合、メッセージは最新のステータスを示します。</a:t>
            </a:r>
          </a:p>
        </p:txBody>
      </p:sp>
      <p:sp>
        <p:nvSpPr>
          <p:cNvPr id="19" name="正方形/長方形 18"/>
          <p:cNvSpPr/>
          <p:nvPr/>
        </p:nvSpPr>
        <p:spPr>
          <a:xfrm>
            <a:off x="552450" y="1656969"/>
            <a:ext cx="159530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カメラステータスの表示</a:t>
            </a:r>
          </a:p>
        </p:txBody>
      </p:sp>
      <p:sp>
        <p:nvSpPr>
          <p:cNvPr id="20" name="正方形/長方形 19"/>
          <p:cNvSpPr/>
          <p:nvPr/>
        </p:nvSpPr>
        <p:spPr>
          <a:xfrm>
            <a:off x="457200" y="1993106"/>
            <a:ext cx="6461124"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カメラステータスに関する情報は、ボードの左上角のボタンで選択し、三つの方法で表示することができます。</a:t>
            </a:r>
          </a:p>
        </p:txBody>
      </p:sp>
      <p:sp>
        <p:nvSpPr>
          <p:cNvPr id="21" name="正方形/長方形 20"/>
          <p:cNvSpPr/>
          <p:nvPr/>
        </p:nvSpPr>
        <p:spPr>
          <a:xfrm>
            <a:off x="619125" y="2221706"/>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図</a:t>
            </a:r>
          </a:p>
        </p:txBody>
      </p:sp>
      <p:sp>
        <p:nvSpPr>
          <p:cNvPr id="22" name="正方形/長方形 21"/>
          <p:cNvSpPr/>
          <p:nvPr/>
        </p:nvSpPr>
        <p:spPr>
          <a:xfrm>
            <a:off x="731837" y="5803106"/>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テキストと図</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71758220"/>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09600"/>
            <a:ext cx="4305300" cy="3517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266</a:t>
            </a:r>
          </a:p>
        </p:txBody>
      </p:sp>
      <p:sp>
        <p:nvSpPr>
          <p:cNvPr id="6" name="正方形/長方形 5"/>
          <p:cNvSpPr/>
          <p:nvPr/>
        </p:nvSpPr>
        <p:spPr>
          <a:xfrm>
            <a:off x="660105" y="316706"/>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テーブル</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198437" y="4355306"/>
            <a:ext cx="7162800" cy="325986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テーブルは、任意の方向に任意の列でソートすることができます。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次の情報がカメラごとに表示されます。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実際に受信したビデオのfpsで除算したカメラの高品質のストリームに設定されたフレームレート（fps）（パーセンテージ表示：最大に対するフレームレート％）</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検出ツールのステータス（品質低下、位置変化、モーション）</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最大保存され記録されたビデオ（アーカイブ記録がカメラに設定されていない場合、このセクションはダイヤグラムでグレーになります）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（一日あたりの時間での）平均記録時間（そのカメラに記録されたビデオの日数に対するカメラの総記録時間の比）</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カメラステータスは、カメラと、ストリームレートからの信号に基づいて測定されます。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通常 - カメラ信号あり、フレームレート、最大70％から100％。カメラはダイヤグラムとテーブル内でグリーになります。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ボーダーライン - カメラ信号あり、フレームレート、最大20％から100％。カメラはダイヤグラムとテーブル内でイエローになります。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クリティカル - カメラ信号なし、フレームレート、最大20％未満。カメラはダイヤグラムとテーブル内でレッドになります。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情報は10秒ごとに更新されます。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カメラからの信号がない場合、ダイヤグラムの外観がそれに応じて変化します。</a:t>
            </a:r>
          </a:p>
        </p:txBody>
      </p:sp>
    </p:spTree>
    <p:extLst>
      <p:ext uri="{BB962C8B-B14F-4D97-AF65-F5344CB8AC3E}">
        <p14:creationId xmlns:p14="http://schemas.microsoft.com/office/powerpoint/2010/main" val="956037036"/>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305300" cy="32639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265</a:t>
            </a:r>
          </a:p>
        </p:txBody>
      </p:sp>
      <p:sp>
        <p:nvSpPr>
          <p:cNvPr id="8" name="正方形/長方形 7"/>
          <p:cNvSpPr/>
          <p:nvPr/>
        </p:nvSpPr>
        <p:spPr>
          <a:xfrm>
            <a:off x="579437" y="4202906"/>
            <a:ext cx="5470524" cy="109260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検出ツールについての情報はリアルタイムに受信されます。検出ツールのステータスに応じて、対応するアイコンの色が変わります。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・グリーン - 検出ツールは正常です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・レッド - 検出ツールはアクティベート済みです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・グレー - 検出ツールは無効です</a:t>
            </a:r>
          </a:p>
        </p:txBody>
      </p:sp>
      <p:sp>
        <p:nvSpPr>
          <p:cNvPr id="9" name="正方形/長方形 8"/>
          <p:cNvSpPr/>
          <p:nvPr/>
        </p:nvSpPr>
        <p:spPr>
          <a:xfrm>
            <a:off x="595405" y="5441195"/>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統計ボードを使用した作業</a:t>
            </a:r>
          </a:p>
        </p:txBody>
      </p:sp>
      <p:sp>
        <p:nvSpPr>
          <p:cNvPr id="10" name="正方形/長方形 9"/>
          <p:cNvSpPr/>
          <p:nvPr/>
        </p:nvSpPr>
        <p:spPr>
          <a:xfrm>
            <a:off x="586506" y="5667583"/>
            <a:ext cx="5084135"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統計ボードは、指定のタイムフレームの特定のタイプのイベント数をグラフで表示します。イベントタイプやグラフのポイント間の時間数は、ボード設定で構成します（「統計ボードの設定」を参照）。</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グラフのポイントは時間とともに変化し、現在時刻と設定されたインターバルに依存します。</a:t>
            </a:r>
          </a:p>
        </p:txBody>
      </p:sp>
      <p:sp>
        <p:nvSpPr>
          <p:cNvPr id="11" name="正方形/長方形 10"/>
          <p:cNvSpPr/>
          <p:nvPr/>
        </p:nvSpPr>
        <p:spPr>
          <a:xfrm>
            <a:off x="538254" y="6191600"/>
            <a:ext cx="597058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ポイントは、 選択した測定ユニットに基づいて、毎分/毎時/毎日計算され（インターバルが分で指定されている場合は毎分、時間で指定されている場合は毎時、以下同様）、下記のように実行されます。</a:t>
            </a:r>
          </a:p>
        </p:txBody>
      </p:sp>
      <p:sp>
        <p:nvSpPr>
          <p:cNvPr id="12" name="正方形/長方形 11"/>
          <p:cNvSpPr/>
          <p:nvPr/>
        </p:nvSpPr>
        <p:spPr>
          <a:xfrm>
            <a:off x="586506" y="6725000"/>
            <a:ext cx="5428832" cy="914994"/>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現在時刻（グラフ上の最後のポイント）は、最も近い整数時間に四捨五入されます（インターバルが設定で分で指定されている場合は最も近い整数の分、時間で指定されている場合は最も近い整数の時間、以下同様）。</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四捨五入された時間は、これ以降、最後のポイントとして使用されます。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その他のポイントの計算式は次のとおりです。「右側に隣接するポイント」マイナス「設定で指定した時間インターバル」</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p:cNvSpPr/>
          <p:nvPr/>
        </p:nvSpPr>
        <p:spPr>
          <a:xfrm>
            <a:off x="609599" y="7659937"/>
            <a:ext cx="5989638"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たとえば、このサンプルグラフで、インターバルは10分に設定されています。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現在時刻（午後1時07分33秒）はグラフ上の最後のポイントであり、したがってこれを整数の分に丸めて、これ以降の最後のポイントを、午後1時07分00秒、その前のポイントを午前12時57分00秒、午前12時47分00秒などとします。</a:t>
            </a:r>
          </a:p>
        </p:txBody>
      </p:sp>
    </p:spTree>
    <p:extLst>
      <p:ext uri="{BB962C8B-B14F-4D97-AF65-F5344CB8AC3E}">
        <p14:creationId xmlns:p14="http://schemas.microsoft.com/office/powerpoint/2010/main" val="480698742"/>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6210300" cy="3225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4813300"/>
            <a:ext cx="6210300" cy="31496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3170237" y="8242967"/>
            <a:ext cx="342900" cy="2413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3423442" y="8534610"/>
            <a:ext cx="215900" cy="2540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268</a:t>
            </a:r>
          </a:p>
        </p:txBody>
      </p:sp>
      <p:sp>
        <p:nvSpPr>
          <p:cNvPr id="11" name="正方形/長方形 10"/>
          <p:cNvSpPr/>
          <p:nvPr/>
        </p:nvSpPr>
        <p:spPr>
          <a:xfrm>
            <a:off x="552449" y="4086406"/>
            <a:ext cx="5741987" cy="1081706"/>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現在時刻が午後1時08分00秒になると、ポイントは12時58分00秒午後、12時48分00秒午後などに更新されます。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グラフには、現在のイベント数が表示されます。イベントの数は毎分再計算されるため、選択したインターバルには依存しません。</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たとえば、インターバルが2時間、現在時刻が午後1時48分23秒のこのグラフでは、イベントの現在数は、午前11時48分00秒から午後1時48分00秒の間で413となります。</a:t>
            </a:r>
          </a:p>
        </p:txBody>
      </p:sp>
      <p:sp>
        <p:nvSpPr>
          <p:cNvPr id="12" name="正方形/長方形 11"/>
          <p:cNvSpPr/>
          <p:nvPr/>
        </p:nvSpPr>
        <p:spPr>
          <a:xfrm>
            <a:off x="609600" y="8235902"/>
            <a:ext cx="6102350"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グラフをスクロールするには、グラフのエッジの矢印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使用します。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グラフ上の最後のポイントにジャンプするには、　　　　ボタンをクリックします。</a:t>
            </a:r>
          </a:p>
        </p:txBody>
      </p:sp>
      <p:sp>
        <p:nvSpPr>
          <p:cNvPr id="13" name="正方形/長方形 12"/>
          <p:cNvSpPr/>
          <p:nvPr/>
        </p:nvSpPr>
        <p:spPr>
          <a:xfrm>
            <a:off x="731837" y="8915423"/>
            <a:ext cx="6370637"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グラフ上の任意の場所をクリックすると、最も近いポイントにジャンプし、関連する値が表示されます。</a:t>
            </a:r>
          </a:p>
        </p:txBody>
      </p:sp>
    </p:spTree>
    <p:extLst>
      <p:ext uri="{BB962C8B-B14F-4D97-AF65-F5344CB8AC3E}">
        <p14:creationId xmlns:p14="http://schemas.microsoft.com/office/powerpoint/2010/main" val="523268445"/>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550280"/>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55502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555028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611606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555028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6466078"/>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646607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646607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690994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646607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09600" y="8317738"/>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09600" y="83177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609600" y="831773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609600" y="876160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40931" y="831773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513891"/>
            <a:ext cx="6210300" cy="32766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98500" y="56642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698500" y="6578600"/>
            <a:ext cx="177800" cy="1778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609600" y="7226300"/>
            <a:ext cx="1511300" cy="1003300"/>
          </a:xfrm>
          <a:prstGeom prst="rect">
            <a:avLst/>
          </a:prstGeom>
          <a:noFill/>
        </p:spPr>
      </p:pic>
      <p:pic>
        <p:nvPicPr>
          <p:cNvPr id="22" name="Picture 3"/>
          <p:cNvPicPr>
            <a:picLocks noChangeAspect="1" noChangeArrowheads="1"/>
          </p:cNvPicPr>
          <p:nvPr/>
        </p:nvPicPr>
        <p:blipFill>
          <a:blip r:embed="rId3" cstate="print"/>
          <a:srcRect/>
          <a:stretch>
            <a:fillRect/>
          </a:stretch>
        </p:blipFill>
        <p:spPr bwMode="auto">
          <a:xfrm>
            <a:off x="698500" y="8432800"/>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269</a:t>
            </a:r>
          </a:p>
        </p:txBody>
      </p:sp>
      <p:sp>
        <p:nvSpPr>
          <p:cNvPr id="25" name="正方形/長方形 24"/>
          <p:cNvSpPr/>
          <p:nvPr/>
        </p:nvSpPr>
        <p:spPr>
          <a:xfrm>
            <a:off x="552450" y="3955591"/>
            <a:ext cx="3778250" cy="425758"/>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オーディオモニタリング</a:t>
            </a: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一般情報</a:t>
            </a:r>
          </a:p>
        </p:txBody>
      </p:sp>
      <p:sp>
        <p:nvSpPr>
          <p:cNvPr id="26" name="正方形/長方形 25"/>
          <p:cNvSpPr/>
          <p:nvPr/>
        </p:nvSpPr>
        <p:spPr>
          <a:xfrm>
            <a:off x="607789" y="4449185"/>
            <a:ext cx="622004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ステータスのオーディオ監視は、ステータス調査の対象となるビデオカメラに対応するマイクを使用して行われます。</a:t>
            </a:r>
          </a:p>
        </p:txBody>
      </p:sp>
      <p:sp>
        <p:nvSpPr>
          <p:cNvPr id="27" name="正方形/長方形 26"/>
          <p:cNvSpPr/>
          <p:nvPr/>
        </p:nvSpPr>
        <p:spPr>
          <a:xfrm>
            <a:off x="614361" y="4790843"/>
            <a:ext cx="484187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各表示タイルモードでは、異なるオーディオ監視機能を利用できます。</a:t>
            </a:r>
          </a:p>
        </p:txBody>
      </p:sp>
      <p:sp>
        <p:nvSpPr>
          <p:cNvPr id="28" name="正方形/長方形 27"/>
          <p:cNvSpPr/>
          <p:nvPr/>
        </p:nvSpPr>
        <p:spPr>
          <a:xfrm>
            <a:off x="647699" y="4996348"/>
            <a:ext cx="6637338"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ライブ再生モード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 リアルタイムでマイクからの音を聞き、クライアントのマイクからの音声をカメラのスピーカーで再生します。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アーカイブモード、アラーム管理モード、アーカイブ検索モード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 マイクから録音した音声を再生します。</a:t>
            </a:r>
          </a:p>
        </p:txBody>
      </p:sp>
      <p:sp>
        <p:nvSpPr>
          <p:cNvPr id="29" name="正方形/長方形 28"/>
          <p:cNvSpPr/>
          <p:nvPr/>
        </p:nvSpPr>
        <p:spPr>
          <a:xfrm>
            <a:off x="876299" y="5515436"/>
            <a:ext cx="5722937"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アーカイブモードとアーカイブ検索モードでは、音声録音のみが現在選択されているビデオカメラに対応したマイクから再生されます（順再生モードでのみ1倍の速度となります）。</a:t>
            </a:r>
          </a:p>
        </p:txBody>
      </p:sp>
      <p:sp>
        <p:nvSpPr>
          <p:cNvPr id="30" name="正方形/長方形 29"/>
          <p:cNvSpPr/>
          <p:nvPr/>
        </p:nvSpPr>
        <p:spPr>
          <a:xfrm>
            <a:off x="557729" y="6216313"/>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カメラのマイクからの音声をクライアントで聴く</a:t>
            </a:r>
          </a:p>
        </p:txBody>
      </p:sp>
      <p:sp>
        <p:nvSpPr>
          <p:cNvPr id="1024" name="正方形/長方形 1023"/>
          <p:cNvSpPr/>
          <p:nvPr/>
        </p:nvSpPr>
        <p:spPr>
          <a:xfrm>
            <a:off x="876299" y="6488787"/>
            <a:ext cx="6007101"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[マイク]オブジェクトを有効にする必要があります（「マイクオブジェクト」を参照）。</a:t>
            </a:r>
          </a:p>
        </p:txBody>
      </p:sp>
      <p:sp>
        <p:nvSpPr>
          <p:cNvPr id="1025" name="正方形/長方形 1024"/>
          <p:cNvSpPr/>
          <p:nvPr/>
        </p:nvSpPr>
        <p:spPr>
          <a:xfrm>
            <a:off x="602432" y="6991861"/>
            <a:ext cx="668260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カメラのマイクからの音声をクライアントで聴くためには、表示タイルにあるスピーカーのアイコンを左クリックしてアクティブにします。</a:t>
            </a:r>
          </a:p>
        </p:txBody>
      </p:sp>
      <p:sp>
        <p:nvSpPr>
          <p:cNvPr id="1026" name="正方形/長方形 1025"/>
          <p:cNvSpPr/>
          <p:nvPr/>
        </p:nvSpPr>
        <p:spPr>
          <a:xfrm>
            <a:off x="876300" y="8317706"/>
            <a:ext cx="3778250" cy="425758"/>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1つのカメラからのオーディオのみ、一度に再生することができます。</a:t>
            </a:r>
          </a:p>
        </p:txBody>
      </p:sp>
      <p:sp>
        <p:nvSpPr>
          <p:cNvPr id="1028" name="正方形/長方形 1027"/>
          <p:cNvSpPr/>
          <p:nvPr/>
        </p:nvSpPr>
        <p:spPr>
          <a:xfrm>
            <a:off x="586045" y="8909838"/>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スピーカーのアイコンがアクティブになり、音量スライダが表示されます。</a:t>
            </a:r>
          </a:p>
        </p:txBody>
      </p:sp>
    </p:spTree>
    <p:extLst>
      <p:ext uri="{BB962C8B-B14F-4D97-AF65-F5344CB8AC3E}">
        <p14:creationId xmlns:p14="http://schemas.microsoft.com/office/powerpoint/2010/main" val="3619571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609600" y="5770753"/>
            <a:ext cx="2852292" cy="12700"/>
          </a:xfrm>
          <a:custGeom>
            <a:avLst/>
            <a:gdLst>
              <a:gd name="connsiteX0" fmla="*/ 0 w 2852292"/>
              <a:gd name="connsiteY0" fmla="*/ 4762 h 12700"/>
              <a:gd name="connsiteX1" fmla="*/ 2852292 w 2852292"/>
              <a:gd name="connsiteY1" fmla="*/ 4762 h 12700"/>
            </a:gdLst>
            <a:ahLst/>
            <a:cxnLst>
              <a:cxn ang="0">
                <a:pos x="connsiteX0" y="connsiteY0"/>
              </a:cxn>
              <a:cxn ang="1">
                <a:pos x="connsiteX1" y="connsiteY1"/>
              </a:cxn>
            </a:cxnLst>
            <a:rect l="l" t="t" r="r" b="b"/>
            <a:pathLst>
              <a:path w="2852292" h="12700">
                <a:moveTo>
                  <a:pt x="0" y="4762"/>
                </a:moveTo>
                <a:lnTo>
                  <a:pt x="285229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5997447"/>
            <a:ext cx="2852292" cy="12700"/>
          </a:xfrm>
          <a:custGeom>
            <a:avLst/>
            <a:gdLst>
              <a:gd name="connsiteX0" fmla="*/ 0 w 2852292"/>
              <a:gd name="connsiteY0" fmla="*/ 4762 h 12700"/>
              <a:gd name="connsiteX1" fmla="*/ 2852292 w 2852292"/>
              <a:gd name="connsiteY1" fmla="*/ 4762 h 12700"/>
            </a:gdLst>
            <a:ahLst/>
            <a:cxnLst>
              <a:cxn ang="0">
                <a:pos x="connsiteX0" y="connsiteY0"/>
              </a:cxn>
              <a:cxn ang="1">
                <a:pos x="connsiteX1" y="connsiteY1"/>
              </a:cxn>
            </a:cxnLst>
            <a:rect l="l" t="t" r="r" b="b"/>
            <a:pathLst>
              <a:path w="2852292" h="12700">
                <a:moveTo>
                  <a:pt x="0" y="4762"/>
                </a:moveTo>
                <a:lnTo>
                  <a:pt x="285229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09600" y="5770753"/>
            <a:ext cx="12700" cy="228600"/>
          </a:xfrm>
          <a:custGeom>
            <a:avLst/>
            <a:gdLst>
              <a:gd name="connsiteX0" fmla="*/ 2412 w 12700"/>
              <a:gd name="connsiteY0" fmla="*/ 0 h 228600"/>
              <a:gd name="connsiteX1" fmla="*/ 2412 w 12700"/>
              <a:gd name="connsiteY1" fmla="*/ 228600 h 228600"/>
            </a:gdLst>
            <a:ahLst/>
            <a:cxnLst>
              <a:cxn ang="0">
                <a:pos x="connsiteX0" y="connsiteY0"/>
              </a:cxn>
              <a:cxn ang="1">
                <a:pos x="connsiteX1" y="connsiteY1"/>
              </a:cxn>
            </a:cxnLst>
            <a:rect l="l" t="t" r="r" b="b"/>
            <a:pathLst>
              <a:path w="12700" h="228600">
                <a:moveTo>
                  <a:pt x="2412" y="0"/>
                </a:moveTo>
                <a:lnTo>
                  <a:pt x="2412"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flipH="1">
            <a:off x="563880" y="5997447"/>
            <a:ext cx="777556" cy="233426"/>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230873"/>
            <a:ext cx="2852292" cy="12700"/>
          </a:xfrm>
          <a:custGeom>
            <a:avLst/>
            <a:gdLst>
              <a:gd name="connsiteX0" fmla="*/ 0 w 2852292"/>
              <a:gd name="connsiteY0" fmla="*/ 4762 h 12700"/>
              <a:gd name="connsiteX1" fmla="*/ 2852292 w 2852292"/>
              <a:gd name="connsiteY1" fmla="*/ 4762 h 12700"/>
            </a:gdLst>
            <a:ahLst/>
            <a:cxnLst>
              <a:cxn ang="0">
                <a:pos x="connsiteX0" y="connsiteY0"/>
              </a:cxn>
              <a:cxn ang="1">
                <a:pos x="connsiteX1" y="connsiteY1"/>
              </a:cxn>
            </a:cxnLst>
            <a:rect l="l" t="t" r="r" b="b"/>
            <a:pathLst>
              <a:path w="2852292" h="12700">
                <a:moveTo>
                  <a:pt x="0" y="4762"/>
                </a:moveTo>
                <a:lnTo>
                  <a:pt x="285229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6230873"/>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6464172"/>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2413000"/>
          </a:xfrm>
          <a:prstGeom prst="rect">
            <a:avLst/>
          </a:prstGeom>
          <a:noFill/>
        </p:spPr>
      </p:pic>
      <p:graphicFrame>
        <p:nvGraphicFramePr>
          <p:cNvPr id="18" name="表格 4"/>
          <p:cNvGraphicFramePr>
            <a:graphicFrameLocks noGrp="1"/>
          </p:cNvGraphicFramePr>
          <p:nvPr>
            <p:extLst>
              <p:ext uri="{D42A27DB-BD31-4B8C-83A1-F6EECF244321}">
                <p14:modId xmlns:p14="http://schemas.microsoft.com/office/powerpoint/2010/main" val="2181297184"/>
              </p:ext>
            </p:extLst>
          </p:nvPr>
        </p:nvGraphicFramePr>
        <p:xfrm>
          <a:off x="615950" y="6247862"/>
          <a:ext cx="4470207" cy="1034795"/>
        </p:xfrm>
        <a:graphic>
          <a:graphicData uri="http://schemas.openxmlformats.org/drawingml/2006/table">
            <a:tbl>
              <a:tblPr/>
              <a:tblGrid>
                <a:gridCol w="2478087"/>
                <a:gridCol w="609600"/>
                <a:gridCol w="1382520"/>
              </a:tblGrid>
              <a:tr h="226694">
                <a:tc>
                  <a:txBody>
                    <a:bodyPr/>
                    <a:lstStyle/>
                    <a:p>
                      <a:pPr algn="ctr"/>
                      <a:r>
                        <a:rPr lang="ja-JP" altLang="en-US" sz="798"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インストールのプロパティ/タイプ</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ctr"/>
                      <a:r>
                        <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l"/>
                      <a:r>
                        <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ServerandClient</a:t>
                      </a:r>
                      <a:endParaRPr lang="zh-CN"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r>
              <a:tr h="233426">
                <a:tc>
                  <a:txBody>
                    <a:bodyPr/>
                    <a:lstStyle/>
                    <a:p>
                      <a:pPr algn="l"/>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別のマシンへの常時接続が必要</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298">
                <a:tc>
                  <a:txBody>
                    <a:bodyPr/>
                    <a:lstStyle/>
                    <a:p>
                      <a:pPr algn="l"/>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デバイスがローカルに接続</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233426">
                <a:tc>
                  <a:txBody>
                    <a:bodyPr/>
                    <a:lstStyle/>
                    <a:p>
                      <a:pPr algn="l"/>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ローカル ユーザー インターフェイスが利用可能</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27</a:t>
            </a:r>
          </a:p>
        </p:txBody>
      </p:sp>
      <p:sp>
        <p:nvSpPr>
          <p:cNvPr id="19" name="TextBox 1"/>
          <p:cNvSpPr txBox="1"/>
          <p:nvPr/>
        </p:nvSpPr>
        <p:spPr>
          <a:xfrm>
            <a:off x="274637" y="3136106"/>
            <a:ext cx="7162800" cy="5380960"/>
          </a:xfrm>
          <a:prstGeom prst="rect">
            <a:avLst/>
          </a:prstGeom>
          <a:noFill/>
        </p:spPr>
        <p:txBody>
          <a:bodyPr wrap="square" lIns="0" tIns="0" rIns="0" rtlCol="0">
            <a:spAutoFit/>
          </a:bodyPr>
          <a:lstStyle/>
          <a:p>
            <a:pPr>
              <a:lnSpc>
                <a:spcPts val="1300"/>
              </a:lnSpc>
              <a:tabLst>
                <a:tab pos="50800" algn="l"/>
                <a:tab pos="63500" algn="l"/>
                <a:tab pos="203200" algn="l"/>
                <a:tab pos="381000" algn="l"/>
                <a:tab pos="584200" algn="l"/>
                <a:tab pos="596900" algn="l"/>
                <a:tab pos="762000" algn="l"/>
              </a:tabLst>
            </a:pPr>
            <a:r>
              <a:rPr lang="en-US" altLang="ja-JP" sz="12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AxxonNextソフトウェアパッケージのインストール</a:t>
            </a:r>
          </a:p>
          <a:p>
            <a:pPr>
              <a:lnSpc>
                <a:spcPts val="1300"/>
              </a:lnSpc>
              <a:tabLst>
                <a:tab pos="50800" algn="l"/>
                <a:tab pos="63500" algn="l"/>
                <a:tab pos="203200" algn="l"/>
                <a:tab pos="381000" algn="l"/>
                <a:tab pos="584200" algn="l"/>
                <a:tab pos="596900" algn="l"/>
                <a:tab pos="762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インストールの種類</a:t>
            </a:r>
          </a:p>
          <a:p>
            <a:pPr>
              <a:lnSpc>
                <a:spcPts val="1300"/>
              </a:lnSpc>
              <a:tabLst>
                <a:tab pos="50800" algn="l"/>
                <a:tab pos="63500" algn="l"/>
                <a:tab pos="203200" algn="l"/>
                <a:tab pos="381000" algn="l"/>
                <a:tab pos="584200" algn="l"/>
                <a:tab pos="596900" algn="l"/>
                <a:tab pos="762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パソコンにAxxonNextをインストールする際、インストールには次の2種類があります。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300"/>
              </a:lnSpc>
              <a:buFont typeface="+mj-lt"/>
              <a:buAutoNum type="arabicPeriod"/>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サーバーとクライアント：下記のタスクを実行する場合、このタイプでインストールします。</a:t>
            </a:r>
          </a:p>
          <a:p>
            <a:pPr>
              <a:lnSpc>
                <a:spcPts val="1300"/>
              </a:lnSpc>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PCへの物理的接続、ビデオとオーディオ</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キャプチャ デバイス（ビデオカメラ、マイク）、イベント発生装置（センサー、リレーなど）、およびデータアーカイブを統括するハードディスクのソフトウェア設定</a:t>
            </a:r>
          </a:p>
          <a:p>
            <a:pPr>
              <a:lnSpc>
                <a:spcPts val="1300"/>
              </a:lnSpc>
              <a:tabLst>
                <a:tab pos="50800" algn="l"/>
                <a:tab pos="63500" algn="l"/>
                <a:tab pos="203200" algn="l"/>
                <a:tab pos="381000" algn="l"/>
                <a:tab pos="584200" algn="l"/>
                <a:tab pos="596900" algn="l"/>
                <a:tab pos="762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セキュリティシステムアーキテクチャの設定</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(必要なシステムオブジェクトの作成、それらの接続の定義)</a:t>
            </a:r>
          </a:p>
          <a:p>
            <a:pPr>
              <a:lnSpc>
                <a:spcPts val="1300"/>
              </a:lnSpc>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ユーザーが単一のセキュリティシステム内の任意のサーバーに接続でき、管理者によって付与された権限に基づいて保護された位置の管理/統制/監視を実行できるようにするための）ソフトウェアのユーザーインターフェイスのインストール</a:t>
            </a:r>
          </a:p>
          <a:p>
            <a:pPr>
              <a:lnSpc>
                <a:spcPts val="1300"/>
              </a:lnSpc>
              <a:tabLst>
                <a:tab pos="50800" algn="l"/>
                <a:tab pos="63500" algn="l"/>
                <a:tab pos="203200" algn="l"/>
                <a:tab pos="381000" algn="l"/>
                <a:tab pos="584200" algn="l"/>
                <a:tab pos="596900" algn="l"/>
                <a:tab pos="762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300"/>
              </a:lnSpc>
              <a:buFont typeface="+mj-lt"/>
              <a:buAutoNum type="arabicPeriod" startAt="2"/>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このタイプでは、ソフトウェアのユーザーインターフェイスをインストールする。これによりユーザーは、単一のセキュリティシステム内の任意のサーバーに接続でき、管理者によって付与された権限に基づいて保護された位置の管理/統制/監視を実行することができる。</a:t>
            </a:r>
          </a:p>
          <a:p>
            <a:pPr>
              <a:lnSpc>
                <a:spcPts val="1300"/>
              </a:lnSpc>
              <a:tabLst>
                <a:tab pos="50800" algn="l"/>
                <a:tab pos="63500" algn="l"/>
                <a:tab pos="203200" algn="l"/>
                <a:tab pos="381000" algn="l"/>
                <a:tab pos="584200" algn="l"/>
                <a:tab pos="596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セキュリティシステムにおけるコンピュータの基本的な性質はAxxonNextのインストールタイプに依存します（後述）。</a:t>
            </a: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a:t>
            </a:r>
          </a:p>
          <a:p>
            <a:pPr>
              <a:lnSpc>
                <a:spcPts val="1300"/>
              </a:lnSpc>
              <a:tabLst>
                <a:tab pos="50800" algn="l"/>
                <a:tab pos="63500" algn="l"/>
                <a:tab pos="203200" algn="l"/>
                <a:tab pos="381000" algn="l"/>
                <a:tab pos="584200" algn="l"/>
                <a:tab pos="596900" algn="l"/>
                <a:tab pos="762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50800" algn="l"/>
                <a:tab pos="63500" algn="l"/>
                <a:tab pos="203200" algn="l"/>
                <a:tab pos="381000" algn="l"/>
                <a:tab pos="584200" algn="l"/>
                <a:tab pos="596900" algn="l"/>
                <a:tab pos="762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AxxonNextをインストールするには、インストールタイプに関係なく、次の手順を実行してください。</a:t>
            </a:r>
          </a:p>
          <a:p>
            <a:pPr marL="228600" indent="-228600">
              <a:lnSpc>
                <a:spcPts val="1300"/>
              </a:lnSpc>
              <a:buFont typeface="+mj-lt"/>
              <a:buAutoNum type="arabicPeriod"/>
              <a:tabLst>
                <a:tab pos="50800" algn="l"/>
                <a:tab pos="63500" algn="l"/>
                <a:tab pos="203200" algn="l"/>
                <a:tab pos="381000" algn="l"/>
                <a:tab pos="584200" algn="l"/>
                <a:tab pos="596900" algn="l"/>
                <a:tab pos="762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CD-ROMドライブにAxxonNextインストール用CDを挿入します。ダイアログボックスには、ディスクの内容が表示されます。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185553"/>
            <a:ext cx="6340856" cy="792479"/>
          </a:xfrm>
          <a:custGeom>
            <a:avLst/>
            <a:gdLst>
              <a:gd name="connsiteX0" fmla="*/ 0 w 6340856"/>
              <a:gd name="connsiteY0" fmla="*/ 0 h 792479"/>
              <a:gd name="connsiteX1" fmla="*/ 6340856 w 6340856"/>
              <a:gd name="connsiteY1" fmla="*/ 0 h 792479"/>
              <a:gd name="connsiteX2" fmla="*/ 6340856 w 6340856"/>
              <a:gd name="connsiteY2" fmla="*/ 792479 h 792479"/>
              <a:gd name="connsiteX3" fmla="*/ 0 w 6340856"/>
              <a:gd name="connsiteY3" fmla="*/ 792479 h 792479"/>
              <a:gd name="connsiteX4" fmla="*/ 0 w 6340856"/>
              <a:gd name="connsiteY4" fmla="*/ 0 h 79247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92479">
                <a:moveTo>
                  <a:pt x="0" y="0"/>
                </a:moveTo>
                <a:lnTo>
                  <a:pt x="6340856" y="0"/>
                </a:lnTo>
                <a:lnTo>
                  <a:pt x="6340856" y="792479"/>
                </a:lnTo>
                <a:lnTo>
                  <a:pt x="0" y="79247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318555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3185553"/>
            <a:ext cx="9525" cy="792479"/>
          </a:xfrm>
          <a:custGeom>
            <a:avLst/>
            <a:gdLst>
              <a:gd name="connsiteX0" fmla="*/ 4762 w 9525"/>
              <a:gd name="connsiteY0" fmla="*/ 0 h 792479"/>
              <a:gd name="connsiteX1" fmla="*/ 4762 w 9525"/>
              <a:gd name="connsiteY1" fmla="*/ 792479 h 792479"/>
            </a:gdLst>
            <a:ahLst/>
            <a:cxnLst>
              <a:cxn ang="0">
                <a:pos x="connsiteX0" y="connsiteY0"/>
              </a:cxn>
              <a:cxn ang="1">
                <a:pos x="connsiteX1" y="connsiteY1"/>
              </a:cxn>
            </a:cxnLst>
            <a:rect l="l" t="t" r="r" b="b"/>
            <a:pathLst>
              <a:path w="9525" h="792479">
                <a:moveTo>
                  <a:pt x="4762" y="0"/>
                </a:moveTo>
                <a:lnTo>
                  <a:pt x="4762" y="7924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396850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3185553"/>
            <a:ext cx="9525" cy="792479"/>
          </a:xfrm>
          <a:custGeom>
            <a:avLst/>
            <a:gdLst>
              <a:gd name="connsiteX0" fmla="*/ 4762 w 9525"/>
              <a:gd name="connsiteY0" fmla="*/ 0 h 792479"/>
              <a:gd name="connsiteX1" fmla="*/ 4762 w 9525"/>
              <a:gd name="connsiteY1" fmla="*/ 792479 h 792479"/>
            </a:gdLst>
            <a:ahLst/>
            <a:cxnLst>
              <a:cxn ang="0">
                <a:pos x="connsiteX0" y="connsiteY0"/>
              </a:cxn>
              <a:cxn ang="1">
                <a:pos x="connsiteX1" y="connsiteY1"/>
              </a:cxn>
            </a:cxnLst>
            <a:rect l="l" t="t" r="r" b="b"/>
            <a:pathLst>
              <a:path w="9525" h="792479">
                <a:moveTo>
                  <a:pt x="4762" y="0"/>
                </a:moveTo>
                <a:lnTo>
                  <a:pt x="4762" y="792479"/>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1371600" cy="10414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98500" y="3292614"/>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4283214"/>
            <a:ext cx="1536700" cy="12065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09600" y="5794514"/>
            <a:ext cx="1384300" cy="10541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270</a:t>
            </a:r>
          </a:p>
        </p:txBody>
      </p:sp>
      <p:sp>
        <p:nvSpPr>
          <p:cNvPr id="15" name="正方形/長方形 14"/>
          <p:cNvSpPr/>
          <p:nvPr/>
        </p:nvSpPr>
        <p:spPr>
          <a:xfrm>
            <a:off x="609600" y="1764506"/>
            <a:ext cx="4876800" cy="9258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ボリュームは、ボリュームアジャスターでコントロールします。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アジャスターの左端の位置が最小音量、右端の位置が最大音量を表します。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オーディオ再生をオフにするには、もう一度スピーカーのアイコンをクリックします。</a:t>
            </a:r>
          </a:p>
        </p:txBody>
      </p:sp>
      <p:sp>
        <p:nvSpPr>
          <p:cNvPr id="16" name="正方形/長方形 15"/>
          <p:cNvSpPr/>
          <p:nvPr/>
        </p:nvSpPr>
        <p:spPr>
          <a:xfrm>
            <a:off x="552450" y="2678906"/>
            <a:ext cx="5394324" cy="259045"/>
          </a:xfrm>
          <a:prstGeom prst="rect">
            <a:avLst/>
          </a:prstGeom>
        </p:spPr>
        <p:txBody>
          <a:bodyPr wrap="square">
            <a:spAutoFit/>
          </a:bodyPr>
          <a:lstStyle/>
          <a:p>
            <a:pPr>
              <a:lnSpc>
                <a:spcPts val="13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クライアントのマイクからの音声のカメラスピーカーでの再生</a:t>
            </a:r>
          </a:p>
        </p:txBody>
      </p:sp>
      <p:sp>
        <p:nvSpPr>
          <p:cNvPr id="17" name="正方形/長方形 16"/>
          <p:cNvSpPr/>
          <p:nvPr/>
        </p:nvSpPr>
        <p:spPr>
          <a:xfrm>
            <a:off x="552449" y="2983637"/>
            <a:ext cx="597058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クライアントマイクからの音声は、単一のカメラでも、レイアウト内のすべてのカメラでも、配信可能です。</a:t>
            </a:r>
          </a:p>
        </p:txBody>
      </p:sp>
      <p:sp>
        <p:nvSpPr>
          <p:cNvPr id="18" name="正方形/長方形 17"/>
          <p:cNvSpPr/>
          <p:nvPr/>
        </p:nvSpPr>
        <p:spPr>
          <a:xfrm>
            <a:off x="787399" y="3226024"/>
            <a:ext cx="5430837" cy="925894"/>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このオプションを使用するには</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これでクライアントのオーディオの構成は完成です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（「クライアントでのオーディオの構成」を参照）。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スピーカーオブジェクトは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、対応するカメラ用にアクティベートします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（「スピーカーオブジェクト」を参照）。</a:t>
            </a:r>
          </a:p>
        </p:txBody>
      </p:sp>
      <p:sp>
        <p:nvSpPr>
          <p:cNvPr id="19" name="正方形/長方形 18"/>
          <p:cNvSpPr/>
          <p:nvPr/>
        </p:nvSpPr>
        <p:spPr>
          <a:xfrm>
            <a:off x="591841" y="4088537"/>
            <a:ext cx="570259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単一のカメラのスピーカーの音を配信する表示タイルでマイクアイコンを左クリックします。</a:t>
            </a:r>
          </a:p>
        </p:txBody>
      </p:sp>
      <p:sp>
        <p:nvSpPr>
          <p:cNvPr id="20" name="正方形/長方形 19"/>
          <p:cNvSpPr/>
          <p:nvPr/>
        </p:nvSpPr>
        <p:spPr>
          <a:xfrm>
            <a:off x="609600" y="5514635"/>
            <a:ext cx="2133918"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マイクアイコンがアクティブになります。</a:t>
            </a:r>
          </a:p>
        </p:txBody>
      </p:sp>
      <p:sp>
        <p:nvSpPr>
          <p:cNvPr id="21" name="正方形/長方形 20"/>
          <p:cNvSpPr/>
          <p:nvPr/>
        </p:nvSpPr>
        <p:spPr>
          <a:xfrm>
            <a:off x="647699" y="6924020"/>
            <a:ext cx="6293232"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カメラスピーカーの音声の配信をオフにするに</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レイアウト内のすべてのカメラのスピーカーで音声を配信するには、レイアウトリボンのコンテキストメニューで[全オーディオを有効にする]を選択します。</a:t>
            </a:r>
          </a:p>
        </p:txBody>
      </p:sp>
    </p:spTree>
    <p:extLst>
      <p:ext uri="{BB962C8B-B14F-4D97-AF65-F5344CB8AC3E}">
        <p14:creationId xmlns:p14="http://schemas.microsoft.com/office/powerpoint/2010/main" val="3037993628"/>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3263900" cy="3378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955506"/>
            <a:ext cx="3771900" cy="2324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271</a:t>
            </a:r>
          </a:p>
        </p:txBody>
      </p:sp>
      <p:sp>
        <p:nvSpPr>
          <p:cNvPr id="7" name="正方形/長方形 6"/>
          <p:cNvSpPr/>
          <p:nvPr/>
        </p:nvSpPr>
        <p:spPr>
          <a:xfrm>
            <a:off x="552449" y="4050506"/>
            <a:ext cx="6122987"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マイクアイコンは、有効化されたスピーカーオブジェクトを持つすべてのカメラにアクティベートされます。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すべてのカメラへの音声配信をオフにするには、[全オーディオを無効にする]を選択します。</a:t>
            </a:r>
          </a:p>
        </p:txBody>
      </p:sp>
      <p:sp>
        <p:nvSpPr>
          <p:cNvPr id="8" name="正方形/長方形 7"/>
          <p:cNvSpPr/>
          <p:nvPr/>
        </p:nvSpPr>
        <p:spPr>
          <a:xfrm>
            <a:off x="552450" y="4507706"/>
            <a:ext cx="210826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インタラクティブマップでの作業</a:t>
            </a:r>
          </a:p>
        </p:txBody>
      </p:sp>
      <p:sp>
        <p:nvSpPr>
          <p:cNvPr id="9" name="正方形/長方形 8"/>
          <p:cNvSpPr/>
          <p:nvPr/>
        </p:nvSpPr>
        <p:spPr>
          <a:xfrm>
            <a:off x="647700" y="4716935"/>
            <a:ext cx="5418137" cy="124841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3つのモードでの対話型マップを使用することができます。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3Dモード：マップとレイアウトの両方が利用可能</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2Dモード：マップのみ使用可能</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イマージョンモード：ビデオはマップにオーバーレイされている</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マップには、カメラ、リレー、センサーのアイコンを含めることができます。ビデオのあるエリアが表示され、ビューフィールドは各カメラに示されます。</a:t>
            </a:r>
          </a:p>
        </p:txBody>
      </p:sp>
    </p:spTree>
    <p:extLst>
      <p:ext uri="{BB962C8B-B14F-4D97-AF65-F5344CB8AC3E}">
        <p14:creationId xmlns:p14="http://schemas.microsoft.com/office/powerpoint/2010/main" val="992481915"/>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563" y="936928"/>
            <a:ext cx="6350000" cy="3594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563" y="4888706"/>
            <a:ext cx="6350000" cy="3225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1570037" y="8317706"/>
            <a:ext cx="317500" cy="3302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272</a:t>
            </a:r>
          </a:p>
        </p:txBody>
      </p:sp>
      <p:sp>
        <p:nvSpPr>
          <p:cNvPr id="9" name="TextBox 1"/>
          <p:cNvSpPr txBox="1"/>
          <p:nvPr/>
        </p:nvSpPr>
        <p:spPr>
          <a:xfrm>
            <a:off x="609563" y="9079706"/>
            <a:ext cx="4708020" cy="1046440"/>
          </a:xfrm>
          <a:prstGeom prst="rect">
            <a:avLst/>
          </a:prstGeom>
          <a:noFill/>
        </p:spPr>
        <p:txBody>
          <a:bodyPr wrap="none" lIns="0" tIns="0" rIns="0" rtlCol="0">
            <a:spAutoFit/>
          </a:bodyPr>
          <a:lstStyle/>
          <a:p>
            <a:pPr>
              <a:lnSpc>
                <a:spcPts val="1300"/>
              </a:lnSpc>
              <a:tabLst>
                <a:tab pos="203200" algn="l"/>
              </a:tabLst>
            </a:pPr>
            <a:r>
              <a:rPr lang="en-US" altLang="zh-CN" sz="135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マップのオープン/クローズ</a:t>
            </a:r>
          </a:p>
          <a:p>
            <a:pPr>
              <a:lnSpc>
                <a:spcPts val="1300"/>
              </a:lnSpc>
            </a:pPr>
            <a:endParaRPr lang="en-US" altLang="zh-CN"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アーカイブ検索以外のすべてのモードからマップビューに切り替えることができます。</a:t>
            </a:r>
          </a:p>
          <a:p>
            <a:pPr>
              <a:lnSpc>
                <a:spcPts val="13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マップビューにジャンプするには、ポップアップ[Map]ボタンにカーソルを合わせ、クリックします。</a:t>
            </a:r>
          </a:p>
          <a:p>
            <a:pPr>
              <a:lnSpc>
                <a:spcPts val="13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1傾きを調整するためのスライダーまたはボタンを使用(1)</a:t>
            </a:r>
          </a:p>
          <a:p>
            <a:pPr>
              <a:lnSpc>
                <a:spcPts val="13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マップとレイアウトのエリア境界を調整</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a:t>
            </a:r>
          </a:p>
        </p:txBody>
      </p:sp>
      <p:sp>
        <p:nvSpPr>
          <p:cNvPr id="10" name="正方形/長方形 9"/>
          <p:cNvSpPr/>
          <p:nvPr/>
        </p:nvSpPr>
        <p:spPr>
          <a:xfrm>
            <a:off x="535580" y="316706"/>
            <a:ext cx="1800493"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マップのオープン/クローズ</a:t>
            </a:r>
          </a:p>
        </p:txBody>
      </p:sp>
      <p:sp>
        <p:nvSpPr>
          <p:cNvPr id="11" name="正方形/長方形 10"/>
          <p:cNvSpPr/>
          <p:nvPr/>
        </p:nvSpPr>
        <p:spPr>
          <a:xfrm>
            <a:off x="577221" y="575835"/>
            <a:ext cx="6022015"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アーカイブ検索以外のすべてのモードからマップビューに切り替えることができます。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マップビューにジャンプするには、ポップアップ[Map]ボタンにカーソルを合わせ、クリックします。</a:t>
            </a:r>
          </a:p>
        </p:txBody>
      </p:sp>
      <p:sp>
        <p:nvSpPr>
          <p:cNvPr id="12" name="正方形/長方形 11"/>
          <p:cNvSpPr/>
          <p:nvPr/>
        </p:nvSpPr>
        <p:spPr>
          <a:xfrm>
            <a:off x="552450" y="4570933"/>
            <a:ext cx="5791199"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現在のレイアウトがマップ上の画面エリアに収まるように縮小し、マップが3次元ビューで開きます。</a:t>
            </a:r>
          </a:p>
        </p:txBody>
      </p:sp>
      <p:sp>
        <p:nvSpPr>
          <p:cNvPr id="13" name="正方形/長方形 12"/>
          <p:cNvSpPr/>
          <p:nvPr/>
        </p:nvSpPr>
        <p:spPr>
          <a:xfrm>
            <a:off x="772781" y="8307684"/>
            <a:ext cx="2592376" cy="259045"/>
          </a:xfrm>
          <a:prstGeom prst="rect">
            <a:avLst/>
          </a:prstGeom>
        </p:spPr>
        <p:txBody>
          <a:bodyPr wrap="non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マップビュー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クリックして終了します。</a:t>
            </a:r>
          </a:p>
        </p:txBody>
      </p:sp>
    </p:spTree>
    <p:extLst>
      <p:ext uri="{BB962C8B-B14F-4D97-AF65-F5344CB8AC3E}">
        <p14:creationId xmlns:p14="http://schemas.microsoft.com/office/powerpoint/2010/main" val="441586130"/>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591440"/>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859144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859144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91572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8591440"/>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75425" y="1128799"/>
            <a:ext cx="5969000" cy="30480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808037" y="4176799"/>
            <a:ext cx="304800" cy="3302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4646312"/>
            <a:ext cx="6210300" cy="31750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98500" y="8697612"/>
            <a:ext cx="177800" cy="177800"/>
          </a:xfrm>
          <a:prstGeom prst="rect">
            <a:avLst/>
          </a:prstGeom>
          <a:noFill/>
        </p:spPr>
      </p:pic>
      <p:sp>
        <p:nvSpPr>
          <p:cNvPr id="14" name="正方形/長方形 13"/>
          <p:cNvSpPr/>
          <p:nvPr/>
        </p:nvSpPr>
        <p:spPr>
          <a:xfrm>
            <a:off x="609600" y="103517"/>
            <a:ext cx="133882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マップの傾斜の変更</a:t>
            </a:r>
          </a:p>
        </p:txBody>
      </p:sp>
      <p:sp>
        <p:nvSpPr>
          <p:cNvPr id="15" name="正方形/長方形 14"/>
          <p:cNvSpPr/>
          <p:nvPr/>
        </p:nvSpPr>
        <p:spPr>
          <a:xfrm>
            <a:off x="579917" y="342712"/>
            <a:ext cx="3778250" cy="759182"/>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任意のモードで、マップの傾きを変更することができます。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次のいずれかの方法でマップの傾きを変更することができます。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傾きを調整するためのスライダーまたはボタンを使用</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マップとレイアウトのエリア境界を調整</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p:txBody>
      </p:sp>
      <p:sp>
        <p:nvSpPr>
          <p:cNvPr id="16" name="正方形/長方形 15"/>
          <p:cNvSpPr/>
          <p:nvPr/>
        </p:nvSpPr>
        <p:spPr>
          <a:xfrm>
            <a:off x="1112837" y="4277420"/>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ボタンを選択し2Dマップ表示モードに切り替えて、レイアウトを閉じます。</a:t>
            </a:r>
          </a:p>
        </p:txBody>
      </p:sp>
      <p:sp>
        <p:nvSpPr>
          <p:cNvPr id="17" name="正方形/長方形 16"/>
          <p:cNvSpPr/>
          <p:nvPr/>
        </p:nvSpPr>
        <p:spPr>
          <a:xfrm>
            <a:off x="597157" y="7917650"/>
            <a:ext cx="5621079"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レイアウトに戻るには、ポップアップレイアウトボタンにカーソルを合わせてクリックします。</a:t>
            </a:r>
          </a:p>
        </p:txBody>
      </p:sp>
      <p:sp>
        <p:nvSpPr>
          <p:cNvPr id="18" name="正方形/長方形 17"/>
          <p:cNvSpPr/>
          <p:nvPr/>
        </p:nvSpPr>
        <p:spPr>
          <a:xfrm>
            <a:off x="504323" y="8133094"/>
            <a:ext cx="236475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スケーリングとマップのスケーリング</a:t>
            </a:r>
          </a:p>
        </p:txBody>
      </p:sp>
      <p:sp>
        <p:nvSpPr>
          <p:cNvPr id="19" name="正方形/長方形 18"/>
          <p:cNvSpPr/>
          <p:nvPr/>
        </p:nvSpPr>
        <p:spPr>
          <a:xfrm>
            <a:off x="579917" y="8385521"/>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マップスケールとフォーカスの変更は、手動でも自動でも可能です。</a:t>
            </a:r>
          </a:p>
        </p:txBody>
      </p:sp>
      <p:sp>
        <p:nvSpPr>
          <p:cNvPr id="20" name="正方形/長方形 19"/>
          <p:cNvSpPr/>
          <p:nvPr/>
        </p:nvSpPr>
        <p:spPr>
          <a:xfrm>
            <a:off x="884237" y="8563436"/>
            <a:ext cx="5265737"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注意</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この機能を設定でアクティベートした場合、マップは自動的にリサイズされリフォーカスされます（「マップの自動ズームの設定」を参照）。</a:t>
            </a:r>
          </a:p>
        </p:txBody>
      </p:sp>
      <p:sp>
        <p:nvSpPr>
          <p:cNvPr id="21" name="正方形/長方形 20"/>
          <p:cNvSpPr/>
          <p:nvPr/>
        </p:nvSpPr>
        <p:spPr>
          <a:xfrm>
            <a:off x="580654" y="9166750"/>
            <a:ext cx="5866183"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マップ上で選択されたビデオカメラアイコンがない場合は、ビデオカメラアラームが発生したときにマップスケールやフォーカスが自動調整されます。</a:t>
            </a:r>
          </a:p>
        </p:txBody>
      </p:sp>
      <p:sp>
        <p:nvSpPr>
          <p:cNvPr id="22" name="正方形/長方形 21"/>
          <p:cNvSpPr/>
          <p:nvPr/>
        </p:nvSpPr>
        <p:spPr>
          <a:xfrm>
            <a:off x="539727" y="9505304"/>
            <a:ext cx="561901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この場合、マップがスケーリングされ、マップ上のアラームカメラのアイコンを中心にしてリフォーカスされます。</a:t>
            </a:r>
          </a:p>
        </p:txBody>
      </p:sp>
      <p:sp>
        <p:nvSpPr>
          <p:cNvPr id="23" name="正方形/長方形 22"/>
          <p:cNvSpPr/>
          <p:nvPr/>
        </p:nvSpPr>
        <p:spPr>
          <a:xfrm>
            <a:off x="597156" y="9720748"/>
            <a:ext cx="6222743"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アラームが複数のビデオカメラで同時に発生した場合は、マップのスケールと位置は、関連するビデオカメラアイコンをすべて表示するように調整されます。</a:t>
            </a:r>
          </a:p>
        </p:txBody>
      </p:sp>
      <p:sp>
        <p:nvSpPr>
          <p:cNvPr id="24" name="正方形/長方形 23"/>
          <p:cNvSpPr/>
          <p:nvPr/>
        </p:nvSpPr>
        <p:spPr>
          <a:xfrm>
            <a:off x="427879" y="10250698"/>
            <a:ext cx="377026" cy="259045"/>
          </a:xfrm>
          <a:prstGeom prst="rect">
            <a:avLst/>
          </a:prstGeom>
        </p:spPr>
        <p:txBody>
          <a:bodyPr wrap="none">
            <a:spAutoFit/>
          </a:bodyPr>
          <a:lstStyle/>
          <a:p>
            <a:pPr>
              <a:lnSpc>
                <a:spcPts val="1300"/>
              </a:lnSpc>
              <a:tabLst>
                <a:tab pos="152400" algn="l"/>
                <a:tab pos="165100" algn="l"/>
                <a:tab pos="495300" algn="l"/>
              </a:tabLst>
            </a:pPr>
            <a:r>
              <a:rPr lang="en-US" altLang="zh-CN" sz="800" dirty="0">
                <a:solidFill>
                  <a:srgbClr val="000000"/>
                </a:solidFill>
                <a:latin typeface="メイリオ" panose="020B0604030504040204" pitchFamily="50" charset="-128"/>
                <a:cs typeface="メイリオ" panose="020B0604030504040204" pitchFamily="50" charset="-128"/>
              </a:rPr>
              <a:t>273</a:t>
            </a:r>
          </a:p>
        </p:txBody>
      </p:sp>
    </p:spTree>
    <p:extLst>
      <p:ext uri="{BB962C8B-B14F-4D97-AF65-F5344CB8AC3E}">
        <p14:creationId xmlns:p14="http://schemas.microsoft.com/office/powerpoint/2010/main" val="3290903837"/>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47700" y="1497010"/>
            <a:ext cx="2159000" cy="2387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5066504"/>
            <a:ext cx="1524000" cy="3683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274</a:t>
            </a:r>
          </a:p>
        </p:txBody>
      </p:sp>
      <p:sp>
        <p:nvSpPr>
          <p:cNvPr id="10" name="正方形/長方形 9"/>
          <p:cNvSpPr/>
          <p:nvPr/>
        </p:nvSpPr>
        <p:spPr>
          <a:xfrm>
            <a:off x="494882" y="345057"/>
            <a:ext cx="6180555"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ビデオカメラのアラームが終了し、他のビデオカメラにもアラームがない場合、マップスケールとポジションは初期状態に戻ります。</a:t>
            </a:r>
          </a:p>
        </p:txBody>
      </p:sp>
      <p:sp>
        <p:nvSpPr>
          <p:cNvPr id="11" name="正方形/長方形 10"/>
          <p:cNvSpPr/>
          <p:nvPr/>
        </p:nvSpPr>
        <p:spPr>
          <a:xfrm>
            <a:off x="489060" y="567554"/>
            <a:ext cx="6324600" cy="9149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スケールを大きくした後、好きな方向にマウスで（クリックしてマウスの左ボタンを押したまま）マップをリフォーカスできます。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ザーがマップまたは表示タイルにビデオカメラのアイコンを選択するためにクリックしたとき。手動でマップのスケールを調整するために、マウスのスクロールホイールを使用したり（カーソルがマップ上にある必要があります）マップスケールスライダーを使用したとき。</a:t>
            </a:r>
          </a:p>
        </p:txBody>
      </p:sp>
      <p:sp>
        <p:nvSpPr>
          <p:cNvPr id="12" name="正方形/長方形 11"/>
          <p:cNvSpPr/>
          <p:nvPr/>
        </p:nvSpPr>
        <p:spPr>
          <a:xfrm>
            <a:off x="609599" y="4003357"/>
            <a:ext cx="553243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スケールを大きくした後、好きな方向にマウスで（クリックしてマウスの左ボタンを押したまま）マップをリフォーカスできます。</a:t>
            </a:r>
          </a:p>
        </p:txBody>
      </p:sp>
      <p:sp>
        <p:nvSpPr>
          <p:cNvPr id="13" name="正方形/長方形 12"/>
          <p:cNvSpPr/>
          <p:nvPr/>
        </p:nvSpPr>
        <p:spPr>
          <a:xfrm>
            <a:off x="584165" y="4603522"/>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マップ映像の透明度の調整</a:t>
            </a:r>
          </a:p>
        </p:txBody>
      </p:sp>
      <p:sp>
        <p:nvSpPr>
          <p:cNvPr id="14" name="正方形/長方形 13"/>
          <p:cNvSpPr/>
          <p:nvPr/>
        </p:nvSpPr>
        <p:spPr>
          <a:xfrm>
            <a:off x="552450" y="486479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マップ上のビデオの透明度を変更するには右下のスライダーを使用します。</a:t>
            </a:r>
          </a:p>
        </p:txBody>
      </p:sp>
      <p:sp>
        <p:nvSpPr>
          <p:cNvPr id="15" name="正方形/長方形 14"/>
          <p:cNvSpPr/>
          <p:nvPr/>
        </p:nvSpPr>
        <p:spPr>
          <a:xfrm>
            <a:off x="552449" y="5467861"/>
            <a:ext cx="612298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スライダーが左端にある場合、ビデオはマップ上に表示されません。スライダーが右端にある場合、ビデオは不透明です。</a:t>
            </a:r>
          </a:p>
        </p:txBody>
      </p:sp>
    </p:spTree>
    <p:extLst>
      <p:ext uri="{BB962C8B-B14F-4D97-AF65-F5344CB8AC3E}">
        <p14:creationId xmlns:p14="http://schemas.microsoft.com/office/powerpoint/2010/main" val="1598071865"/>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69938" y="6883982"/>
            <a:ext cx="6340856" cy="453263"/>
          </a:xfrm>
          <a:custGeom>
            <a:avLst/>
            <a:gdLst>
              <a:gd name="connsiteX0" fmla="*/ 0 w 6340856"/>
              <a:gd name="connsiteY0" fmla="*/ 0 h 453263"/>
              <a:gd name="connsiteX1" fmla="*/ 6340856 w 6340856"/>
              <a:gd name="connsiteY1" fmla="*/ 0 h 453263"/>
              <a:gd name="connsiteX2" fmla="*/ 6340856 w 6340856"/>
              <a:gd name="connsiteY2" fmla="*/ 453263 h 453263"/>
              <a:gd name="connsiteX3" fmla="*/ 0 w 6340856"/>
              <a:gd name="connsiteY3" fmla="*/ 453263 h 453263"/>
              <a:gd name="connsiteX4" fmla="*/ 0 w 6340856"/>
              <a:gd name="connsiteY4" fmla="*/ 0 h 45326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263">
                <a:moveTo>
                  <a:pt x="0" y="0"/>
                </a:moveTo>
                <a:lnTo>
                  <a:pt x="6340856" y="0"/>
                </a:lnTo>
                <a:lnTo>
                  <a:pt x="6340856" y="453263"/>
                </a:lnTo>
                <a:lnTo>
                  <a:pt x="0" y="45326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grpSp>
        <p:nvGrpSpPr>
          <p:cNvPr id="31" name="グループ化 30"/>
          <p:cNvGrpSpPr/>
          <p:nvPr/>
        </p:nvGrpSpPr>
        <p:grpSpPr>
          <a:xfrm>
            <a:off x="884237" y="6869906"/>
            <a:ext cx="6340856" cy="453264"/>
            <a:chOff x="630828" y="6102128"/>
            <a:chExt cx="6340856" cy="453264"/>
          </a:xfrm>
        </p:grpSpPr>
        <p:sp>
          <p:nvSpPr>
            <p:cNvPr id="5" name="Freeform 3"/>
            <p:cNvSpPr/>
            <p:nvPr/>
          </p:nvSpPr>
          <p:spPr>
            <a:xfrm>
              <a:off x="630828" y="610212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30828" y="6102128"/>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30828" y="65458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62159" y="6102128"/>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grpSp>
      <p:pic>
        <p:nvPicPr>
          <p:cNvPr id="1027" name="Picture 3"/>
          <p:cNvPicPr>
            <a:picLocks noChangeAspect="1" noChangeArrowheads="1"/>
          </p:cNvPicPr>
          <p:nvPr/>
        </p:nvPicPr>
        <p:blipFill>
          <a:blip r:embed="rId2" cstate="print"/>
          <a:srcRect/>
          <a:stretch>
            <a:fillRect/>
          </a:stretch>
        </p:blipFill>
        <p:spPr bwMode="auto">
          <a:xfrm>
            <a:off x="503237" y="1535906"/>
            <a:ext cx="6350000" cy="3225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189037" y="5955506"/>
            <a:ext cx="266700" cy="2667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219200" y="6296025"/>
            <a:ext cx="215900" cy="2794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14400" y="6905625"/>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275</a:t>
            </a:r>
          </a:p>
        </p:txBody>
      </p:sp>
      <p:sp>
        <p:nvSpPr>
          <p:cNvPr id="22" name="正方形/長方形 21"/>
          <p:cNvSpPr/>
          <p:nvPr/>
        </p:nvSpPr>
        <p:spPr>
          <a:xfrm>
            <a:off x="655637" y="4812506"/>
            <a:ext cx="5341531"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イマージョンモードでは、一度にひとつのビデオカメラからの映像を表示することができます。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別のビデオカメラを選択するには次のいずれかの操作を行います。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ビデオカメラアイコンまたはマップ上のビューフィールドをクリックします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イマージョンモードを終了し、マップ上の必要なビデオカメラを選択します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3" name="正方形/長方形 22"/>
          <p:cNvSpPr/>
          <p:nvPr/>
        </p:nvSpPr>
        <p:spPr>
          <a:xfrm>
            <a:off x="809514" y="5657979"/>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次のいずれかでイマージョンモードを終了します。</a:t>
            </a:r>
          </a:p>
        </p:txBody>
      </p:sp>
      <p:sp>
        <p:nvSpPr>
          <p:cNvPr id="24" name="正方形/長方形 23"/>
          <p:cNvSpPr/>
          <p:nvPr/>
        </p:nvSpPr>
        <p:spPr>
          <a:xfrm>
            <a:off x="933524" y="5949960"/>
            <a:ext cx="1457450"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正方形/長方形 24"/>
          <p:cNvSpPr/>
          <p:nvPr/>
        </p:nvSpPr>
        <p:spPr>
          <a:xfrm>
            <a:off x="933524" y="6349593"/>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ボタンをクリックして表示タイルを最小化</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947738" y="6609635"/>
            <a:ext cx="3778250" cy="2481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カメラのビューフィールドが含まれていないマップの一部をクリック</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a:xfrm>
            <a:off x="1036637" y="6869906"/>
            <a:ext cx="6064632" cy="477054"/>
          </a:xfrm>
          <a:prstGeom prst="rect">
            <a:avLst/>
          </a:prstGeom>
        </p:spPr>
        <p:txBody>
          <a:bodyPr wrap="square">
            <a:spAutoFit/>
          </a:bodyPr>
          <a:lstStyle/>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フィッシュアイカメラがイマージョンモードの場合、アクション2と3は適用されません（「イマージョンモードでのフィッシュアイカメラ」を参照）。</a:t>
            </a:r>
          </a:p>
        </p:txBody>
      </p:sp>
      <p:sp>
        <p:nvSpPr>
          <p:cNvPr id="21" name="正方形/長方形 20"/>
          <p:cNvSpPr/>
          <p:nvPr/>
        </p:nvSpPr>
        <p:spPr>
          <a:xfrm>
            <a:off x="480791" y="88106"/>
            <a:ext cx="133882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イマージョンモード</a:t>
            </a:r>
          </a:p>
        </p:txBody>
      </p:sp>
      <p:sp>
        <p:nvSpPr>
          <p:cNvPr id="28" name="正方形/長方形 27"/>
          <p:cNvSpPr/>
          <p:nvPr/>
        </p:nvSpPr>
        <p:spPr>
          <a:xfrm>
            <a:off x="414909" y="240506"/>
            <a:ext cx="6870128" cy="925894"/>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イマージョンモードでは選択したカメラからの映像をマップ表示上に重ねることができます。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ンクは、ビデオとマップ（「イマージョンモードでのカメラ設定」を参照）との間に作成されている場合は、マップ上に示されるように、映像内のオブジェクトは、オブジェクトに一致するように角度が選択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リンクが作成されていない場合、ビデオをマップ上に指定されたカメラのビューフィールドに位置するようにマップが示されます。ビューフィールドは上方に配向されます。</a:t>
            </a:r>
          </a:p>
        </p:txBody>
      </p:sp>
      <p:sp>
        <p:nvSpPr>
          <p:cNvPr id="29" name="正方形/長方形 28"/>
          <p:cNvSpPr/>
          <p:nvPr/>
        </p:nvSpPr>
        <p:spPr>
          <a:xfrm>
            <a:off x="427037" y="1078706"/>
            <a:ext cx="675163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イマージョンモードに切り替えるにはマップ上で表示タイルの左端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の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をクリックするかビデオアイコン、ビューフィールド、またはビデオ表示エリアを左クリックします。</a:t>
            </a:r>
          </a:p>
        </p:txBody>
      </p:sp>
      <p:pic>
        <p:nvPicPr>
          <p:cNvPr id="30" name="Picture 3"/>
          <p:cNvPicPr>
            <a:picLocks noChangeAspect="1" noChangeArrowheads="1"/>
          </p:cNvPicPr>
          <p:nvPr/>
        </p:nvPicPr>
        <p:blipFill>
          <a:blip r:embed="rId6" cstate="print"/>
          <a:srcRect/>
          <a:stretch>
            <a:fillRect/>
          </a:stretch>
        </p:blipFill>
        <p:spPr bwMode="auto">
          <a:xfrm>
            <a:off x="3703637" y="1002506"/>
            <a:ext cx="266700" cy="304800"/>
          </a:xfrm>
          <a:prstGeom prst="rect">
            <a:avLst/>
          </a:prstGeom>
          <a:noFill/>
        </p:spPr>
      </p:pic>
    </p:spTree>
    <p:extLst>
      <p:ext uri="{BB962C8B-B14F-4D97-AF65-F5344CB8AC3E}">
        <p14:creationId xmlns:p14="http://schemas.microsoft.com/office/powerpoint/2010/main" val="14218461"/>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21045" y="4724326"/>
            <a:ext cx="5959856" cy="750696"/>
          </a:xfrm>
          <a:custGeom>
            <a:avLst/>
            <a:gdLst>
              <a:gd name="connsiteX0" fmla="*/ 0 w 5959856"/>
              <a:gd name="connsiteY0" fmla="*/ 0 h 750696"/>
              <a:gd name="connsiteX1" fmla="*/ 5959856 w 5959856"/>
              <a:gd name="connsiteY1" fmla="*/ 0 h 750696"/>
              <a:gd name="connsiteX2" fmla="*/ 5959856 w 5959856"/>
              <a:gd name="connsiteY2" fmla="*/ 750696 h 750696"/>
              <a:gd name="connsiteX3" fmla="*/ 0 w 5959856"/>
              <a:gd name="connsiteY3" fmla="*/ 750696 h 750696"/>
              <a:gd name="connsiteX4" fmla="*/ 0 w 5959856"/>
              <a:gd name="connsiteY4" fmla="*/ 0 h 75069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750696">
                <a:moveTo>
                  <a:pt x="0" y="0"/>
                </a:moveTo>
                <a:lnTo>
                  <a:pt x="5959856" y="0"/>
                </a:lnTo>
                <a:lnTo>
                  <a:pt x="5959856" y="750696"/>
                </a:lnTo>
                <a:lnTo>
                  <a:pt x="0" y="75069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921045" y="472432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921045" y="4724326"/>
            <a:ext cx="9525" cy="750696"/>
          </a:xfrm>
          <a:custGeom>
            <a:avLst/>
            <a:gdLst>
              <a:gd name="connsiteX0" fmla="*/ 4762 w 9525"/>
              <a:gd name="connsiteY0" fmla="*/ 0 h 750696"/>
              <a:gd name="connsiteX1" fmla="*/ 4762 w 9525"/>
              <a:gd name="connsiteY1" fmla="*/ 750696 h 750696"/>
            </a:gdLst>
            <a:ahLst/>
            <a:cxnLst>
              <a:cxn ang="0">
                <a:pos x="connsiteX0" y="connsiteY0"/>
              </a:cxn>
              <a:cxn ang="1">
                <a:pos x="connsiteX1" y="connsiteY1"/>
              </a:cxn>
            </a:cxnLst>
            <a:rect l="l" t="t" r="r" b="b"/>
            <a:pathLst>
              <a:path w="9525" h="750696">
                <a:moveTo>
                  <a:pt x="4762" y="0"/>
                </a:moveTo>
                <a:lnTo>
                  <a:pt x="4762" y="75069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921045" y="546549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871376" y="4724326"/>
            <a:ext cx="9525" cy="750696"/>
          </a:xfrm>
          <a:custGeom>
            <a:avLst/>
            <a:gdLst>
              <a:gd name="connsiteX0" fmla="*/ 4762 w 9525"/>
              <a:gd name="connsiteY0" fmla="*/ 0 h 750696"/>
              <a:gd name="connsiteX1" fmla="*/ 4762 w 9525"/>
              <a:gd name="connsiteY1" fmla="*/ 750696 h 750696"/>
            </a:gdLst>
            <a:ahLst/>
            <a:cxnLst>
              <a:cxn ang="0">
                <a:pos x="connsiteX0" y="connsiteY0"/>
              </a:cxn>
              <a:cxn ang="1">
                <a:pos x="connsiteX1" y="connsiteY1"/>
              </a:cxn>
            </a:cxnLst>
            <a:rect l="l" t="t" r="r" b="b"/>
            <a:pathLst>
              <a:path w="9525" h="750696">
                <a:moveTo>
                  <a:pt x="4762" y="0"/>
                </a:moveTo>
                <a:lnTo>
                  <a:pt x="4762" y="75069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60548" y="825405"/>
            <a:ext cx="4711700" cy="3733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009945" y="4841801"/>
            <a:ext cx="177800" cy="165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2636837" y="5193506"/>
            <a:ext cx="292100" cy="2921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21045" y="5565701"/>
            <a:ext cx="5969000" cy="30734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921045" y="9096301"/>
            <a:ext cx="723900" cy="9017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276</a:t>
            </a:r>
          </a:p>
        </p:txBody>
      </p:sp>
      <p:sp>
        <p:nvSpPr>
          <p:cNvPr id="16" name="正方形/長方形 15"/>
          <p:cNvSpPr/>
          <p:nvPr/>
        </p:nvSpPr>
        <p:spPr>
          <a:xfrm>
            <a:off x="785492" y="11906"/>
            <a:ext cx="133882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マップ間の切り替え</a:t>
            </a:r>
          </a:p>
        </p:txBody>
      </p:sp>
      <p:sp>
        <p:nvSpPr>
          <p:cNvPr id="18" name="正方形/長方形 17"/>
          <p:cNvSpPr/>
          <p:nvPr/>
        </p:nvSpPr>
        <p:spPr>
          <a:xfrm>
            <a:off x="1189037" y="4739124"/>
            <a:ext cx="5563892" cy="759182"/>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多くのマップが作成されている場合はいくつかのタブが画面に収まらない場合があります。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問題が発生した場合は、　　　ボタンをクリックします。開いたドロップダウンメニューでマップを選択します。</a:t>
            </a:r>
          </a:p>
        </p:txBody>
      </p:sp>
      <p:sp>
        <p:nvSpPr>
          <p:cNvPr id="17" name="正方形/長方形 16"/>
          <p:cNvSpPr/>
          <p:nvPr/>
        </p:nvSpPr>
        <p:spPr>
          <a:xfrm>
            <a:off x="921045" y="240506"/>
            <a:ext cx="5144792"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任意のモードで、システムで作成されたマップを切り替えることができます。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次のふたつの方法でマップを切り替えることができます。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画面の左下角で、対応するタブを選択</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a:xfrm>
            <a:off x="731837" y="8700938"/>
            <a:ext cx="6172200"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作成されている場合はスイッチングのためのマップアイコンを左クリックします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（「別のマップへのスイッチの追加」を参照）。</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アイコンのヘッダには、宛先マップの名前が表示されます。</a:t>
            </a:r>
          </a:p>
        </p:txBody>
      </p:sp>
    </p:spTree>
    <p:extLst>
      <p:ext uri="{BB962C8B-B14F-4D97-AF65-F5344CB8AC3E}">
        <p14:creationId xmlns:p14="http://schemas.microsoft.com/office/powerpoint/2010/main" val="3615665980"/>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623567"/>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1856994"/>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1623567"/>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1856994"/>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09600" y="2380360"/>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1856994"/>
            <a:ext cx="12700" cy="520700"/>
          </a:xfrm>
          <a:custGeom>
            <a:avLst/>
            <a:gdLst>
              <a:gd name="connsiteX0" fmla="*/ 2412 w 12700"/>
              <a:gd name="connsiteY0" fmla="*/ 0 h 520700"/>
              <a:gd name="connsiteX1" fmla="*/ 2412 w 12700"/>
              <a:gd name="connsiteY1" fmla="*/ 520700 h 520700"/>
            </a:gdLst>
            <a:ahLst/>
            <a:cxnLst>
              <a:cxn ang="0">
                <a:pos x="connsiteX0" y="connsiteY0"/>
              </a:cxn>
              <a:cxn ang="1">
                <a:pos x="connsiteX1" y="connsiteY1"/>
              </a:cxn>
            </a:cxnLst>
            <a:rect l="l" t="t" r="r" b="b"/>
            <a:pathLst>
              <a:path w="12700" h="520700">
                <a:moveTo>
                  <a:pt x="2412" y="0"/>
                </a:moveTo>
                <a:lnTo>
                  <a:pt x="2412" y="520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2380360"/>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2952750"/>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2380360"/>
            <a:ext cx="12700" cy="571500"/>
          </a:xfrm>
          <a:custGeom>
            <a:avLst/>
            <a:gdLst>
              <a:gd name="connsiteX0" fmla="*/ 2412 w 12700"/>
              <a:gd name="connsiteY0" fmla="*/ 0 h 571500"/>
              <a:gd name="connsiteX1" fmla="*/ 2412 w 12700"/>
              <a:gd name="connsiteY1" fmla="*/ 571500 h 571500"/>
            </a:gdLst>
            <a:ahLst/>
            <a:cxnLst>
              <a:cxn ang="0">
                <a:pos x="connsiteX0" y="connsiteY0"/>
              </a:cxn>
              <a:cxn ang="1">
                <a:pos x="connsiteX1" y="connsiteY1"/>
              </a:cxn>
            </a:cxnLst>
            <a:rect l="l" t="t" r="r" b="b"/>
            <a:pathLst>
              <a:path w="12700" h="571500">
                <a:moveTo>
                  <a:pt x="2412" y="0"/>
                </a:moveTo>
                <a:lnTo>
                  <a:pt x="2412" y="57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09600" y="3265170"/>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09600" y="3498596"/>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09600" y="3265170"/>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609600" y="3498596"/>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609600" y="5542153"/>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09600" y="3498596"/>
            <a:ext cx="12700" cy="2044700"/>
          </a:xfrm>
          <a:custGeom>
            <a:avLst/>
            <a:gdLst>
              <a:gd name="connsiteX0" fmla="*/ 2412 w 12700"/>
              <a:gd name="connsiteY0" fmla="*/ 0 h 2044700"/>
              <a:gd name="connsiteX1" fmla="*/ 2412 w 12700"/>
              <a:gd name="connsiteY1" fmla="*/ 2044700 h 2044700"/>
            </a:gdLst>
            <a:ahLst/>
            <a:cxnLst>
              <a:cxn ang="0">
                <a:pos x="connsiteX0" y="connsiteY0"/>
              </a:cxn>
              <a:cxn ang="1">
                <a:pos x="connsiteX1" y="connsiteY1"/>
              </a:cxn>
            </a:cxnLst>
            <a:rect l="l" t="t" r="r" b="b"/>
            <a:pathLst>
              <a:path w="12700" h="2044700">
                <a:moveTo>
                  <a:pt x="2412" y="0"/>
                </a:moveTo>
                <a:lnTo>
                  <a:pt x="2412" y="20447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9600" y="5542153"/>
            <a:ext cx="1903602" cy="12700"/>
          </a:xfrm>
          <a:custGeom>
            <a:avLst/>
            <a:gdLst>
              <a:gd name="connsiteX0" fmla="*/ 0 w 1903602"/>
              <a:gd name="connsiteY0" fmla="*/ 4762 h 12700"/>
              <a:gd name="connsiteX1" fmla="*/ 1903602 w 1903602"/>
              <a:gd name="connsiteY1" fmla="*/ 4762 h 12700"/>
            </a:gdLst>
            <a:ahLst/>
            <a:cxnLst>
              <a:cxn ang="0">
                <a:pos x="connsiteX0" y="connsiteY0"/>
              </a:cxn>
              <a:cxn ang="1">
                <a:pos x="connsiteX1" y="connsiteY1"/>
              </a:cxn>
            </a:cxnLst>
            <a:rect l="l" t="t" r="r" b="b"/>
            <a:pathLst>
              <a:path w="1903602" h="12700">
                <a:moveTo>
                  <a:pt x="0" y="4762"/>
                </a:moveTo>
                <a:lnTo>
                  <a:pt x="1903602"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09600" y="7690993"/>
            <a:ext cx="1903602" cy="12700"/>
          </a:xfrm>
          <a:custGeom>
            <a:avLst/>
            <a:gdLst>
              <a:gd name="connsiteX0" fmla="*/ 0 w 1903602"/>
              <a:gd name="connsiteY0" fmla="*/ 4285 h 12700"/>
              <a:gd name="connsiteX1" fmla="*/ 1903602 w 1903602"/>
              <a:gd name="connsiteY1" fmla="*/ 4285 h 12700"/>
            </a:gdLst>
            <a:ahLst/>
            <a:cxnLst>
              <a:cxn ang="0">
                <a:pos x="connsiteX0" y="connsiteY0"/>
              </a:cxn>
              <a:cxn ang="1">
                <a:pos x="connsiteX1" y="connsiteY1"/>
              </a:cxn>
            </a:cxnLst>
            <a:rect l="l" t="t" r="r" b="b"/>
            <a:pathLst>
              <a:path w="1903602" h="12700">
                <a:moveTo>
                  <a:pt x="0" y="4285"/>
                </a:moveTo>
                <a:lnTo>
                  <a:pt x="1903602"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09600" y="5542153"/>
            <a:ext cx="12700" cy="2146300"/>
          </a:xfrm>
          <a:custGeom>
            <a:avLst/>
            <a:gdLst>
              <a:gd name="connsiteX0" fmla="*/ 2412 w 12700"/>
              <a:gd name="connsiteY0" fmla="*/ 0 h 2146300"/>
              <a:gd name="connsiteX1" fmla="*/ 2412 w 12700"/>
              <a:gd name="connsiteY1" fmla="*/ 2146300 h 2146300"/>
            </a:gdLst>
            <a:ahLst/>
            <a:cxnLst>
              <a:cxn ang="0">
                <a:pos x="connsiteX0" y="connsiteY0"/>
              </a:cxn>
              <a:cxn ang="1">
                <a:pos x="connsiteX1" y="connsiteY1"/>
              </a:cxn>
            </a:cxnLst>
            <a:rect l="l" t="t" r="r" b="b"/>
            <a:pathLst>
              <a:path w="12700" h="2146300">
                <a:moveTo>
                  <a:pt x="2412" y="0"/>
                </a:moveTo>
                <a:lnTo>
                  <a:pt x="2412" y="2146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9600" y="8561196"/>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609600" y="8794495"/>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609600" y="8561196"/>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0"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1" name="Freeform 3"/>
          <p:cNvSpPr/>
          <p:nvPr/>
        </p:nvSpPr>
        <p:spPr>
          <a:xfrm>
            <a:off x="4104766" y="10077450"/>
            <a:ext cx="2316479" cy="12700"/>
          </a:xfrm>
          <a:custGeom>
            <a:avLst/>
            <a:gdLst>
              <a:gd name="connsiteX0" fmla="*/ 0 w 2316479"/>
              <a:gd name="connsiteY0" fmla="*/ 1905 h 12700"/>
              <a:gd name="connsiteX1" fmla="*/ 2316479 w 2316479"/>
              <a:gd name="connsiteY1" fmla="*/ 1905 h 12700"/>
            </a:gdLst>
            <a:ahLst/>
            <a:cxnLst>
              <a:cxn ang="0">
                <a:pos x="connsiteX0" y="connsiteY0"/>
              </a:cxn>
              <a:cxn ang="1">
                <a:pos x="connsiteX1" y="connsiteY1"/>
              </a:cxn>
            </a:cxnLst>
            <a:rect l="l" t="t" r="r" b="b"/>
            <a:pathLst>
              <a:path w="2316479" h="12700">
                <a:moveTo>
                  <a:pt x="0" y="1905"/>
                </a:moveTo>
                <a:lnTo>
                  <a:pt x="231647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277</a:t>
            </a:r>
          </a:p>
        </p:txBody>
      </p:sp>
      <p:sp>
        <p:nvSpPr>
          <p:cNvPr id="1035" name="正方形/長方形 1034"/>
          <p:cNvSpPr/>
          <p:nvPr/>
        </p:nvSpPr>
        <p:spPr>
          <a:xfrm>
            <a:off x="609600" y="523324"/>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マップからのデバイス制御</a:t>
            </a:r>
          </a:p>
        </p:txBody>
      </p:sp>
      <p:sp>
        <p:nvSpPr>
          <p:cNvPr id="1036" name="正方形/長方形 1035"/>
          <p:cNvSpPr/>
          <p:nvPr/>
        </p:nvSpPr>
        <p:spPr>
          <a:xfrm>
            <a:off x="615950" y="1054522"/>
            <a:ext cx="6659562"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対応するアイコンのコンテキストメニューを使用して、マップ上のデバイス（ビデオカメラ、リレー）を管理することができます。すべてのモードでデバイスを制御することができます。</a:t>
            </a:r>
          </a:p>
        </p:txBody>
      </p:sp>
      <p:sp>
        <p:nvSpPr>
          <p:cNvPr id="1037" name="正方形/長方形 1036"/>
          <p:cNvSpPr/>
          <p:nvPr/>
        </p:nvSpPr>
        <p:spPr>
          <a:xfrm>
            <a:off x="552450" y="139307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制御ビデオカメラ用のコマンドを以下の表に示します。</a:t>
            </a:r>
          </a:p>
        </p:txBody>
      </p:sp>
      <p:graphicFrame>
        <p:nvGraphicFramePr>
          <p:cNvPr id="1038" name="表 1037"/>
          <p:cNvGraphicFramePr>
            <a:graphicFrameLocks noGrp="1"/>
          </p:cNvGraphicFramePr>
          <p:nvPr>
            <p:extLst>
              <p:ext uri="{D42A27DB-BD31-4B8C-83A1-F6EECF244321}">
                <p14:modId xmlns:p14="http://schemas.microsoft.com/office/powerpoint/2010/main" val="2721305441"/>
              </p:ext>
            </p:extLst>
          </p:nvPr>
        </p:nvGraphicFramePr>
        <p:xfrm>
          <a:off x="513057" y="1591793"/>
          <a:ext cx="6332537" cy="1342612"/>
        </p:xfrm>
        <a:graphic>
          <a:graphicData uri="http://schemas.openxmlformats.org/drawingml/2006/table">
            <a:tbl>
              <a:tblPr firstRow="1" bandRow="1">
                <a:tableStyleId>{5C22544A-7EE6-4342-B048-85BDC9FD1C3A}</a:tableStyleId>
              </a:tblPr>
              <a:tblGrid>
                <a:gridCol w="2208037"/>
                <a:gridCol w="1679928"/>
                <a:gridCol w="2444572"/>
              </a:tblGrid>
              <a:tr h="275812">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コマンド（コンテキストメニュー項目）</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条件</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コマンド実行後のアイコンの状態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5334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カメラがディスアームされます。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5334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ディスアーム</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カメラがアームされます。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bl>
          </a:graphicData>
        </a:graphic>
      </p:graphicFrame>
      <p:sp>
        <p:nvSpPr>
          <p:cNvPr id="1039" name="正方形/長方形 1038"/>
          <p:cNvSpPr/>
          <p:nvPr/>
        </p:nvSpPr>
        <p:spPr>
          <a:xfrm>
            <a:off x="523801" y="306242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リレー制御用のコマンドを以下の表に示します。</a:t>
            </a:r>
          </a:p>
        </p:txBody>
      </p:sp>
      <p:graphicFrame>
        <p:nvGraphicFramePr>
          <p:cNvPr id="1040" name="表 1039"/>
          <p:cNvGraphicFramePr>
            <a:graphicFrameLocks noGrp="1"/>
          </p:cNvGraphicFramePr>
          <p:nvPr>
            <p:extLst>
              <p:ext uri="{D42A27DB-BD31-4B8C-83A1-F6EECF244321}">
                <p14:modId xmlns:p14="http://schemas.microsoft.com/office/powerpoint/2010/main" val="2837735941"/>
              </p:ext>
            </p:extLst>
          </p:nvPr>
        </p:nvGraphicFramePr>
        <p:xfrm>
          <a:off x="521991" y="3364706"/>
          <a:ext cx="6417482" cy="4480560"/>
        </p:xfrm>
        <a:graphic>
          <a:graphicData uri="http://schemas.openxmlformats.org/drawingml/2006/table">
            <a:tbl>
              <a:tblPr firstRow="1" bandRow="1">
                <a:tableStyleId>{5C22544A-7EE6-4342-B048-85BDC9FD1C3A}</a:tableStyleId>
              </a:tblPr>
              <a:tblGrid>
                <a:gridCol w="2117635"/>
                <a:gridCol w="1679928"/>
                <a:gridCol w="2619919"/>
              </a:tblGrid>
              <a:tr h="1524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コマンド実行後のアイコンステータス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コマンド実行後のアイコンの状態</a:t>
                      </a:r>
                    </a:p>
                  </a:txBody>
                  <a:tcPr/>
                </a:tc>
              </a:tr>
              <a:tr h="19812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リレーをオンにします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通常状態でのリレー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r h="2286000">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リレーの無効化</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リレーが有効化されます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ct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tc>
              </a:tr>
            </a:tbl>
          </a:graphicData>
        </a:graphic>
      </p:graphicFrame>
      <p:pic>
        <p:nvPicPr>
          <p:cNvPr id="49" name="Picture 3"/>
          <p:cNvPicPr>
            <a:picLocks noChangeAspect="1" noChangeArrowheads="1"/>
          </p:cNvPicPr>
          <p:nvPr/>
        </p:nvPicPr>
        <p:blipFill>
          <a:blip r:embed="rId2" cstate="print"/>
          <a:srcRect/>
          <a:stretch>
            <a:fillRect/>
          </a:stretch>
        </p:blipFill>
        <p:spPr bwMode="auto">
          <a:xfrm>
            <a:off x="5511800" y="1907794"/>
            <a:ext cx="304800" cy="419100"/>
          </a:xfrm>
          <a:prstGeom prst="rect">
            <a:avLst/>
          </a:prstGeom>
          <a:noFill/>
        </p:spPr>
      </p:pic>
      <p:pic>
        <p:nvPicPr>
          <p:cNvPr id="50" name="Picture 3"/>
          <p:cNvPicPr>
            <a:picLocks noChangeAspect="1" noChangeArrowheads="1"/>
          </p:cNvPicPr>
          <p:nvPr/>
        </p:nvPicPr>
        <p:blipFill>
          <a:blip r:embed="rId3" cstate="print"/>
          <a:srcRect/>
          <a:stretch>
            <a:fillRect/>
          </a:stretch>
        </p:blipFill>
        <p:spPr bwMode="auto">
          <a:xfrm>
            <a:off x="5511800" y="2443860"/>
            <a:ext cx="304800" cy="444500"/>
          </a:xfrm>
          <a:prstGeom prst="rect">
            <a:avLst/>
          </a:prstGeom>
          <a:noFill/>
        </p:spPr>
      </p:pic>
      <p:pic>
        <p:nvPicPr>
          <p:cNvPr id="51" name="Picture 3"/>
          <p:cNvPicPr>
            <a:picLocks noChangeAspect="1" noChangeArrowheads="1"/>
          </p:cNvPicPr>
          <p:nvPr/>
        </p:nvPicPr>
        <p:blipFill>
          <a:blip r:embed="rId4" cstate="print"/>
          <a:srcRect/>
          <a:stretch>
            <a:fillRect/>
          </a:stretch>
        </p:blipFill>
        <p:spPr bwMode="auto">
          <a:xfrm>
            <a:off x="4730042" y="3794354"/>
            <a:ext cx="1671637" cy="1453184"/>
          </a:xfrm>
          <a:prstGeom prst="rect">
            <a:avLst/>
          </a:prstGeom>
          <a:noFill/>
        </p:spPr>
      </p:pic>
      <p:pic>
        <p:nvPicPr>
          <p:cNvPr id="52" name="Picture 3"/>
          <p:cNvPicPr>
            <a:picLocks noChangeAspect="1" noChangeArrowheads="1"/>
          </p:cNvPicPr>
          <p:nvPr/>
        </p:nvPicPr>
        <p:blipFill>
          <a:blip r:embed="rId5" cstate="print"/>
          <a:srcRect/>
          <a:stretch>
            <a:fillRect/>
          </a:stretch>
        </p:blipFill>
        <p:spPr bwMode="auto">
          <a:xfrm>
            <a:off x="4730042" y="5891592"/>
            <a:ext cx="1681679" cy="1519244"/>
          </a:xfrm>
          <a:prstGeom prst="rect">
            <a:avLst/>
          </a:prstGeom>
          <a:noFill/>
        </p:spPr>
      </p:pic>
      <p:sp>
        <p:nvSpPr>
          <p:cNvPr id="1041" name="正方形/長方形 1040"/>
          <p:cNvSpPr/>
          <p:nvPr/>
        </p:nvSpPr>
        <p:spPr>
          <a:xfrm>
            <a:off x="661413" y="8102927"/>
            <a:ext cx="223651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デバイスのステータスを表示します</a:t>
            </a:r>
          </a:p>
        </p:txBody>
      </p:sp>
      <p:sp>
        <p:nvSpPr>
          <p:cNvPr id="1042" name="正方形/長方形 1041"/>
          <p:cNvSpPr/>
          <p:nvPr/>
        </p:nvSpPr>
        <p:spPr>
          <a:xfrm>
            <a:off x="518089" y="8349148"/>
            <a:ext cx="505279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マップ上のアイコンは、対応するデバイスの現在のステータスを示します。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ビデオカメラアイコンの可能なステータスの状態次の表は、以下のリストに記載されています。</a:t>
            </a:r>
          </a:p>
        </p:txBody>
      </p:sp>
    </p:spTree>
    <p:extLst>
      <p:ext uri="{BB962C8B-B14F-4D97-AF65-F5344CB8AC3E}">
        <p14:creationId xmlns:p14="http://schemas.microsoft.com/office/powerpoint/2010/main" val="3862001754"/>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4104766" y="10077450"/>
            <a:ext cx="2316479" cy="12700"/>
          </a:xfrm>
          <a:custGeom>
            <a:avLst/>
            <a:gdLst>
              <a:gd name="connsiteX0" fmla="*/ 0 w 2316479"/>
              <a:gd name="connsiteY0" fmla="*/ 1905 h 12700"/>
              <a:gd name="connsiteX1" fmla="*/ 2316479 w 2316479"/>
              <a:gd name="connsiteY1" fmla="*/ 1905 h 12700"/>
            </a:gdLst>
            <a:ahLst/>
            <a:cxnLst>
              <a:cxn ang="0">
                <a:pos x="connsiteX0" y="connsiteY0"/>
              </a:cxn>
              <a:cxn ang="1">
                <a:pos x="connsiteX1" y="connsiteY1"/>
              </a:cxn>
            </a:cxnLst>
            <a:rect l="l" t="t" r="r" b="b"/>
            <a:pathLst>
              <a:path w="2316479" h="12700">
                <a:moveTo>
                  <a:pt x="0" y="1905"/>
                </a:moveTo>
                <a:lnTo>
                  <a:pt x="231647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890957" y="470458"/>
            <a:ext cx="1949441" cy="2589448"/>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278</a:t>
            </a:r>
          </a:p>
        </p:txBody>
      </p:sp>
      <p:sp>
        <p:nvSpPr>
          <p:cNvPr id="15" name="正方形/長方形 14"/>
          <p:cNvSpPr/>
          <p:nvPr/>
        </p:nvSpPr>
        <p:spPr>
          <a:xfrm>
            <a:off x="3017837" y="697706"/>
            <a:ext cx="277893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カメラディスアーム、アーカイブ記録なし</a:t>
            </a:r>
          </a:p>
        </p:txBody>
      </p:sp>
      <p:sp>
        <p:nvSpPr>
          <p:cNvPr id="25" name="正方形/長方形 24"/>
          <p:cNvSpPr/>
          <p:nvPr/>
        </p:nvSpPr>
        <p:spPr>
          <a:xfrm>
            <a:off x="1111363" y="101936"/>
            <a:ext cx="902811"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マップアイコン</a:t>
            </a:r>
          </a:p>
        </p:txBody>
      </p:sp>
      <p:sp>
        <p:nvSpPr>
          <p:cNvPr id="26" name="正方形/長方形 25"/>
          <p:cNvSpPr/>
          <p:nvPr/>
        </p:nvSpPr>
        <p:spPr>
          <a:xfrm>
            <a:off x="3322637" y="101126"/>
            <a:ext cx="1005403"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カメラステータス</a:t>
            </a:r>
          </a:p>
        </p:txBody>
      </p:sp>
    </p:spTree>
    <p:extLst>
      <p:ext uri="{BB962C8B-B14F-4D97-AF65-F5344CB8AC3E}">
        <p14:creationId xmlns:p14="http://schemas.microsoft.com/office/powerpoint/2010/main" val="369330836"/>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731837" y="1231106"/>
            <a:ext cx="2288951" cy="3394558"/>
          </a:xfrm>
          <a:prstGeom prst="rect">
            <a:avLst/>
          </a:prstGeom>
          <a:noFill/>
        </p:spPr>
      </p:pic>
      <p:sp>
        <p:nvSpPr>
          <p:cNvPr id="5" name="正方形/長方形 4"/>
          <p:cNvSpPr/>
          <p:nvPr/>
        </p:nvSpPr>
        <p:spPr>
          <a:xfrm>
            <a:off x="3703637" y="1459706"/>
            <a:ext cx="327660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rPr>
              <a:t>カメラディスアーム、アーカイブ記録有効</a:t>
            </a:r>
          </a:p>
        </p:txBody>
      </p:sp>
    </p:spTree>
    <p:extLst>
      <p:ext uri="{BB962C8B-B14F-4D97-AF65-F5344CB8AC3E}">
        <p14:creationId xmlns:p14="http://schemas.microsoft.com/office/powerpoint/2010/main" val="3532690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172781" y="3042320"/>
            <a:ext cx="5761419" cy="928114"/>
          </a:xfrm>
          <a:custGeom>
            <a:avLst/>
            <a:gdLst>
              <a:gd name="connsiteX0" fmla="*/ 0 w 5959856"/>
              <a:gd name="connsiteY0" fmla="*/ 0 h 697229"/>
              <a:gd name="connsiteX1" fmla="*/ 5959856 w 5959856"/>
              <a:gd name="connsiteY1" fmla="*/ 0 h 697229"/>
              <a:gd name="connsiteX2" fmla="*/ 5959856 w 5959856"/>
              <a:gd name="connsiteY2" fmla="*/ 697229 h 697229"/>
              <a:gd name="connsiteX3" fmla="*/ 0 w 5959856"/>
              <a:gd name="connsiteY3" fmla="*/ 697229 h 697229"/>
              <a:gd name="connsiteX4" fmla="*/ 0 w 5959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29">
                <a:moveTo>
                  <a:pt x="0" y="0"/>
                </a:moveTo>
                <a:lnTo>
                  <a:pt x="5959856" y="0"/>
                </a:lnTo>
                <a:lnTo>
                  <a:pt x="5959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ITVグループのウェブサイトでは、.NET Framework2.0または.NET Framework3.5 SP1のインストールパッケージが含まれいない、リーンなAxxonNextディストリビューションパッケージにアクセスできます。その場合、AxxonNextソフトウェアパッケージをインストールする前に、そのソフトウェアを手動でインストールする必要があり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299561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2995612"/>
            <a:ext cx="9525" cy="900000"/>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388470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2995612"/>
            <a:ext cx="9525" cy="900000"/>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990600" y="9048438"/>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.NET Framework 3.5 SP1は、Windows 7でのみ、自動でバンドルされます。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990600" y="907183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90600" y="907183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990600" y="952522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907183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240506"/>
            <a:ext cx="3352800" cy="26162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1079500" y="3107628"/>
            <a:ext cx="177800" cy="1778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990600" y="4251553"/>
            <a:ext cx="2400300" cy="939800"/>
          </a:xfrm>
          <a:prstGeom prst="rect">
            <a:avLst/>
          </a:prstGeom>
          <a:noFill/>
        </p:spPr>
      </p:pic>
      <p:pic>
        <p:nvPicPr>
          <p:cNvPr id="18" name="Picture 3"/>
          <p:cNvPicPr>
            <a:picLocks noChangeAspect="1" noChangeArrowheads="1"/>
          </p:cNvPicPr>
          <p:nvPr/>
        </p:nvPicPr>
        <p:blipFill>
          <a:blip r:embed="rId5" cstate="print"/>
          <a:srcRect/>
          <a:stretch>
            <a:fillRect/>
          </a:stretch>
        </p:blipFill>
        <p:spPr bwMode="auto">
          <a:xfrm>
            <a:off x="990600" y="5484247"/>
            <a:ext cx="3835400" cy="2971800"/>
          </a:xfrm>
          <a:prstGeom prst="rect">
            <a:avLst/>
          </a:prstGeom>
          <a:noFill/>
        </p:spPr>
      </p:pic>
      <p:pic>
        <p:nvPicPr>
          <p:cNvPr id="19" name="Picture 3"/>
          <p:cNvPicPr>
            <a:picLocks noChangeAspect="1" noChangeArrowheads="1"/>
          </p:cNvPicPr>
          <p:nvPr/>
        </p:nvPicPr>
        <p:blipFill>
          <a:blip r:embed="rId6" cstate="print"/>
          <a:srcRect/>
          <a:stretch>
            <a:fillRect/>
          </a:stretch>
        </p:blipFill>
        <p:spPr bwMode="auto">
          <a:xfrm>
            <a:off x="1036637" y="9099238"/>
            <a:ext cx="177800" cy="177800"/>
          </a:xfrm>
          <a:prstGeom prst="rect">
            <a:avLst/>
          </a:prstGeom>
          <a:noFill/>
        </p:spPr>
      </p:pic>
      <p:pic>
        <p:nvPicPr>
          <p:cNvPr id="21" name="Picture 3"/>
          <p:cNvPicPr>
            <a:picLocks noChangeAspect="1" noChangeArrowheads="1"/>
          </p:cNvPicPr>
          <p:nvPr/>
        </p:nvPicPr>
        <p:blipFill>
          <a:blip r:embed="rId7" cstate="print"/>
          <a:srcRect/>
          <a:stretch>
            <a:fillRect/>
          </a:stretch>
        </p:blipFill>
        <p:spPr bwMode="auto">
          <a:xfrm>
            <a:off x="1036637" y="9634527"/>
            <a:ext cx="177800" cy="177800"/>
          </a:xfrm>
          <a:prstGeom prst="rect">
            <a:avLst/>
          </a:prstGeom>
          <a:noFill/>
        </p:spPr>
      </p:pic>
      <p:pic>
        <p:nvPicPr>
          <p:cNvPr id="22" name="Picture 3"/>
          <p:cNvPicPr>
            <a:picLocks noChangeAspect="1" noChangeArrowheads="1"/>
          </p:cNvPicPr>
          <p:nvPr/>
        </p:nvPicPr>
        <p:blipFill>
          <a:blip r:embed="rId8" cstate="print"/>
          <a:srcRect/>
          <a:stretch>
            <a:fillRect/>
          </a:stretch>
        </p:blipFill>
        <p:spPr bwMode="auto">
          <a:xfrm>
            <a:off x="6934200" y="9710727"/>
            <a:ext cx="25400" cy="3683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28</a:t>
            </a:r>
          </a:p>
        </p:txBody>
      </p:sp>
      <p:sp>
        <p:nvSpPr>
          <p:cNvPr id="23" name="TextBox 1"/>
          <p:cNvSpPr txBox="1"/>
          <p:nvPr/>
        </p:nvSpPr>
        <p:spPr>
          <a:xfrm>
            <a:off x="990600" y="5343753"/>
            <a:ext cx="2975173" cy="144142"/>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このセットアップウィザードで、インストールを開始します。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1021906" y="3974306"/>
            <a:ext cx="3954609" cy="302647"/>
          </a:xfrm>
          <a:prstGeom prst="rect">
            <a:avLst/>
          </a:prstGeom>
          <a:noFill/>
        </p:spPr>
        <p:txBody>
          <a:bodyPr wrap="none" lIns="0" tIns="0" rIns="0" rtlCol="0">
            <a:spAutoFit/>
          </a:bodyPr>
          <a:lstStyle/>
          <a:p>
            <a:pPr marL="228600" indent="-228600">
              <a:lnSpc>
                <a:spcPts val="1000"/>
              </a:lnSpc>
              <a:buFont typeface="+mj-lt"/>
              <a:buAutoNum type="arabicPeriod" startAt="2"/>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Setup.exeファイルを実行します。</a:t>
            </a:r>
          </a:p>
          <a:p>
            <a:pPr marL="228600" indent="-228600">
              <a:lnSpc>
                <a:spcPts val="1000"/>
              </a:lnSpc>
              <a:buFont typeface="+mj-lt"/>
              <a:buAutoNum type="arabicPeriod" startAt="2"/>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ダイアログボックスのリストから希望の言語を選択し、[OK]をクリックします。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TextBox 1"/>
          <p:cNvSpPr txBox="1"/>
          <p:nvPr/>
        </p:nvSpPr>
        <p:spPr>
          <a:xfrm>
            <a:off x="1036637" y="8521576"/>
            <a:ext cx="6172200" cy="713016"/>
          </a:xfrm>
          <a:prstGeom prst="rect">
            <a:avLst/>
          </a:prstGeom>
          <a:noFill/>
        </p:spPr>
        <p:txBody>
          <a:bodyPr wrap="square" lIns="0" tIns="0" rIns="0" rtlCol="0">
            <a:spAutoFit/>
          </a:bodyPr>
          <a:lstStyle/>
          <a:p>
            <a:pPr>
              <a:lnSpc>
                <a:spcPts val="1300"/>
              </a:lnSpc>
              <a:tabLst>
                <a:tab pos="3429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.NET Framework 3.5のSP1がインストールされていない場合は、インストールを要求されます。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.NET Framework 3.5 SP1のインストールプログラムでライセンス契約に同意し、インタラクティブな指示に従ってインストールしてください。</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960437" y="9610953"/>
            <a:ext cx="5969000" cy="925894"/>
          </a:xfrm>
          <a:prstGeom prst="rect">
            <a:avLst/>
          </a:prstGeom>
          <a:noFill/>
          <a:ln>
            <a:solidFill>
              <a:srgbClr val="FFFF00"/>
            </a:solidFill>
          </a:ln>
        </p:spPr>
        <p:txBody>
          <a:bodyPr wrap="square" rtlCol="0">
            <a:spAutoFit/>
          </a:bodyPr>
          <a:lstStyle/>
          <a:p>
            <a:pPr>
              <a:lnSpc>
                <a:spcPts val="1300"/>
              </a:lnSpc>
            </a:pPr>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Windows 8またはWindows Server 2012上に.NET Framework 3.5 SP1をインストールする場合、発生したエラーがAxxonNextのインストールを終了させることがあります。この問題が発生した場合は、.NET Framework 3.5 SP1をを手動でインストールし（ガイドを参照）、AxxonNextのインストールを再試行してください。</a:t>
            </a:r>
          </a:p>
        </p:txBody>
      </p:sp>
    </p:spTree>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731837" y="1002505"/>
            <a:ext cx="1828800" cy="2491309"/>
          </a:xfrm>
          <a:prstGeom prst="rect">
            <a:avLst/>
          </a:prstGeom>
          <a:noFill/>
        </p:spPr>
      </p:pic>
      <p:pic>
        <p:nvPicPr>
          <p:cNvPr id="5" name="Picture 3"/>
          <p:cNvPicPr>
            <a:picLocks noChangeAspect="1" noChangeArrowheads="1"/>
          </p:cNvPicPr>
          <p:nvPr/>
        </p:nvPicPr>
        <p:blipFill>
          <a:blip r:embed="rId3" cstate="print"/>
          <a:srcRect/>
          <a:stretch>
            <a:fillRect/>
          </a:stretch>
        </p:blipFill>
        <p:spPr bwMode="auto">
          <a:xfrm>
            <a:off x="808037" y="3745706"/>
            <a:ext cx="1715021" cy="2362200"/>
          </a:xfrm>
          <a:prstGeom prst="rect">
            <a:avLst/>
          </a:prstGeom>
          <a:noFill/>
        </p:spPr>
      </p:pic>
      <p:sp>
        <p:nvSpPr>
          <p:cNvPr id="6" name="正方形/長方形 5"/>
          <p:cNvSpPr/>
          <p:nvPr/>
        </p:nvSpPr>
        <p:spPr>
          <a:xfrm>
            <a:off x="3201987" y="1172883"/>
            <a:ext cx="278765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カメラアームド、アーカイブ記録なし</a:t>
            </a:r>
          </a:p>
        </p:txBody>
      </p:sp>
      <p:sp>
        <p:nvSpPr>
          <p:cNvPr id="7" name="正方形/長方形 6"/>
          <p:cNvSpPr/>
          <p:nvPr/>
        </p:nvSpPr>
        <p:spPr>
          <a:xfrm>
            <a:off x="3322637" y="3898106"/>
            <a:ext cx="1928733"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カメラアームド、アーカイブ記録有効</a:t>
            </a:r>
          </a:p>
        </p:txBody>
      </p:sp>
    </p:spTree>
    <p:extLst>
      <p:ext uri="{BB962C8B-B14F-4D97-AF65-F5344CB8AC3E}">
        <p14:creationId xmlns:p14="http://schemas.microsoft.com/office/powerpoint/2010/main" val="2255413671"/>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890293" y="850106"/>
            <a:ext cx="2051343" cy="2794471"/>
          </a:xfrm>
          <a:prstGeom prst="rect">
            <a:avLst/>
          </a:prstGeom>
          <a:noFill/>
        </p:spPr>
      </p:pic>
      <p:sp>
        <p:nvSpPr>
          <p:cNvPr id="5" name="正方形/長方形 4"/>
          <p:cNvSpPr/>
          <p:nvPr/>
        </p:nvSpPr>
        <p:spPr>
          <a:xfrm>
            <a:off x="3246437" y="11549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カメラアームド、アーカイブ記録有効</a:t>
            </a:r>
          </a:p>
        </p:txBody>
      </p:sp>
      <p:pic>
        <p:nvPicPr>
          <p:cNvPr id="6" name="Picture 3"/>
          <p:cNvPicPr>
            <a:picLocks noChangeAspect="1" noChangeArrowheads="1"/>
          </p:cNvPicPr>
          <p:nvPr/>
        </p:nvPicPr>
        <p:blipFill>
          <a:blip r:embed="rId3" cstate="print"/>
          <a:srcRect/>
          <a:stretch>
            <a:fillRect/>
          </a:stretch>
        </p:blipFill>
        <p:spPr bwMode="auto">
          <a:xfrm>
            <a:off x="884237" y="4507706"/>
            <a:ext cx="2667000" cy="2294626"/>
          </a:xfrm>
          <a:prstGeom prst="rect">
            <a:avLst/>
          </a:prstGeom>
          <a:noFill/>
        </p:spPr>
      </p:pic>
      <p:sp>
        <p:nvSpPr>
          <p:cNvPr id="7" name="正方形/長方形 6"/>
          <p:cNvSpPr/>
          <p:nvPr/>
        </p:nvSpPr>
        <p:spPr>
          <a:xfrm>
            <a:off x="508185" y="3875288"/>
            <a:ext cx="4678620"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リレーアイコンの可能なステータスは、以下の表に記載されています。</a:t>
            </a:r>
          </a:p>
        </p:txBody>
      </p:sp>
      <p:sp>
        <p:nvSpPr>
          <p:cNvPr id="8" name="正方形/長方形 7"/>
          <p:cNvSpPr/>
          <p:nvPr/>
        </p:nvSpPr>
        <p:spPr>
          <a:xfrm>
            <a:off x="1292310" y="4132459"/>
            <a:ext cx="902811"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マップアイコン</a:t>
            </a:r>
          </a:p>
        </p:txBody>
      </p:sp>
      <p:sp>
        <p:nvSpPr>
          <p:cNvPr id="9" name="正方形/長方形 8"/>
          <p:cNvSpPr/>
          <p:nvPr/>
        </p:nvSpPr>
        <p:spPr>
          <a:xfrm>
            <a:off x="4438096" y="4183279"/>
            <a:ext cx="1005403" cy="2481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リレーステータス</a:t>
            </a:r>
          </a:p>
        </p:txBody>
      </p:sp>
      <p:sp>
        <p:nvSpPr>
          <p:cNvPr id="10" name="正方形/長方形 9"/>
          <p:cNvSpPr/>
          <p:nvPr/>
        </p:nvSpPr>
        <p:spPr>
          <a:xfrm>
            <a:off x="4079051" y="4873397"/>
            <a:ext cx="800219" cy="2481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リレーが有効</a:t>
            </a:r>
          </a:p>
        </p:txBody>
      </p:sp>
    </p:spTree>
    <p:extLst>
      <p:ext uri="{BB962C8B-B14F-4D97-AF65-F5344CB8AC3E}">
        <p14:creationId xmlns:p14="http://schemas.microsoft.com/office/powerpoint/2010/main" val="2591857185"/>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3"/>
          <p:cNvSpPr/>
          <p:nvPr/>
        </p:nvSpPr>
        <p:spPr>
          <a:xfrm>
            <a:off x="871537" y="1901543"/>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617601"/>
            <a:ext cx="12700" cy="5080000"/>
          </a:xfrm>
          <a:custGeom>
            <a:avLst/>
            <a:gdLst>
              <a:gd name="connsiteX0" fmla="*/ 2412 w 12700"/>
              <a:gd name="connsiteY0" fmla="*/ 0 h 5080000"/>
              <a:gd name="connsiteX1" fmla="*/ 2412 w 12700"/>
              <a:gd name="connsiteY1" fmla="*/ 5080000 h 5080000"/>
            </a:gdLst>
            <a:ahLst/>
            <a:cxnLst>
              <a:cxn ang="0">
                <a:pos x="connsiteX0" y="connsiteY0"/>
              </a:cxn>
              <a:cxn ang="1">
                <a:pos x="connsiteX1" y="connsiteY1"/>
              </a:cxn>
            </a:cxnLst>
            <a:rect l="l" t="t" r="r" b="b"/>
            <a:pathLst>
              <a:path w="12700" h="5080000">
                <a:moveTo>
                  <a:pt x="2412" y="0"/>
                </a:moveTo>
                <a:lnTo>
                  <a:pt x="2412" y="50800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3952366" y="1321117"/>
            <a:ext cx="2316479" cy="12700"/>
          </a:xfrm>
          <a:custGeom>
            <a:avLst/>
            <a:gdLst>
              <a:gd name="connsiteX0" fmla="*/ 0 w 2316479"/>
              <a:gd name="connsiteY0" fmla="*/ 1904 h 12700"/>
              <a:gd name="connsiteX1" fmla="*/ 2316479 w 2316479"/>
              <a:gd name="connsiteY1" fmla="*/ 1904 h 12700"/>
            </a:gdLst>
            <a:ahLst/>
            <a:cxnLst>
              <a:cxn ang="0">
                <a:pos x="connsiteX0" y="connsiteY0"/>
              </a:cxn>
              <a:cxn ang="1">
                <a:pos x="connsiteX1" y="connsiteY1"/>
              </a:cxn>
            </a:cxnLst>
            <a:rect l="l" t="t" r="r" b="b"/>
            <a:pathLst>
              <a:path w="2316479" h="12700">
                <a:moveTo>
                  <a:pt x="0" y="1904"/>
                </a:moveTo>
                <a:lnTo>
                  <a:pt x="2316479"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411721" y="617601"/>
            <a:ext cx="12700" cy="5080000"/>
          </a:xfrm>
          <a:custGeom>
            <a:avLst/>
            <a:gdLst>
              <a:gd name="connsiteX0" fmla="*/ 4762 w 12700"/>
              <a:gd name="connsiteY0" fmla="*/ 0 h 5080000"/>
              <a:gd name="connsiteX1" fmla="*/ 4762 w 12700"/>
              <a:gd name="connsiteY1" fmla="*/ 5080000 h 5080000"/>
            </a:gdLst>
            <a:ahLst/>
            <a:cxnLst>
              <a:cxn ang="0">
                <a:pos x="connsiteX0" y="connsiteY0"/>
              </a:cxn>
              <a:cxn ang="1">
                <a:pos x="connsiteX1" y="connsiteY1"/>
              </a:cxn>
            </a:cxnLst>
            <a:rect l="l" t="t" r="r" b="b"/>
            <a:pathLst>
              <a:path w="12700" h="5080000">
                <a:moveTo>
                  <a:pt x="4762" y="0"/>
                </a:moveTo>
                <a:lnTo>
                  <a:pt x="4762" y="50800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4104766" y="10077450"/>
            <a:ext cx="2316479" cy="12700"/>
          </a:xfrm>
          <a:custGeom>
            <a:avLst/>
            <a:gdLst>
              <a:gd name="connsiteX0" fmla="*/ 0 w 2316479"/>
              <a:gd name="connsiteY0" fmla="*/ 1905 h 12700"/>
              <a:gd name="connsiteX1" fmla="*/ 2316479 w 2316479"/>
              <a:gd name="connsiteY1" fmla="*/ 1905 h 12700"/>
            </a:gdLst>
            <a:ahLst/>
            <a:cxnLst>
              <a:cxn ang="0">
                <a:pos x="connsiteX0" y="connsiteY0"/>
              </a:cxn>
              <a:cxn ang="1">
                <a:pos x="connsiteX1" y="connsiteY1"/>
              </a:cxn>
            </a:cxnLst>
            <a:rect l="l" t="t" r="r" b="b"/>
            <a:pathLst>
              <a:path w="2316479" h="12700">
                <a:moveTo>
                  <a:pt x="0" y="1905"/>
                </a:moveTo>
                <a:lnTo>
                  <a:pt x="231647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279</a:t>
            </a:r>
          </a:p>
        </p:txBody>
      </p:sp>
      <p:sp>
        <p:nvSpPr>
          <p:cNvPr id="18" name="Freeform 3"/>
          <p:cNvSpPr/>
          <p:nvPr/>
        </p:nvSpPr>
        <p:spPr>
          <a:xfrm>
            <a:off x="871537" y="1505303"/>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9600" y="617601"/>
            <a:ext cx="12700" cy="4686300"/>
          </a:xfrm>
          <a:custGeom>
            <a:avLst/>
            <a:gdLst>
              <a:gd name="connsiteX0" fmla="*/ 2412 w 12700"/>
              <a:gd name="connsiteY0" fmla="*/ 0 h 4686300"/>
              <a:gd name="connsiteX1" fmla="*/ 2412 w 12700"/>
              <a:gd name="connsiteY1" fmla="*/ 4686300 h 4686300"/>
            </a:gdLst>
            <a:ahLst/>
            <a:cxnLst>
              <a:cxn ang="0">
                <a:pos x="connsiteX0" y="connsiteY0"/>
              </a:cxn>
              <a:cxn ang="1">
                <a:pos x="connsiteX1" y="connsiteY1"/>
              </a:cxn>
            </a:cxnLst>
            <a:rect l="l" t="t" r="r" b="b"/>
            <a:pathLst>
              <a:path w="12700" h="4686300">
                <a:moveTo>
                  <a:pt x="2412" y="0"/>
                </a:moveTo>
                <a:lnTo>
                  <a:pt x="2412" y="4686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3952366" y="1321117"/>
            <a:ext cx="2316479" cy="12700"/>
          </a:xfrm>
          <a:custGeom>
            <a:avLst/>
            <a:gdLst>
              <a:gd name="connsiteX0" fmla="*/ 0 w 2316479"/>
              <a:gd name="connsiteY0" fmla="*/ 1904 h 12700"/>
              <a:gd name="connsiteX1" fmla="*/ 2316479 w 2316479"/>
              <a:gd name="connsiteY1" fmla="*/ 1904 h 12700"/>
            </a:gdLst>
            <a:ahLst/>
            <a:cxnLst>
              <a:cxn ang="0">
                <a:pos x="connsiteX0" y="connsiteY0"/>
              </a:cxn>
              <a:cxn ang="1">
                <a:pos x="connsiteX1" y="connsiteY1"/>
              </a:cxn>
            </a:cxnLst>
            <a:rect l="l" t="t" r="r" b="b"/>
            <a:pathLst>
              <a:path w="2316479" h="12700">
                <a:moveTo>
                  <a:pt x="0" y="1904"/>
                </a:moveTo>
                <a:lnTo>
                  <a:pt x="2316479"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411721" y="617601"/>
            <a:ext cx="12700" cy="4686300"/>
          </a:xfrm>
          <a:custGeom>
            <a:avLst/>
            <a:gdLst>
              <a:gd name="connsiteX0" fmla="*/ 4762 w 12700"/>
              <a:gd name="connsiteY0" fmla="*/ 0 h 4686300"/>
              <a:gd name="connsiteX1" fmla="*/ 4762 w 12700"/>
              <a:gd name="connsiteY1" fmla="*/ 4686300 h 4686300"/>
            </a:gdLst>
            <a:ahLst/>
            <a:cxnLst>
              <a:cxn ang="0">
                <a:pos x="connsiteX0" y="connsiteY0"/>
              </a:cxn>
              <a:cxn ang="1">
                <a:pos x="connsiteX1" y="connsiteY1"/>
              </a:cxn>
            </a:cxnLst>
            <a:rect l="l" t="t" r="r" b="b"/>
            <a:pathLst>
              <a:path w="12700" h="4686300">
                <a:moveTo>
                  <a:pt x="4762" y="0"/>
                </a:moveTo>
                <a:lnTo>
                  <a:pt x="4762" y="4686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871537" y="2051149"/>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871537" y="1817723"/>
            <a:ext cx="12700" cy="241300"/>
          </a:xfrm>
          <a:custGeom>
            <a:avLst/>
            <a:gdLst>
              <a:gd name="connsiteX0" fmla="*/ 2412 w 12700"/>
              <a:gd name="connsiteY0" fmla="*/ 0 h 241300"/>
              <a:gd name="connsiteX1" fmla="*/ 2412 w 12700"/>
              <a:gd name="connsiteY1" fmla="*/ 241300 h 241300"/>
            </a:gdLst>
            <a:ahLst/>
            <a:cxnLst>
              <a:cxn ang="0">
                <a:pos x="connsiteX0" y="connsiteY0"/>
              </a:cxn>
              <a:cxn ang="1">
                <a:pos x="connsiteX1" y="connsiteY1"/>
              </a:cxn>
            </a:cxnLst>
            <a:rect l="l" t="t" r="r" b="b"/>
            <a:pathLst>
              <a:path w="12700" h="241300">
                <a:moveTo>
                  <a:pt x="2412" y="0"/>
                </a:moveTo>
                <a:lnTo>
                  <a:pt x="2412" y="241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871537" y="2051149"/>
            <a:ext cx="3504691" cy="12700"/>
          </a:xfrm>
          <a:custGeom>
            <a:avLst/>
            <a:gdLst>
              <a:gd name="connsiteX0" fmla="*/ 0 w 3504691"/>
              <a:gd name="connsiteY0" fmla="*/ 4762 h 12700"/>
              <a:gd name="connsiteX1" fmla="*/ 3504691 w 3504691"/>
              <a:gd name="connsiteY1" fmla="*/ 4762 h 12700"/>
            </a:gdLst>
            <a:ahLst/>
            <a:cxnLst>
              <a:cxn ang="0">
                <a:pos x="connsiteX0" y="connsiteY0"/>
              </a:cxn>
              <a:cxn ang="1">
                <a:pos x="connsiteX1" y="connsiteY1"/>
              </a:cxn>
            </a:cxnLst>
            <a:rect l="l" t="t" r="r" b="b"/>
            <a:pathLst>
              <a:path w="3504691" h="12700">
                <a:moveTo>
                  <a:pt x="0" y="4762"/>
                </a:moveTo>
                <a:lnTo>
                  <a:pt x="3504691"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571685" y="5079206"/>
            <a:ext cx="12700" cy="3009900"/>
          </a:xfrm>
          <a:custGeom>
            <a:avLst/>
            <a:gdLst>
              <a:gd name="connsiteX0" fmla="*/ 2412 w 12700"/>
              <a:gd name="connsiteY0" fmla="*/ 0 h 3009900"/>
              <a:gd name="connsiteX1" fmla="*/ 2412 w 12700"/>
              <a:gd name="connsiteY1" fmla="*/ 3009900 h 3009900"/>
            </a:gdLst>
            <a:ahLst/>
            <a:cxnLst>
              <a:cxn ang="0">
                <a:pos x="connsiteX0" y="connsiteY0"/>
              </a:cxn>
              <a:cxn ang="1">
                <a:pos x="connsiteX1" y="connsiteY1"/>
              </a:cxn>
            </a:cxnLst>
            <a:rect l="l" t="t" r="r" b="b"/>
            <a:pathLst>
              <a:path w="12700" h="3009900">
                <a:moveTo>
                  <a:pt x="2412" y="0"/>
                </a:moveTo>
                <a:lnTo>
                  <a:pt x="2412" y="3009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3" name="正方形/長方形 32"/>
          <p:cNvSpPr/>
          <p:nvPr/>
        </p:nvSpPr>
        <p:spPr>
          <a:xfrm>
            <a:off x="4411853" y="1307306"/>
            <a:ext cx="1107996" cy="2481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通常状態でのリレー</a:t>
            </a:r>
          </a:p>
        </p:txBody>
      </p:sp>
      <p:pic>
        <p:nvPicPr>
          <p:cNvPr id="34" name="Picture 3"/>
          <p:cNvPicPr>
            <a:picLocks noChangeAspect="1" noChangeArrowheads="1"/>
          </p:cNvPicPr>
          <p:nvPr/>
        </p:nvPicPr>
        <p:blipFill>
          <a:blip r:embed="rId2" cstate="print"/>
          <a:srcRect/>
          <a:stretch>
            <a:fillRect/>
          </a:stretch>
        </p:blipFill>
        <p:spPr bwMode="auto">
          <a:xfrm>
            <a:off x="1036637" y="1002506"/>
            <a:ext cx="2799871" cy="2514600"/>
          </a:xfrm>
          <a:prstGeom prst="rect">
            <a:avLst/>
          </a:prstGeom>
          <a:noFill/>
        </p:spPr>
      </p:pic>
      <p:pic>
        <p:nvPicPr>
          <p:cNvPr id="35" name="Picture 3"/>
          <p:cNvPicPr>
            <a:picLocks noChangeAspect="1" noChangeArrowheads="1"/>
          </p:cNvPicPr>
          <p:nvPr/>
        </p:nvPicPr>
        <p:blipFill>
          <a:blip r:embed="rId3" cstate="print"/>
          <a:srcRect/>
          <a:stretch>
            <a:fillRect/>
          </a:stretch>
        </p:blipFill>
        <p:spPr bwMode="auto">
          <a:xfrm>
            <a:off x="1265237" y="4812506"/>
            <a:ext cx="2552257" cy="2359634"/>
          </a:xfrm>
          <a:prstGeom prst="rect">
            <a:avLst/>
          </a:prstGeom>
          <a:noFill/>
        </p:spPr>
      </p:pic>
      <p:sp>
        <p:nvSpPr>
          <p:cNvPr id="36" name="正方形/長方形 35"/>
          <p:cNvSpPr/>
          <p:nvPr/>
        </p:nvSpPr>
        <p:spPr>
          <a:xfrm>
            <a:off x="1073002" y="4310757"/>
            <a:ext cx="512469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センサーアイコンの可能なステータスは、以下の表に記載されています。</a:t>
            </a:r>
          </a:p>
        </p:txBody>
      </p:sp>
      <p:sp>
        <p:nvSpPr>
          <p:cNvPr id="37" name="正方形/長方形 36"/>
          <p:cNvSpPr/>
          <p:nvPr/>
        </p:nvSpPr>
        <p:spPr>
          <a:xfrm>
            <a:off x="2081987" y="4661092"/>
            <a:ext cx="902811"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マップアイコン</a:t>
            </a:r>
          </a:p>
        </p:txBody>
      </p:sp>
      <p:sp>
        <p:nvSpPr>
          <p:cNvPr id="38" name="正方形/長方形 37"/>
          <p:cNvSpPr/>
          <p:nvPr/>
        </p:nvSpPr>
        <p:spPr>
          <a:xfrm>
            <a:off x="4205078" y="4661092"/>
            <a:ext cx="1210588"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センサーのステータス</a:t>
            </a:r>
          </a:p>
        </p:txBody>
      </p:sp>
      <p:sp>
        <p:nvSpPr>
          <p:cNvPr id="39" name="正方形/長方形 38"/>
          <p:cNvSpPr/>
          <p:nvPr/>
        </p:nvSpPr>
        <p:spPr>
          <a:xfrm>
            <a:off x="4414143" y="5225157"/>
            <a:ext cx="292932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ビデオカメラはアームモード、センサーは正常ステータス</a:t>
            </a:r>
          </a:p>
        </p:txBody>
      </p:sp>
    </p:spTree>
    <p:extLst>
      <p:ext uri="{BB962C8B-B14F-4D97-AF65-F5344CB8AC3E}">
        <p14:creationId xmlns:p14="http://schemas.microsoft.com/office/powerpoint/2010/main" val="1008377356"/>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9" name="Freeform 3"/>
          <p:cNvSpPr/>
          <p:nvPr/>
        </p:nvSpPr>
        <p:spPr>
          <a:xfrm>
            <a:off x="4104766" y="10077450"/>
            <a:ext cx="2828417" cy="12700"/>
          </a:xfrm>
          <a:custGeom>
            <a:avLst/>
            <a:gdLst>
              <a:gd name="connsiteX0" fmla="*/ 0 w 2828417"/>
              <a:gd name="connsiteY0" fmla="*/ 1905 h 12700"/>
              <a:gd name="connsiteX1" fmla="*/ 2828416 w 2828417"/>
              <a:gd name="connsiteY1" fmla="*/ 1905 h 12700"/>
            </a:gdLst>
            <a:ahLst/>
            <a:cxnLst>
              <a:cxn ang="0">
                <a:pos x="connsiteX0" y="connsiteY0"/>
              </a:cxn>
              <a:cxn ang="1">
                <a:pos x="connsiteX1" y="connsiteY1"/>
              </a:cxn>
            </a:cxnLst>
            <a:rect l="l" t="t" r="r" b="b"/>
            <a:pathLst>
              <a:path w="2828417" h="12700">
                <a:moveTo>
                  <a:pt x="0" y="1905"/>
                </a:moveTo>
                <a:lnTo>
                  <a:pt x="282841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282</a:t>
            </a:r>
          </a:p>
        </p:txBody>
      </p:sp>
      <p:sp>
        <p:nvSpPr>
          <p:cNvPr id="5" name="Freeform 3"/>
          <p:cNvSpPr/>
          <p:nvPr/>
        </p:nvSpPr>
        <p:spPr>
          <a:xfrm>
            <a:off x="4104766" y="609663"/>
            <a:ext cx="2316479" cy="12700"/>
          </a:xfrm>
          <a:custGeom>
            <a:avLst/>
            <a:gdLst>
              <a:gd name="connsiteX0" fmla="*/ 0 w 2316479"/>
              <a:gd name="connsiteY0" fmla="*/ 1904 h 12700"/>
              <a:gd name="connsiteX1" fmla="*/ 2316479 w 2316479"/>
              <a:gd name="connsiteY1" fmla="*/ 1904 h 12700"/>
            </a:gdLst>
            <a:ahLst/>
            <a:cxnLst>
              <a:cxn ang="0">
                <a:pos x="connsiteX0" y="connsiteY0"/>
              </a:cxn>
              <a:cxn ang="1">
                <a:pos x="connsiteX1" y="connsiteY1"/>
              </a:cxn>
            </a:cxnLst>
            <a:rect l="l" t="t" r="r" b="b"/>
            <a:pathLst>
              <a:path w="2316479" h="12700">
                <a:moveTo>
                  <a:pt x="0" y="1904"/>
                </a:moveTo>
                <a:lnTo>
                  <a:pt x="2316479"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411721" y="617601"/>
            <a:ext cx="12700" cy="4686300"/>
          </a:xfrm>
          <a:custGeom>
            <a:avLst/>
            <a:gdLst>
              <a:gd name="connsiteX0" fmla="*/ 4762 w 12700"/>
              <a:gd name="connsiteY0" fmla="*/ 0 h 4686300"/>
              <a:gd name="connsiteX1" fmla="*/ 4762 w 12700"/>
              <a:gd name="connsiteY1" fmla="*/ 4686300 h 4686300"/>
            </a:gdLst>
            <a:ahLst/>
            <a:cxnLst>
              <a:cxn ang="0">
                <a:pos x="connsiteX0" y="connsiteY0"/>
              </a:cxn>
              <a:cxn ang="1">
                <a:pos x="connsiteX1" y="connsiteY1"/>
              </a:cxn>
            </a:cxnLst>
            <a:rect l="l" t="t" r="r" b="b"/>
            <a:pathLst>
              <a:path w="12700" h="4686300">
                <a:moveTo>
                  <a:pt x="4762" y="0"/>
                </a:moveTo>
                <a:lnTo>
                  <a:pt x="4762" y="4686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280</a:t>
            </a:r>
          </a:p>
        </p:txBody>
      </p:sp>
      <p:sp>
        <p:nvSpPr>
          <p:cNvPr id="8" name="Freeform 3"/>
          <p:cNvSpPr/>
          <p:nvPr/>
        </p:nvSpPr>
        <p:spPr>
          <a:xfrm>
            <a:off x="609600" y="609663"/>
            <a:ext cx="3504691" cy="12700"/>
          </a:xfrm>
          <a:custGeom>
            <a:avLst/>
            <a:gdLst>
              <a:gd name="connsiteX0" fmla="*/ 0 w 3504691"/>
              <a:gd name="connsiteY0" fmla="*/ 1904 h 12700"/>
              <a:gd name="connsiteX1" fmla="*/ 3504691 w 3504691"/>
              <a:gd name="connsiteY1" fmla="*/ 1904 h 12700"/>
            </a:gdLst>
            <a:ahLst/>
            <a:cxnLst>
              <a:cxn ang="0">
                <a:pos x="connsiteX0" y="connsiteY0"/>
              </a:cxn>
              <a:cxn ang="1">
                <a:pos x="connsiteX1" y="connsiteY1"/>
              </a:cxn>
            </a:cxnLst>
            <a:rect l="l" t="t" r="r" b="b"/>
            <a:pathLst>
              <a:path w="3504691" h="12700">
                <a:moveTo>
                  <a:pt x="0" y="1904"/>
                </a:moveTo>
                <a:lnTo>
                  <a:pt x="3504691"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4104766" y="4190206"/>
            <a:ext cx="12700" cy="3136900"/>
          </a:xfrm>
          <a:custGeom>
            <a:avLst/>
            <a:gdLst>
              <a:gd name="connsiteX0" fmla="*/ 4762 w 12700"/>
              <a:gd name="connsiteY0" fmla="*/ 0 h 3136900"/>
              <a:gd name="connsiteX1" fmla="*/ 4762 w 12700"/>
              <a:gd name="connsiteY1" fmla="*/ 3136900 h 3136900"/>
            </a:gdLst>
            <a:ahLst/>
            <a:cxnLst>
              <a:cxn ang="0">
                <a:pos x="connsiteX0" y="connsiteY0"/>
              </a:cxn>
              <a:cxn ang="1">
                <a:pos x="connsiteX1" y="connsiteY1"/>
              </a:cxn>
            </a:cxnLst>
            <a:rect l="l" t="t" r="r" b="b"/>
            <a:pathLst>
              <a:path w="12700" h="3136900">
                <a:moveTo>
                  <a:pt x="4762" y="0"/>
                </a:moveTo>
                <a:lnTo>
                  <a:pt x="4762" y="3136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4190206"/>
            <a:ext cx="12700" cy="3136900"/>
          </a:xfrm>
          <a:custGeom>
            <a:avLst/>
            <a:gdLst>
              <a:gd name="connsiteX0" fmla="*/ 2412 w 12700"/>
              <a:gd name="connsiteY0" fmla="*/ 0 h 3136900"/>
              <a:gd name="connsiteX1" fmla="*/ 2412 w 12700"/>
              <a:gd name="connsiteY1" fmla="*/ 3136900 h 3136900"/>
            </a:gdLst>
            <a:ahLst/>
            <a:cxnLst>
              <a:cxn ang="0">
                <a:pos x="connsiteX0" y="connsiteY0"/>
              </a:cxn>
              <a:cxn ang="1">
                <a:pos x="connsiteX1" y="connsiteY1"/>
              </a:cxn>
            </a:cxnLst>
            <a:rect l="l" t="t" r="r" b="b"/>
            <a:pathLst>
              <a:path w="12700" h="3136900">
                <a:moveTo>
                  <a:pt x="2412" y="0"/>
                </a:moveTo>
                <a:lnTo>
                  <a:pt x="2412" y="3136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4104766" y="609663"/>
            <a:ext cx="1266444" cy="12700"/>
          </a:xfrm>
          <a:custGeom>
            <a:avLst/>
            <a:gdLst>
              <a:gd name="connsiteX0" fmla="*/ 0 w 1266444"/>
              <a:gd name="connsiteY0" fmla="*/ 1904 h 12700"/>
              <a:gd name="connsiteX1" fmla="*/ 1266444 w 1266444"/>
              <a:gd name="connsiteY1" fmla="*/ 1904 h 12700"/>
            </a:gdLst>
            <a:ahLst/>
            <a:cxnLst>
              <a:cxn ang="0">
                <a:pos x="connsiteX0" y="connsiteY0"/>
              </a:cxn>
              <a:cxn ang="1">
                <a:pos x="connsiteX1" y="connsiteY1"/>
              </a:cxn>
            </a:cxnLst>
            <a:rect l="l" t="t" r="r" b="b"/>
            <a:pathLst>
              <a:path w="1266444" h="12700">
                <a:moveTo>
                  <a:pt x="0" y="1904"/>
                </a:moveTo>
                <a:lnTo>
                  <a:pt x="1266444"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5361685" y="4190206"/>
            <a:ext cx="12700" cy="3136900"/>
          </a:xfrm>
          <a:custGeom>
            <a:avLst/>
            <a:gdLst>
              <a:gd name="connsiteX0" fmla="*/ 4762 w 12700"/>
              <a:gd name="connsiteY0" fmla="*/ 0 h 3136900"/>
              <a:gd name="connsiteX1" fmla="*/ 4762 w 12700"/>
              <a:gd name="connsiteY1" fmla="*/ 3136900 h 3136900"/>
            </a:gdLst>
            <a:ahLst/>
            <a:cxnLst>
              <a:cxn ang="0">
                <a:pos x="connsiteX0" y="connsiteY0"/>
              </a:cxn>
              <a:cxn ang="1">
                <a:pos x="connsiteX1" y="connsiteY1"/>
              </a:cxn>
            </a:cxnLst>
            <a:rect l="l" t="t" r="r" b="b"/>
            <a:pathLst>
              <a:path w="12700" h="3136900">
                <a:moveTo>
                  <a:pt x="4762" y="0"/>
                </a:moveTo>
                <a:lnTo>
                  <a:pt x="4762" y="3136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4104766" y="4190206"/>
            <a:ext cx="12700" cy="3136900"/>
          </a:xfrm>
          <a:custGeom>
            <a:avLst/>
            <a:gdLst>
              <a:gd name="connsiteX0" fmla="*/ 4762 w 12700"/>
              <a:gd name="connsiteY0" fmla="*/ 0 h 3136900"/>
              <a:gd name="connsiteX1" fmla="*/ 4762 w 12700"/>
              <a:gd name="connsiteY1" fmla="*/ 3136900 h 3136900"/>
            </a:gdLst>
            <a:ahLst/>
            <a:cxnLst>
              <a:cxn ang="0">
                <a:pos x="connsiteX0" y="connsiteY0"/>
              </a:cxn>
              <a:cxn ang="1">
                <a:pos x="connsiteX1" y="connsiteY1"/>
              </a:cxn>
            </a:cxnLst>
            <a:rect l="l" t="t" r="r" b="b"/>
            <a:pathLst>
              <a:path w="12700" h="3136900">
                <a:moveTo>
                  <a:pt x="4762" y="0"/>
                </a:moveTo>
                <a:lnTo>
                  <a:pt x="4762" y="3136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9600" y="10077450"/>
            <a:ext cx="3504691" cy="12700"/>
          </a:xfrm>
          <a:custGeom>
            <a:avLst/>
            <a:gdLst>
              <a:gd name="connsiteX0" fmla="*/ 0 w 3504691"/>
              <a:gd name="connsiteY0" fmla="*/ 1905 h 12700"/>
              <a:gd name="connsiteX1" fmla="*/ 3504691 w 3504691"/>
              <a:gd name="connsiteY1" fmla="*/ 1905 h 12700"/>
            </a:gdLst>
            <a:ahLst/>
            <a:cxnLst>
              <a:cxn ang="0">
                <a:pos x="connsiteX0" y="connsiteY0"/>
              </a:cxn>
              <a:cxn ang="1">
                <a:pos x="connsiteX1" y="connsiteY1"/>
              </a:cxn>
            </a:cxnLst>
            <a:rect l="l" t="t" r="r" b="b"/>
            <a:pathLst>
              <a:path w="3504691" h="12700">
                <a:moveTo>
                  <a:pt x="0" y="1905"/>
                </a:moveTo>
                <a:lnTo>
                  <a:pt x="3504691"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09600" y="609663"/>
            <a:ext cx="3504691" cy="12700"/>
          </a:xfrm>
          <a:custGeom>
            <a:avLst/>
            <a:gdLst>
              <a:gd name="connsiteX0" fmla="*/ 0 w 3504691"/>
              <a:gd name="connsiteY0" fmla="*/ 1904 h 12700"/>
              <a:gd name="connsiteX1" fmla="*/ 3504691 w 3504691"/>
              <a:gd name="connsiteY1" fmla="*/ 1904 h 12700"/>
            </a:gdLst>
            <a:ahLst/>
            <a:cxnLst>
              <a:cxn ang="0">
                <a:pos x="connsiteX0" y="connsiteY0"/>
              </a:cxn>
              <a:cxn ang="1">
                <a:pos x="connsiteX1" y="connsiteY1"/>
              </a:cxn>
            </a:cxnLst>
            <a:rect l="l" t="t" r="r" b="b"/>
            <a:pathLst>
              <a:path w="3504691" h="12700">
                <a:moveTo>
                  <a:pt x="0" y="1904"/>
                </a:moveTo>
                <a:lnTo>
                  <a:pt x="3504691"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4104766" y="4190206"/>
            <a:ext cx="12700" cy="2959100"/>
          </a:xfrm>
          <a:custGeom>
            <a:avLst/>
            <a:gdLst>
              <a:gd name="connsiteX0" fmla="*/ 4762 w 12700"/>
              <a:gd name="connsiteY0" fmla="*/ 0 h 2959100"/>
              <a:gd name="connsiteX1" fmla="*/ 4762 w 12700"/>
              <a:gd name="connsiteY1" fmla="*/ 2959100 h 2959100"/>
            </a:gdLst>
            <a:ahLst/>
            <a:cxnLst>
              <a:cxn ang="0">
                <a:pos x="connsiteX0" y="connsiteY0"/>
              </a:cxn>
              <a:cxn ang="1">
                <a:pos x="connsiteX1" y="connsiteY1"/>
              </a:cxn>
            </a:cxnLst>
            <a:rect l="l" t="t" r="r" b="b"/>
            <a:pathLst>
              <a:path w="12700" h="2959100">
                <a:moveTo>
                  <a:pt x="4762" y="0"/>
                </a:moveTo>
                <a:lnTo>
                  <a:pt x="4762" y="295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9600" y="4190206"/>
            <a:ext cx="12700" cy="2959100"/>
          </a:xfrm>
          <a:custGeom>
            <a:avLst/>
            <a:gdLst>
              <a:gd name="connsiteX0" fmla="*/ 2412 w 12700"/>
              <a:gd name="connsiteY0" fmla="*/ 0 h 2959100"/>
              <a:gd name="connsiteX1" fmla="*/ 2412 w 12700"/>
              <a:gd name="connsiteY1" fmla="*/ 2959100 h 2959100"/>
            </a:gdLst>
            <a:ahLst/>
            <a:cxnLst>
              <a:cxn ang="0">
                <a:pos x="connsiteX0" y="connsiteY0"/>
              </a:cxn>
              <a:cxn ang="1">
                <a:pos x="connsiteX1" y="connsiteY1"/>
              </a:cxn>
            </a:cxnLst>
            <a:rect l="l" t="t" r="r" b="b"/>
            <a:pathLst>
              <a:path w="12700" h="2959100">
                <a:moveTo>
                  <a:pt x="2412" y="0"/>
                </a:moveTo>
                <a:lnTo>
                  <a:pt x="2412" y="295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4104766" y="4190206"/>
            <a:ext cx="12700" cy="2959100"/>
          </a:xfrm>
          <a:custGeom>
            <a:avLst/>
            <a:gdLst>
              <a:gd name="connsiteX0" fmla="*/ 4762 w 12700"/>
              <a:gd name="connsiteY0" fmla="*/ 0 h 2959100"/>
              <a:gd name="connsiteX1" fmla="*/ 4762 w 12700"/>
              <a:gd name="connsiteY1" fmla="*/ 2959100 h 2959100"/>
            </a:gdLst>
            <a:ahLst/>
            <a:cxnLst>
              <a:cxn ang="0">
                <a:pos x="connsiteX0" y="connsiteY0"/>
              </a:cxn>
              <a:cxn ang="1">
                <a:pos x="connsiteX1" y="connsiteY1"/>
              </a:cxn>
            </a:cxnLst>
            <a:rect l="l" t="t" r="r" b="b"/>
            <a:pathLst>
              <a:path w="12700" h="2959100">
                <a:moveTo>
                  <a:pt x="4762" y="0"/>
                </a:moveTo>
                <a:lnTo>
                  <a:pt x="4762" y="295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274637" y="666337"/>
            <a:ext cx="3504691" cy="12700"/>
          </a:xfrm>
          <a:custGeom>
            <a:avLst/>
            <a:gdLst>
              <a:gd name="connsiteX0" fmla="*/ 0 w 3504691"/>
              <a:gd name="connsiteY0" fmla="*/ 4286 h 12700"/>
              <a:gd name="connsiteX1" fmla="*/ 3504691 w 3504691"/>
              <a:gd name="connsiteY1" fmla="*/ 4286 h 12700"/>
            </a:gdLst>
            <a:ahLst/>
            <a:cxnLst>
              <a:cxn ang="0">
                <a:pos x="connsiteX0" y="connsiteY0"/>
              </a:cxn>
              <a:cxn ang="1">
                <a:pos x="connsiteX1" y="connsiteY1"/>
              </a:cxn>
            </a:cxnLst>
            <a:rect l="l" t="t" r="r" b="b"/>
            <a:pathLst>
              <a:path w="3504691" h="12700">
                <a:moveTo>
                  <a:pt x="0" y="4286"/>
                </a:moveTo>
                <a:lnTo>
                  <a:pt x="350469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5" name="Freeform 3"/>
          <p:cNvSpPr/>
          <p:nvPr/>
        </p:nvSpPr>
        <p:spPr>
          <a:xfrm>
            <a:off x="4110716" y="2907506"/>
            <a:ext cx="2828417" cy="12700"/>
          </a:xfrm>
          <a:custGeom>
            <a:avLst/>
            <a:gdLst>
              <a:gd name="connsiteX0" fmla="*/ 0 w 2828417"/>
              <a:gd name="connsiteY0" fmla="*/ 1904 h 12700"/>
              <a:gd name="connsiteX1" fmla="*/ 2828416 w 2828417"/>
              <a:gd name="connsiteY1" fmla="*/ 1904 h 12700"/>
            </a:gdLst>
            <a:ahLst/>
            <a:cxnLst>
              <a:cxn ang="0">
                <a:pos x="connsiteX0" y="connsiteY0"/>
              </a:cxn>
              <a:cxn ang="1">
                <a:pos x="connsiteX1" y="connsiteY1"/>
              </a:cxn>
            </a:cxnLst>
            <a:rect l="l" t="t" r="r" b="b"/>
            <a:pathLst>
              <a:path w="2828417" h="12700">
                <a:moveTo>
                  <a:pt x="0" y="1904"/>
                </a:moveTo>
                <a:lnTo>
                  <a:pt x="282841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6" name="Freeform 3"/>
          <p:cNvSpPr/>
          <p:nvPr/>
        </p:nvSpPr>
        <p:spPr>
          <a:xfrm>
            <a:off x="6929608" y="2915444"/>
            <a:ext cx="12700" cy="2959100"/>
          </a:xfrm>
          <a:custGeom>
            <a:avLst/>
            <a:gdLst>
              <a:gd name="connsiteX0" fmla="*/ 4762 w 12700"/>
              <a:gd name="connsiteY0" fmla="*/ 0 h 2959100"/>
              <a:gd name="connsiteX1" fmla="*/ 4762 w 12700"/>
              <a:gd name="connsiteY1" fmla="*/ 2959100 h 2959100"/>
            </a:gdLst>
            <a:ahLst/>
            <a:cxnLst>
              <a:cxn ang="0">
                <a:pos x="connsiteX0" y="connsiteY0"/>
              </a:cxn>
              <a:cxn ang="1">
                <a:pos x="connsiteX1" y="connsiteY1"/>
              </a:cxn>
            </a:cxnLst>
            <a:rect l="l" t="t" r="r" b="b"/>
            <a:pathLst>
              <a:path w="12700" h="2959100">
                <a:moveTo>
                  <a:pt x="4762" y="0"/>
                </a:moveTo>
                <a:lnTo>
                  <a:pt x="4762" y="295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47" name="Picture 3"/>
          <p:cNvPicPr>
            <a:picLocks noChangeAspect="1" noChangeArrowheads="1"/>
          </p:cNvPicPr>
          <p:nvPr/>
        </p:nvPicPr>
        <p:blipFill>
          <a:blip r:embed="rId2" cstate="print"/>
          <a:srcRect/>
          <a:stretch>
            <a:fillRect/>
          </a:stretch>
        </p:blipFill>
        <p:spPr bwMode="auto">
          <a:xfrm>
            <a:off x="686359" y="1637278"/>
            <a:ext cx="2554927" cy="2167817"/>
          </a:xfrm>
          <a:prstGeom prst="rect">
            <a:avLst/>
          </a:prstGeom>
          <a:noFill/>
        </p:spPr>
      </p:pic>
      <p:pic>
        <p:nvPicPr>
          <p:cNvPr id="48" name="Picture 3"/>
          <p:cNvPicPr>
            <a:picLocks noChangeAspect="1" noChangeArrowheads="1"/>
          </p:cNvPicPr>
          <p:nvPr/>
        </p:nvPicPr>
        <p:blipFill>
          <a:blip r:embed="rId3" cstate="print"/>
          <a:srcRect/>
          <a:stretch>
            <a:fillRect/>
          </a:stretch>
        </p:blipFill>
        <p:spPr bwMode="auto">
          <a:xfrm>
            <a:off x="660495" y="4126705"/>
            <a:ext cx="2545366" cy="2371819"/>
          </a:xfrm>
          <a:prstGeom prst="rect">
            <a:avLst/>
          </a:prstGeom>
          <a:noFill/>
        </p:spPr>
      </p:pic>
      <p:pic>
        <p:nvPicPr>
          <p:cNvPr id="49" name="Picture 3"/>
          <p:cNvPicPr>
            <a:picLocks noChangeAspect="1" noChangeArrowheads="1"/>
          </p:cNvPicPr>
          <p:nvPr/>
        </p:nvPicPr>
        <p:blipFill>
          <a:blip r:embed="rId4" cstate="print"/>
          <a:srcRect/>
          <a:stretch>
            <a:fillRect/>
          </a:stretch>
        </p:blipFill>
        <p:spPr bwMode="auto">
          <a:xfrm>
            <a:off x="714040" y="6924202"/>
            <a:ext cx="2534771" cy="2256331"/>
          </a:xfrm>
          <a:prstGeom prst="rect">
            <a:avLst/>
          </a:prstGeom>
          <a:noFill/>
        </p:spPr>
      </p:pic>
      <p:sp>
        <p:nvSpPr>
          <p:cNvPr id="50" name="正方形/長方形 49"/>
          <p:cNvSpPr/>
          <p:nvPr/>
        </p:nvSpPr>
        <p:spPr>
          <a:xfrm>
            <a:off x="3779837" y="2145506"/>
            <a:ext cx="2994064"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ビデオカメラはアームモード、センサーはアラームステータス</a:t>
            </a:r>
          </a:p>
        </p:txBody>
      </p:sp>
      <p:sp>
        <p:nvSpPr>
          <p:cNvPr id="51" name="正方形/長方形 50"/>
          <p:cNvSpPr/>
          <p:nvPr/>
        </p:nvSpPr>
        <p:spPr>
          <a:xfrm>
            <a:off x="3779837" y="4660106"/>
            <a:ext cx="2923213"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ビデオカメラはディスアームモード、センサーは正常ステータス</a:t>
            </a:r>
          </a:p>
        </p:txBody>
      </p:sp>
      <p:sp>
        <p:nvSpPr>
          <p:cNvPr id="52" name="正方形/長方形 51"/>
          <p:cNvSpPr/>
          <p:nvPr/>
        </p:nvSpPr>
        <p:spPr>
          <a:xfrm>
            <a:off x="3856037" y="7327106"/>
            <a:ext cx="2856711"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ビデオカメラはディスアームモード、センサーはアラームステータス</a:t>
            </a:r>
          </a:p>
        </p:txBody>
      </p:sp>
    </p:spTree>
    <p:extLst>
      <p:ext uri="{BB962C8B-B14F-4D97-AF65-F5344CB8AC3E}">
        <p14:creationId xmlns:p14="http://schemas.microsoft.com/office/powerpoint/2010/main" val="971013029"/>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995361" y="9782636"/>
            <a:ext cx="6137276"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予備アーカイブナビゲーションパネルのエクスポートインターバルを設定します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。このプロセスは同じですが、エクスポートのインターバルは、マウスの右ボタンでは設定できません。インターバルをクリアするには、　　　ボタンをクリックします。</a:t>
            </a:r>
          </a:p>
        </p:txBody>
      </p:sp>
      <p:sp>
        <p:nvSpPr>
          <p:cNvPr id="1036" name="正方形/長方形 1035"/>
          <p:cNvSpPr/>
          <p:nvPr/>
        </p:nvSpPr>
        <p:spPr>
          <a:xfrm>
            <a:off x="969300" y="7754684"/>
            <a:ext cx="6287829"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メインのタイムライン上でエクスポートインターバルを設定します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。エクスポートインターバルの始まりに一致する位置にタイムラインインジケータを設定します。</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エクスポートインターバルの終わりに一致する場所にインジケーターを設定し、クリックします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マウスの右ボタンを使用して、エクスポートインターバルを選択することもできます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インターバルをクリアするには、　　　　　ボタンをクリックします。</a:t>
            </a:r>
          </a:p>
        </p:txBody>
      </p:sp>
      <p:sp>
        <p:nvSpPr>
          <p:cNvPr id="3" name="Freeform 3"/>
          <p:cNvSpPr/>
          <p:nvPr/>
        </p:nvSpPr>
        <p:spPr>
          <a:xfrm>
            <a:off x="990600" y="1632049"/>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990600" y="16025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990600" y="1632049"/>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990600" y="219783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1632049"/>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588300" y="6161276"/>
            <a:ext cx="6340856" cy="423799"/>
          </a:xfrm>
          <a:custGeom>
            <a:avLst/>
            <a:gdLst>
              <a:gd name="connsiteX0" fmla="*/ 0 w 6340856"/>
              <a:gd name="connsiteY0" fmla="*/ 0 h 423799"/>
              <a:gd name="connsiteX1" fmla="*/ 6340856 w 6340856"/>
              <a:gd name="connsiteY1" fmla="*/ 0 h 423799"/>
              <a:gd name="connsiteX2" fmla="*/ 6340856 w 6340856"/>
              <a:gd name="connsiteY2" fmla="*/ 423799 h 423799"/>
              <a:gd name="connsiteX3" fmla="*/ 0 w 6340856"/>
              <a:gd name="connsiteY3" fmla="*/ 423799 h 423799"/>
              <a:gd name="connsiteX4" fmla="*/ 0 w 6340856"/>
              <a:gd name="connsiteY4" fmla="*/ 0 h 42379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9">
                <a:moveTo>
                  <a:pt x="0" y="0"/>
                </a:moveTo>
                <a:lnTo>
                  <a:pt x="6340856" y="0"/>
                </a:lnTo>
                <a:lnTo>
                  <a:pt x="6340856" y="423799"/>
                </a:lnTo>
                <a:lnTo>
                  <a:pt x="0" y="423799"/>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588300" y="61745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588300" y="6161276"/>
            <a:ext cx="9525" cy="423799"/>
          </a:xfrm>
          <a:custGeom>
            <a:avLst/>
            <a:gdLst>
              <a:gd name="connsiteX0" fmla="*/ 4762 w 9525"/>
              <a:gd name="connsiteY0" fmla="*/ 0 h 423799"/>
              <a:gd name="connsiteX1" fmla="*/ 4762 w 9525"/>
              <a:gd name="connsiteY1" fmla="*/ 423799 h 423799"/>
            </a:gdLst>
            <a:ahLst/>
            <a:cxnLst>
              <a:cxn ang="0">
                <a:pos x="connsiteX0" y="connsiteY0"/>
              </a:cxn>
              <a:cxn ang="1">
                <a:pos x="connsiteX1" y="connsiteY1"/>
              </a:cxn>
            </a:cxnLst>
            <a:rect l="l" t="t" r="r" b="b"/>
            <a:pathLst>
              <a:path w="9525" h="423799">
                <a:moveTo>
                  <a:pt x="4762" y="0"/>
                </a:moveTo>
                <a:lnTo>
                  <a:pt x="4762" y="423799"/>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588300" y="657555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19631" y="6161276"/>
            <a:ext cx="9525" cy="423799"/>
          </a:xfrm>
          <a:custGeom>
            <a:avLst/>
            <a:gdLst>
              <a:gd name="connsiteX0" fmla="*/ 4762 w 9525"/>
              <a:gd name="connsiteY0" fmla="*/ 0 h 423799"/>
              <a:gd name="connsiteX1" fmla="*/ 4762 w 9525"/>
              <a:gd name="connsiteY1" fmla="*/ 423799 h 423799"/>
            </a:gdLst>
            <a:ahLst/>
            <a:cxnLst>
              <a:cxn ang="0">
                <a:pos x="connsiteX0" y="connsiteY0"/>
              </a:cxn>
              <a:cxn ang="1">
                <a:pos x="connsiteX1" y="connsiteY1"/>
              </a:cxn>
            </a:cxnLst>
            <a:rect l="l" t="t" r="r" b="b"/>
            <a:pathLst>
              <a:path w="9525" h="423799">
                <a:moveTo>
                  <a:pt x="4762" y="0"/>
                </a:moveTo>
                <a:lnTo>
                  <a:pt x="4762" y="423799"/>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079500" y="1741651"/>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990600" y="2605251"/>
            <a:ext cx="1993900" cy="26289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1609725" y="8124825"/>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2865437" y="8317706"/>
            <a:ext cx="139700" cy="1270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1350300" y="8516873"/>
            <a:ext cx="1778000" cy="11430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2789237" y="7936706"/>
            <a:ext cx="177800" cy="165100"/>
          </a:xfrm>
          <a:prstGeom prst="rect">
            <a:avLst/>
          </a:prstGeom>
          <a:noFill/>
        </p:spPr>
      </p:pic>
      <p:pic>
        <p:nvPicPr>
          <p:cNvPr id="19" name="Picture 3"/>
          <p:cNvPicPr>
            <a:picLocks noChangeAspect="1" noChangeArrowheads="1"/>
          </p:cNvPicPr>
          <p:nvPr/>
        </p:nvPicPr>
        <p:blipFill>
          <a:blip r:embed="rId8" cstate="print"/>
          <a:srcRect/>
          <a:stretch>
            <a:fillRect/>
          </a:stretch>
        </p:blipFill>
        <p:spPr bwMode="auto">
          <a:xfrm>
            <a:off x="5456237" y="9994106"/>
            <a:ext cx="139700" cy="1270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284</a:t>
            </a:r>
          </a:p>
        </p:txBody>
      </p:sp>
      <p:sp>
        <p:nvSpPr>
          <p:cNvPr id="29" name="正方形/長方形 28"/>
          <p:cNvSpPr/>
          <p:nvPr/>
        </p:nvSpPr>
        <p:spPr>
          <a:xfrm>
            <a:off x="601330" y="242257"/>
            <a:ext cx="3778250" cy="425758"/>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フレームとビデオ記録のエクスポート</a:t>
            </a: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フレームのエクスポート</a:t>
            </a:r>
          </a:p>
        </p:txBody>
      </p:sp>
      <p:sp>
        <p:nvSpPr>
          <p:cNvPr id="4" name="正方形/長方形 3"/>
          <p:cNvSpPr/>
          <p:nvPr/>
        </p:nvSpPr>
        <p:spPr>
          <a:xfrm>
            <a:off x="542925" y="6977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フレームのエクスポートは、すべての表示タイルモードでアクセス可能です。</a:t>
            </a:r>
          </a:p>
        </p:txBody>
      </p:sp>
      <p:sp>
        <p:nvSpPr>
          <p:cNvPr id="30" name="正方形/長方形 29"/>
          <p:cNvSpPr/>
          <p:nvPr/>
        </p:nvSpPr>
        <p:spPr>
          <a:xfrm>
            <a:off x="542924" y="913150"/>
            <a:ext cx="5675311"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rPr>
              <a:t>ビデオ画像フレームをエクスポートするには、次の手順を実行する必要があります。</a:t>
            </a:r>
          </a:p>
        </p:txBody>
      </p:sp>
      <p:sp>
        <p:nvSpPr>
          <p:cNvPr id="31" name="正方形/長方形 30"/>
          <p:cNvSpPr/>
          <p:nvPr/>
        </p:nvSpPr>
        <p:spPr>
          <a:xfrm>
            <a:off x="671327" y="1128594"/>
            <a:ext cx="5546909"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ビデオ監視がリアルタイムの場合、スナップショット機能を有効にします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（「スナップショット機能の使用」を参照）。または、ビデオ監視が他のモードのとき、再生を停止します。</a:t>
            </a:r>
          </a:p>
        </p:txBody>
      </p:sp>
      <p:sp>
        <p:nvSpPr>
          <p:cNvPr id="1024" name="正方形/長方形 1023"/>
          <p:cNvSpPr/>
          <p:nvPr/>
        </p:nvSpPr>
        <p:spPr>
          <a:xfrm>
            <a:off x="1230681" y="1612106"/>
            <a:ext cx="5275262"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（アラーム管理モードまたはアーカイブモードで）アーカイブで一時停止しているとき、フレームをエクスポートするスナップショット機能を有効にする必要はありません。</a:t>
            </a:r>
          </a:p>
        </p:txBody>
      </p:sp>
      <p:sp>
        <p:nvSpPr>
          <p:cNvPr id="1025" name="正方形/長方形 1024"/>
          <p:cNvSpPr/>
          <p:nvPr/>
        </p:nvSpPr>
        <p:spPr>
          <a:xfrm>
            <a:off x="614362" y="2174903"/>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[スナップショットのエクスポート]を選択します(2)。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スナップショットのエクスポート]を選択します(2)。</a:t>
            </a:r>
          </a:p>
        </p:txBody>
      </p:sp>
      <p:sp>
        <p:nvSpPr>
          <p:cNvPr id="1028" name="正方形/長方形 1027"/>
          <p:cNvSpPr/>
          <p:nvPr/>
        </p:nvSpPr>
        <p:spPr>
          <a:xfrm>
            <a:off x="670699" y="5260445"/>
            <a:ext cx="6253693"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スナップショットは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、エクスポート設定で指定したディレクトリに.JPG形式で保存されます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（「エクスポートの設定」を参照）。</a:t>
            </a:r>
          </a:p>
        </p:txBody>
      </p:sp>
      <p:sp>
        <p:nvSpPr>
          <p:cNvPr id="1029" name="正方形/長方形 1028"/>
          <p:cNvSpPr/>
          <p:nvPr/>
        </p:nvSpPr>
        <p:spPr>
          <a:xfrm>
            <a:off x="809039" y="549830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これでフレームのエクスポートは完了です。</a:t>
            </a:r>
          </a:p>
        </p:txBody>
      </p:sp>
      <p:sp>
        <p:nvSpPr>
          <p:cNvPr id="1030" name="正方形/長方形 1029"/>
          <p:cNvSpPr/>
          <p:nvPr/>
        </p:nvSpPr>
        <p:spPr>
          <a:xfrm>
            <a:off x="558836" y="5708342"/>
            <a:ext cx="5460964"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デジタル署名は、エクスポートされたフレームに追加されます。デジタル署名は、対応するユーティリティを（デジタル署名検証ユーティリティを参照）を使用して検証されています。</a:t>
            </a:r>
          </a:p>
        </p:txBody>
      </p:sp>
      <p:sp>
        <p:nvSpPr>
          <p:cNvPr id="1031" name="正方形/長方形 1030"/>
          <p:cNvSpPr/>
          <p:nvPr/>
        </p:nvSpPr>
        <p:spPr>
          <a:xfrm>
            <a:off x="493344" y="6649179"/>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ビデオ記録のエクスポート</a:t>
            </a:r>
          </a:p>
        </p:txBody>
      </p:sp>
      <p:sp>
        <p:nvSpPr>
          <p:cNvPr id="1032" name="正方形/長方形 1031"/>
          <p:cNvSpPr/>
          <p:nvPr/>
        </p:nvSpPr>
        <p:spPr>
          <a:xfrm>
            <a:off x="742298" y="6240976"/>
            <a:ext cx="1467068" cy="425758"/>
          </a:xfrm>
          <a:prstGeom prst="rect">
            <a:avLst/>
          </a:prstGeom>
        </p:spPr>
        <p:txBody>
          <a:bodyPr wrap="none">
            <a:spAutoFit/>
          </a:bodyPr>
          <a:lstStyle/>
          <a:p>
            <a:pPr>
              <a:lnSpc>
                <a:spcPts val="1300"/>
              </a:lnSpc>
              <a:tabLst>
                <a:tab pos="114300" algn="l"/>
                <a:tab pos="203200" algn="l"/>
                <a:tab pos="381000" algn="l"/>
                <a:tab pos="584200" algn="l"/>
              </a:tabLst>
            </a:pPr>
            <a:r>
              <a:rPr lang="en-US" altLang="zh-CN" sz="1000" b="1" dirty="0" err="1" smtClean="0">
                <a:solidFill>
                  <a:srgbClr val="003366"/>
                </a:solidFill>
                <a:latin typeface="メイリオ" panose="020B0604030504040204" pitchFamily="50" charset="-128"/>
                <a:cs typeface="メイリオ" panose="020B0604030504040204" pitchFamily="50" charset="-128"/>
                <a:hlinkClick r:id="rId9"/>
              </a:rPr>
              <a:t>関連の動画を再生する</a:t>
            </a:r>
            <a:endParaRPr lang="en-US" altLang="zh-CN" sz="1000" b="1" dirty="0" smtClean="0">
              <a:solidFill>
                <a:srgbClr val="003366"/>
              </a:solidFill>
              <a:latin typeface="メイリオ" panose="020B0604030504040204" pitchFamily="50" charset="-128"/>
              <a:cs typeface="メイリオ" panose="020B0604030504040204" pitchFamily="50" charset="-128"/>
              <a:hlinkClick r:id="rId9"/>
            </a:endParaRPr>
          </a:p>
          <a:p>
            <a:pPr>
              <a:lnSpc>
                <a:spcPts val="1300"/>
              </a:lnSpc>
              <a:tabLst>
                <a:tab pos="114300" algn="l"/>
                <a:tab pos="203200" algn="l"/>
                <a:tab pos="381000" algn="l"/>
                <a:tab pos="584200" algn="l"/>
              </a:tabLst>
            </a:pPr>
            <a:endParaRPr lang="en-US" altLang="zh-CN" sz="1000" b="1" dirty="0">
              <a:solidFill>
                <a:srgbClr val="003366"/>
              </a:solidFill>
              <a:latin typeface="メイリオ" panose="020B0604030504040204" pitchFamily="50" charset="-128"/>
              <a:cs typeface="メイリオ" panose="020B0604030504040204" pitchFamily="50" charset="-128"/>
              <a:hlinkClick r:id="rId10"/>
            </a:endParaRPr>
          </a:p>
        </p:txBody>
      </p:sp>
      <p:sp>
        <p:nvSpPr>
          <p:cNvPr id="1033" name="正方形/長方形 1032"/>
          <p:cNvSpPr/>
          <p:nvPr/>
        </p:nvSpPr>
        <p:spPr>
          <a:xfrm>
            <a:off x="552450" y="6788113"/>
            <a:ext cx="3778250" cy="425758"/>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ビデオのエクスポートは、アーカイブとアーカイブ解析モードで使用できます。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ビデオ記録（フラグメント）をエクスポートするには</a:t>
            </a:r>
          </a:p>
        </p:txBody>
      </p:sp>
      <p:sp>
        <p:nvSpPr>
          <p:cNvPr id="1034" name="正方形/長方形 1033"/>
          <p:cNvSpPr/>
          <p:nvPr/>
        </p:nvSpPr>
        <p:spPr>
          <a:xfrm>
            <a:off x="636317" y="7234389"/>
            <a:ext cx="6292839"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アーカイブモードまたはアーカイブ解析モードに移動します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（「アーカイブモードへの切り替え」および「アーカイブ検索モードへの切り替え」を参照）。</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5" name="正方形/長方形 1034"/>
          <p:cNvSpPr/>
          <p:nvPr/>
        </p:nvSpPr>
        <p:spPr>
          <a:xfrm>
            <a:off x="626400" y="7578661"/>
            <a:ext cx="5326616"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次のいずれかの方法を使用して、エクスポートしたいビデオフラグメントを選択します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3103552324"/>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1357" y="7917205"/>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1357" y="79800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1357" y="791720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1357" y="83610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32688" y="791720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1163729" y="205440"/>
            <a:ext cx="1892300" cy="4445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1089726" y="1401915"/>
            <a:ext cx="2156711" cy="1658175"/>
          </a:xfrm>
          <a:prstGeom prst="rect">
            <a:avLst/>
          </a:prstGeom>
          <a:noFill/>
        </p:spPr>
      </p:pic>
      <p:pic>
        <p:nvPicPr>
          <p:cNvPr id="12" name="Picture 3"/>
          <p:cNvPicPr>
            <a:picLocks noChangeAspect="1" noChangeArrowheads="1"/>
          </p:cNvPicPr>
          <p:nvPr/>
        </p:nvPicPr>
        <p:blipFill>
          <a:blip r:embed="rId4" cstate="print"/>
          <a:srcRect/>
          <a:stretch>
            <a:fillRect/>
          </a:stretch>
        </p:blipFill>
        <p:spPr bwMode="auto">
          <a:xfrm>
            <a:off x="1112837" y="3136106"/>
            <a:ext cx="228600" cy="215900"/>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1099075" y="3736975"/>
            <a:ext cx="2138012" cy="1705861"/>
          </a:xfrm>
          <a:prstGeom prst="rect">
            <a:avLst/>
          </a:prstGeom>
          <a:noFill/>
        </p:spPr>
      </p:pic>
      <p:pic>
        <p:nvPicPr>
          <p:cNvPr id="14" name="Picture 3"/>
          <p:cNvPicPr>
            <a:picLocks noChangeAspect="1" noChangeArrowheads="1"/>
          </p:cNvPicPr>
          <p:nvPr/>
        </p:nvPicPr>
        <p:blipFill>
          <a:blip r:embed="rId6" cstate="print"/>
          <a:srcRect/>
          <a:stretch>
            <a:fillRect/>
          </a:stretch>
        </p:blipFill>
        <p:spPr bwMode="auto">
          <a:xfrm>
            <a:off x="601357" y="5919860"/>
            <a:ext cx="6350000" cy="723900"/>
          </a:xfrm>
          <a:prstGeom prst="rect">
            <a:avLst/>
          </a:prstGeom>
          <a:noFill/>
        </p:spPr>
      </p:pic>
      <p:pic>
        <p:nvPicPr>
          <p:cNvPr id="15" name="Picture 3"/>
          <p:cNvPicPr>
            <a:picLocks noChangeAspect="1" noChangeArrowheads="1"/>
          </p:cNvPicPr>
          <p:nvPr/>
        </p:nvPicPr>
        <p:blipFill>
          <a:blip r:embed="rId7" cstate="print"/>
          <a:srcRect/>
          <a:stretch>
            <a:fillRect/>
          </a:stretch>
        </p:blipFill>
        <p:spPr bwMode="auto">
          <a:xfrm>
            <a:off x="4160837" y="6783095"/>
            <a:ext cx="215900" cy="215900"/>
          </a:xfrm>
          <a:prstGeom prst="rect">
            <a:avLst/>
          </a:prstGeom>
          <a:noFill/>
        </p:spPr>
      </p:pic>
      <p:pic>
        <p:nvPicPr>
          <p:cNvPr id="16" name="Picture 3"/>
          <p:cNvPicPr>
            <a:picLocks noChangeAspect="1" noChangeArrowheads="1"/>
          </p:cNvPicPr>
          <p:nvPr/>
        </p:nvPicPr>
        <p:blipFill>
          <a:blip r:embed="rId8" cstate="print"/>
          <a:srcRect/>
          <a:stretch>
            <a:fillRect/>
          </a:stretch>
        </p:blipFill>
        <p:spPr bwMode="auto">
          <a:xfrm>
            <a:off x="4402137" y="6783095"/>
            <a:ext cx="215900" cy="215900"/>
          </a:xfrm>
          <a:prstGeom prst="rect">
            <a:avLst/>
          </a:prstGeom>
          <a:noFill/>
        </p:spPr>
      </p:pic>
      <p:pic>
        <p:nvPicPr>
          <p:cNvPr id="17" name="Picture 3"/>
          <p:cNvPicPr>
            <a:picLocks noChangeAspect="1" noChangeArrowheads="1"/>
          </p:cNvPicPr>
          <p:nvPr/>
        </p:nvPicPr>
        <p:blipFill>
          <a:blip r:embed="rId9" cstate="print"/>
          <a:srcRect/>
          <a:stretch>
            <a:fillRect/>
          </a:stretch>
        </p:blipFill>
        <p:spPr bwMode="auto">
          <a:xfrm>
            <a:off x="1324638" y="7180112"/>
            <a:ext cx="177800" cy="177800"/>
          </a:xfrm>
          <a:prstGeom prst="rect">
            <a:avLst/>
          </a:prstGeom>
          <a:noFill/>
        </p:spPr>
      </p:pic>
      <p:pic>
        <p:nvPicPr>
          <p:cNvPr id="18" name="Picture 3"/>
          <p:cNvPicPr>
            <a:picLocks noChangeAspect="1" noChangeArrowheads="1"/>
          </p:cNvPicPr>
          <p:nvPr/>
        </p:nvPicPr>
        <p:blipFill>
          <a:blip r:embed="rId10" cstate="print"/>
          <a:srcRect/>
          <a:stretch>
            <a:fillRect/>
          </a:stretch>
        </p:blipFill>
        <p:spPr bwMode="auto">
          <a:xfrm>
            <a:off x="476804" y="7516972"/>
            <a:ext cx="139700" cy="152400"/>
          </a:xfrm>
          <a:prstGeom prst="rect">
            <a:avLst/>
          </a:prstGeom>
          <a:noFill/>
        </p:spPr>
      </p:pic>
      <p:pic>
        <p:nvPicPr>
          <p:cNvPr id="19" name="Picture 3"/>
          <p:cNvPicPr>
            <a:picLocks noChangeAspect="1" noChangeArrowheads="1"/>
          </p:cNvPicPr>
          <p:nvPr/>
        </p:nvPicPr>
        <p:blipFill>
          <a:blip r:embed="rId11" cstate="print"/>
          <a:srcRect/>
          <a:stretch>
            <a:fillRect/>
          </a:stretch>
        </p:blipFill>
        <p:spPr bwMode="auto">
          <a:xfrm>
            <a:off x="3389037" y="7516972"/>
            <a:ext cx="152400" cy="152400"/>
          </a:xfrm>
          <a:prstGeom prst="rect">
            <a:avLst/>
          </a:prstGeom>
          <a:noFill/>
        </p:spPr>
      </p:pic>
      <p:pic>
        <p:nvPicPr>
          <p:cNvPr id="20" name="Picture 3"/>
          <p:cNvPicPr>
            <a:picLocks noChangeAspect="1" noChangeArrowheads="1"/>
          </p:cNvPicPr>
          <p:nvPr/>
        </p:nvPicPr>
        <p:blipFill>
          <a:blip r:embed="rId12" cstate="print"/>
          <a:srcRect/>
          <a:stretch>
            <a:fillRect/>
          </a:stretch>
        </p:blipFill>
        <p:spPr bwMode="auto">
          <a:xfrm>
            <a:off x="690257" y="8023504"/>
            <a:ext cx="177800" cy="177800"/>
          </a:xfrm>
          <a:prstGeom prst="rect">
            <a:avLst/>
          </a:prstGeom>
          <a:noFill/>
        </p:spPr>
      </p:pic>
      <p:pic>
        <p:nvPicPr>
          <p:cNvPr id="21" name="Picture 3"/>
          <p:cNvPicPr>
            <a:picLocks noChangeAspect="1" noChangeArrowheads="1"/>
          </p:cNvPicPr>
          <p:nvPr/>
        </p:nvPicPr>
        <p:blipFill>
          <a:blip r:embed="rId13" cstate="print"/>
          <a:srcRect/>
          <a:stretch>
            <a:fillRect/>
          </a:stretch>
        </p:blipFill>
        <p:spPr bwMode="auto">
          <a:xfrm>
            <a:off x="2779307" y="8489149"/>
            <a:ext cx="228600" cy="215900"/>
          </a:xfrm>
          <a:prstGeom prst="rect">
            <a:avLst/>
          </a:prstGeom>
          <a:noFill/>
        </p:spPr>
      </p:pic>
      <p:sp>
        <p:nvSpPr>
          <p:cNvPr id="1035" name="正方形/長方形 1034"/>
          <p:cNvSpPr/>
          <p:nvPr/>
        </p:nvSpPr>
        <p:spPr>
          <a:xfrm>
            <a:off x="998629" y="694029"/>
            <a:ext cx="6286408"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表示タイルのコンテキストメニューを使用して、エクスポートインターバルを設定します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。範囲の設定 →範囲の開始設定(2)メニューを選択し、エクスポート範囲の先頭と一致する位置に、第一または第二のタイムラインのインジケータを設定します。範囲の設定→範囲の終わり設定(3)メニューを選択し、エクスポート範囲の終わりと一致する位置に、第一または第二のタイムラインのインジケータを設定します、インターバルを削除するには、範囲の設定→範囲の削除メニューを選択します(4)。</a:t>
            </a:r>
          </a:p>
        </p:txBody>
      </p:sp>
      <p:sp>
        <p:nvSpPr>
          <p:cNvPr id="1036" name="正方形/長方形 1035"/>
          <p:cNvSpPr/>
          <p:nvPr/>
        </p:nvSpPr>
        <p:spPr>
          <a:xfrm>
            <a:off x="797578" y="3161382"/>
            <a:ext cx="5865813"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ボタンをクリックするか、範囲の設定</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→ビデオのエクスポートメニューを選択します(1)。</a:t>
            </a:r>
          </a:p>
        </p:txBody>
      </p:sp>
      <p:sp>
        <p:nvSpPr>
          <p:cNvPr id="1037" name="正方形/長方形 1036"/>
          <p:cNvSpPr/>
          <p:nvPr/>
        </p:nvSpPr>
        <p:spPr>
          <a:xfrm>
            <a:off x="787683" y="3319948"/>
            <a:ext cx="6497354"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必要に応じて、エクスポートにコメントを追加します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。エクスポートされたビデオの再生時に、コメントがキャプションとして表示されます。</a:t>
            </a:r>
          </a:p>
        </p:txBody>
      </p:sp>
      <p:sp>
        <p:nvSpPr>
          <p:cNvPr id="1038" name="正方形/長方形 1037"/>
          <p:cNvSpPr/>
          <p:nvPr/>
        </p:nvSpPr>
        <p:spPr>
          <a:xfrm>
            <a:off x="856857" y="5489180"/>
            <a:ext cx="2291012"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[エクスポート]ボタンをクリックします。</a:t>
            </a:r>
          </a:p>
        </p:txBody>
      </p:sp>
      <p:sp>
        <p:nvSpPr>
          <p:cNvPr id="1039" name="正方形/長方形 1038"/>
          <p:cNvSpPr/>
          <p:nvPr/>
        </p:nvSpPr>
        <p:spPr>
          <a:xfrm>
            <a:off x="737882" y="5678104"/>
            <a:ext cx="539591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エクスポートプロセスが開始されます。ステータスが、レイアウトリボン下のメッセージに示されます。</a:t>
            </a:r>
          </a:p>
        </p:txBody>
      </p:sp>
      <p:sp>
        <p:nvSpPr>
          <p:cNvPr id="1040" name="正方形/長方形 1039"/>
          <p:cNvSpPr/>
          <p:nvPr/>
        </p:nvSpPr>
        <p:spPr>
          <a:xfrm>
            <a:off x="559288" y="6817831"/>
            <a:ext cx="6649549"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複数のエクスポートプロセスが進行中の場合は、それらを切り替えるため</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の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を使用します。次の情報は、それらの間に表示されます。現在のエクスポート操作の数/エクスポート操作の合計数（すべての操作のエクスポート進行）。現在のエクスポートをキャンセルするには、　　　ボタンをクリックします。</a:t>
            </a:r>
          </a:p>
        </p:txBody>
      </p:sp>
      <p:sp>
        <p:nvSpPr>
          <p:cNvPr id="1042" name="正方形/長方形 1041"/>
          <p:cNvSpPr/>
          <p:nvPr/>
        </p:nvSpPr>
        <p:spPr>
          <a:xfrm>
            <a:off x="558762" y="7296937"/>
            <a:ext cx="6650075"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エクスポート操作が完了すると、選択されたビデオのフラグメントが、エクスポート設定で指定したフォルダー（このフォルダーを開くには　　　ボタンをクリックし、エクスポート通知を閉じるには、　　　　ボタンをクリックします）にMKV形式で保存されます（エクスポート設定を参照)。日付とタイムスタンプを含むタイトルは、その映像から映像に重ねられます。</a:t>
            </a:r>
          </a:p>
        </p:txBody>
      </p:sp>
      <p:sp>
        <p:nvSpPr>
          <p:cNvPr id="1043" name="正方形/長方形 1042"/>
          <p:cNvSpPr/>
          <p:nvPr/>
        </p:nvSpPr>
        <p:spPr>
          <a:xfrm>
            <a:off x="868057" y="7939493"/>
            <a:ext cx="6031614"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キャプションは別個のビデオトラックに格納されると、必要に応じて、ソフトウェアを介してプレイヤーで無効にされます。</a:t>
            </a:r>
          </a:p>
        </p:txBody>
      </p:sp>
      <p:sp>
        <p:nvSpPr>
          <p:cNvPr id="1044" name="正方形/長方形 1043"/>
          <p:cNvSpPr/>
          <p:nvPr/>
        </p:nvSpPr>
        <p:spPr>
          <a:xfrm>
            <a:off x="658322" y="850184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すべてのエクスポート通知を閉じるには、　　　　ボタンをクリックします。</a:t>
            </a:r>
          </a:p>
        </p:txBody>
      </p:sp>
      <p:sp>
        <p:nvSpPr>
          <p:cNvPr id="1045" name="正方形/長方形 1044"/>
          <p:cNvSpPr/>
          <p:nvPr/>
        </p:nvSpPr>
        <p:spPr>
          <a:xfrm>
            <a:off x="549569" y="8783037"/>
            <a:ext cx="673546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これでビデオ録画のエクスポートは完了です。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デジタル署名は、エクスポートされたビデオに追加されます。.mkvのフォーマットをサポートするソフトウェアのリストは以下のとおりです。</a:t>
            </a:r>
          </a:p>
        </p:txBody>
      </p:sp>
      <p:sp>
        <p:nvSpPr>
          <p:cNvPr id="1046" name="正方形/長方形 1045"/>
          <p:cNvSpPr/>
          <p:nvPr/>
        </p:nvSpPr>
        <p:spPr>
          <a:xfrm>
            <a:off x="342396" y="10245301"/>
            <a:ext cx="377026" cy="259045"/>
          </a:xfrm>
          <a:prstGeom prst="rect">
            <a:avLst/>
          </a:prstGeom>
        </p:spPr>
        <p:txBody>
          <a:bodyPr wrap="none">
            <a:spAutoFit/>
          </a:bodyPr>
          <a:lstStyle/>
          <a:p>
            <a:pPr>
              <a:lnSpc>
                <a:spcPts val="1300"/>
              </a:lnSpc>
              <a:tabLst>
                <a:tab pos="152400" algn="l"/>
                <a:tab pos="495300" algn="l"/>
              </a:tabLst>
            </a:pPr>
            <a:r>
              <a:rPr lang="en-US" altLang="zh-CN" sz="800" dirty="0">
                <a:solidFill>
                  <a:srgbClr val="000000"/>
                </a:solidFill>
                <a:latin typeface="メイリオ" panose="020B0604030504040204" pitchFamily="50" charset="-128"/>
                <a:cs typeface="メイリオ" panose="020B0604030504040204" pitchFamily="50" charset="-128"/>
              </a:rPr>
              <a:t>285</a:t>
            </a:r>
          </a:p>
        </p:txBody>
      </p:sp>
      <p:sp>
        <p:nvSpPr>
          <p:cNvPr id="55" name="Freeform 3"/>
          <p:cNvSpPr/>
          <p:nvPr/>
        </p:nvSpPr>
        <p:spPr>
          <a:xfrm>
            <a:off x="595434" y="9548462"/>
            <a:ext cx="6340855" cy="203200"/>
          </a:xfrm>
          <a:custGeom>
            <a:avLst/>
            <a:gdLst>
              <a:gd name="connsiteX0" fmla="*/ 0 w 6340855"/>
              <a:gd name="connsiteY0" fmla="*/ 0 h 203200"/>
              <a:gd name="connsiteX1" fmla="*/ 6340856 w 6340855"/>
              <a:gd name="connsiteY1" fmla="*/ 0 h 203200"/>
              <a:gd name="connsiteX2" fmla="*/ 6340856 w 6340855"/>
              <a:gd name="connsiteY2" fmla="*/ 203200 h 203200"/>
              <a:gd name="connsiteX3" fmla="*/ 0 w 6340855"/>
              <a:gd name="connsiteY3" fmla="*/ 203200 h 203200"/>
              <a:gd name="connsiteX4" fmla="*/ 0 w 6340855"/>
              <a:gd name="connsiteY4" fmla="*/ 0 h 2032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203200">
                <a:moveTo>
                  <a:pt x="0" y="0"/>
                </a:moveTo>
                <a:lnTo>
                  <a:pt x="6340856" y="0"/>
                </a:lnTo>
                <a:lnTo>
                  <a:pt x="6340856" y="203200"/>
                </a:lnTo>
                <a:lnTo>
                  <a:pt x="0" y="2032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6" name="Freeform 3"/>
          <p:cNvSpPr/>
          <p:nvPr/>
        </p:nvSpPr>
        <p:spPr>
          <a:xfrm>
            <a:off x="585909" y="97559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7" name="Freeform 3"/>
          <p:cNvSpPr/>
          <p:nvPr/>
        </p:nvSpPr>
        <p:spPr>
          <a:xfrm>
            <a:off x="596162" y="9874979"/>
            <a:ext cx="6340856" cy="423926"/>
          </a:xfrm>
          <a:custGeom>
            <a:avLst/>
            <a:gdLst>
              <a:gd name="connsiteX0" fmla="*/ 0 w 6340856"/>
              <a:gd name="connsiteY0" fmla="*/ 0 h 423926"/>
              <a:gd name="connsiteX1" fmla="*/ 6340856 w 6340856"/>
              <a:gd name="connsiteY1" fmla="*/ 0 h 423926"/>
              <a:gd name="connsiteX2" fmla="*/ 6340856 w 6340856"/>
              <a:gd name="connsiteY2" fmla="*/ 423926 h 423926"/>
              <a:gd name="connsiteX3" fmla="*/ 0 w 6340856"/>
              <a:gd name="connsiteY3" fmla="*/ 423926 h 423926"/>
              <a:gd name="connsiteX4" fmla="*/ 0 w 6340856"/>
              <a:gd name="connsiteY4" fmla="*/ 0 h 4239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926">
                <a:moveTo>
                  <a:pt x="0" y="0"/>
                </a:moveTo>
                <a:lnTo>
                  <a:pt x="6340856" y="0"/>
                </a:lnTo>
                <a:lnTo>
                  <a:pt x="6340856" y="423926"/>
                </a:lnTo>
                <a:lnTo>
                  <a:pt x="0" y="42392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8" name="Freeform 3"/>
          <p:cNvSpPr/>
          <p:nvPr/>
        </p:nvSpPr>
        <p:spPr>
          <a:xfrm>
            <a:off x="596162" y="987497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9" name="Freeform 3"/>
          <p:cNvSpPr/>
          <p:nvPr/>
        </p:nvSpPr>
        <p:spPr>
          <a:xfrm>
            <a:off x="596162" y="9874979"/>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0" name="Freeform 3"/>
          <p:cNvSpPr/>
          <p:nvPr/>
        </p:nvSpPr>
        <p:spPr>
          <a:xfrm>
            <a:off x="596162" y="10289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1" name="Freeform 3"/>
          <p:cNvSpPr/>
          <p:nvPr/>
        </p:nvSpPr>
        <p:spPr>
          <a:xfrm>
            <a:off x="6927493" y="9874979"/>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62" name="Picture 3"/>
          <p:cNvPicPr>
            <a:picLocks noChangeAspect="1" noChangeArrowheads="1"/>
          </p:cNvPicPr>
          <p:nvPr/>
        </p:nvPicPr>
        <p:blipFill>
          <a:blip r:embed="rId14" cstate="print"/>
          <a:srcRect/>
          <a:stretch>
            <a:fillRect/>
          </a:stretch>
        </p:blipFill>
        <p:spPr bwMode="auto">
          <a:xfrm>
            <a:off x="582734" y="9536906"/>
            <a:ext cx="38100" cy="228600"/>
          </a:xfrm>
          <a:prstGeom prst="rect">
            <a:avLst/>
          </a:prstGeom>
          <a:noFill/>
        </p:spPr>
      </p:pic>
      <p:pic>
        <p:nvPicPr>
          <p:cNvPr id="63" name="Picture 3"/>
          <p:cNvPicPr>
            <a:picLocks noChangeAspect="1" noChangeArrowheads="1"/>
          </p:cNvPicPr>
          <p:nvPr/>
        </p:nvPicPr>
        <p:blipFill>
          <a:blip r:embed="rId15" cstate="print"/>
          <a:srcRect/>
          <a:stretch>
            <a:fillRect/>
          </a:stretch>
        </p:blipFill>
        <p:spPr bwMode="auto">
          <a:xfrm>
            <a:off x="6920034" y="9536906"/>
            <a:ext cx="25400" cy="228600"/>
          </a:xfrm>
          <a:prstGeom prst="rect">
            <a:avLst/>
          </a:prstGeom>
          <a:noFill/>
        </p:spPr>
      </p:pic>
      <p:sp>
        <p:nvSpPr>
          <p:cNvPr id="64" name="Freeform 3"/>
          <p:cNvSpPr/>
          <p:nvPr/>
        </p:nvSpPr>
        <p:spPr>
          <a:xfrm>
            <a:off x="591104" y="9312352"/>
            <a:ext cx="6340855" cy="292100"/>
          </a:xfrm>
          <a:custGeom>
            <a:avLst/>
            <a:gdLst>
              <a:gd name="connsiteX0" fmla="*/ 0 w 6340855"/>
              <a:gd name="connsiteY0" fmla="*/ 0 h 292100"/>
              <a:gd name="connsiteX1" fmla="*/ 6340856 w 6340855"/>
              <a:gd name="connsiteY1" fmla="*/ 0 h 292100"/>
              <a:gd name="connsiteX2" fmla="*/ 6340856 w 6340855"/>
              <a:gd name="connsiteY2" fmla="*/ 292100 h 292100"/>
              <a:gd name="connsiteX3" fmla="*/ 0 w 6340855"/>
              <a:gd name="connsiteY3" fmla="*/ 292100 h 292100"/>
              <a:gd name="connsiteX4" fmla="*/ 0 w 6340855"/>
              <a:gd name="connsiteY4" fmla="*/ 0 h 2921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292100">
                <a:moveTo>
                  <a:pt x="0" y="0"/>
                </a:moveTo>
                <a:lnTo>
                  <a:pt x="6340856" y="0"/>
                </a:lnTo>
                <a:lnTo>
                  <a:pt x="6340856" y="292100"/>
                </a:lnTo>
                <a:lnTo>
                  <a:pt x="0" y="2921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5" name="Freeform 3"/>
          <p:cNvSpPr/>
          <p:nvPr/>
        </p:nvSpPr>
        <p:spPr>
          <a:xfrm>
            <a:off x="601357" y="92845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66" name="Picture 3"/>
          <p:cNvPicPr>
            <a:picLocks noChangeAspect="1" noChangeArrowheads="1"/>
          </p:cNvPicPr>
          <p:nvPr/>
        </p:nvPicPr>
        <p:blipFill>
          <a:blip r:embed="rId16" cstate="print"/>
          <a:srcRect/>
          <a:stretch>
            <a:fillRect/>
          </a:stretch>
        </p:blipFill>
        <p:spPr bwMode="auto">
          <a:xfrm>
            <a:off x="578404" y="9302446"/>
            <a:ext cx="38100" cy="317500"/>
          </a:xfrm>
          <a:prstGeom prst="rect">
            <a:avLst/>
          </a:prstGeom>
          <a:noFill/>
        </p:spPr>
      </p:pic>
      <p:pic>
        <p:nvPicPr>
          <p:cNvPr id="67" name="Picture 3"/>
          <p:cNvPicPr>
            <a:picLocks noChangeAspect="1" noChangeArrowheads="1"/>
          </p:cNvPicPr>
          <p:nvPr/>
        </p:nvPicPr>
        <p:blipFill>
          <a:blip r:embed="rId17" cstate="print"/>
          <a:srcRect/>
          <a:stretch>
            <a:fillRect/>
          </a:stretch>
        </p:blipFill>
        <p:spPr bwMode="auto">
          <a:xfrm>
            <a:off x="680004" y="9429446"/>
            <a:ext cx="177800" cy="177800"/>
          </a:xfrm>
          <a:prstGeom prst="rect">
            <a:avLst/>
          </a:prstGeom>
          <a:noFill/>
        </p:spPr>
      </p:pic>
      <p:pic>
        <p:nvPicPr>
          <p:cNvPr id="68" name="Picture 3"/>
          <p:cNvPicPr>
            <a:picLocks noChangeAspect="1" noChangeArrowheads="1"/>
          </p:cNvPicPr>
          <p:nvPr/>
        </p:nvPicPr>
        <p:blipFill>
          <a:blip r:embed="rId18" cstate="print"/>
          <a:srcRect/>
          <a:stretch>
            <a:fillRect/>
          </a:stretch>
        </p:blipFill>
        <p:spPr bwMode="auto">
          <a:xfrm>
            <a:off x="6915704" y="9302446"/>
            <a:ext cx="25400" cy="317500"/>
          </a:xfrm>
          <a:prstGeom prst="rect">
            <a:avLst/>
          </a:prstGeom>
          <a:noFill/>
        </p:spPr>
      </p:pic>
      <p:sp>
        <p:nvSpPr>
          <p:cNvPr id="1047" name="正方形/長方形 1046"/>
          <p:cNvSpPr/>
          <p:nvPr/>
        </p:nvSpPr>
        <p:spPr>
          <a:xfrm>
            <a:off x="954842" y="9284995"/>
            <a:ext cx="5178952"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.mkvのフォーマットをサポートするソフトウェアのリストは以下のとおりです。</a:t>
            </a:r>
          </a:p>
        </p:txBody>
      </p:sp>
      <p:sp>
        <p:nvSpPr>
          <p:cNvPr id="1048" name="正方形/長方形 1047"/>
          <p:cNvSpPr/>
          <p:nvPr/>
        </p:nvSpPr>
        <p:spPr>
          <a:xfrm>
            <a:off x="768904" y="9938183"/>
            <a:ext cx="1467068" cy="259045"/>
          </a:xfrm>
          <a:prstGeom prst="rect">
            <a:avLst/>
          </a:prstGeom>
        </p:spPr>
        <p:txBody>
          <a:bodyPr wrap="none">
            <a:spAutoFit/>
          </a:bodyPr>
          <a:lstStyle/>
          <a:p>
            <a:pPr>
              <a:lnSpc>
                <a:spcPts val="1300"/>
              </a:lnSpc>
              <a:tabLst>
                <a:tab pos="114300" algn="l"/>
                <a:tab pos="203200" algn="l"/>
                <a:tab pos="342900" algn="l"/>
              </a:tabLst>
            </a:pPr>
            <a:r>
              <a:rPr lang="en-US" altLang="zh-CN" sz="1000" b="1" dirty="0">
                <a:solidFill>
                  <a:srgbClr val="003366"/>
                </a:solidFill>
                <a:latin typeface="メイリオ" panose="020B0604030504040204" pitchFamily="50" charset="-128"/>
                <a:cs typeface="メイリオ" panose="020B0604030504040204" pitchFamily="50" charset="-128"/>
                <a:hlinkClick r:id="rId19"/>
              </a:rPr>
              <a:t>関連の動画を再生する</a:t>
            </a:r>
          </a:p>
        </p:txBody>
      </p:sp>
    </p:spTree>
    <p:extLst>
      <p:ext uri="{BB962C8B-B14F-4D97-AF65-F5344CB8AC3E}">
        <p14:creationId xmlns:p14="http://schemas.microsoft.com/office/powerpoint/2010/main" val="2224242440"/>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3"/>
          <p:cNvSpPr/>
          <p:nvPr/>
        </p:nvSpPr>
        <p:spPr>
          <a:xfrm>
            <a:off x="600075" y="1265903"/>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0075" y="126590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00075" y="126590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00075" y="183168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931406" y="126590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600075" y="1936464"/>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600075" y="193646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00075" y="1936464"/>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0075" y="23741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931406" y="1936464"/>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00075" y="4225765"/>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0075" y="422576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600075" y="422576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600075" y="46696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6931406" y="422576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27" name="Picture 3"/>
          <p:cNvPicPr>
            <a:picLocks noChangeAspect="1" noChangeArrowheads="1"/>
          </p:cNvPicPr>
          <p:nvPr/>
        </p:nvPicPr>
        <p:blipFill>
          <a:blip r:embed="rId2" cstate="print"/>
          <a:srcRect/>
          <a:stretch>
            <a:fillRect/>
          </a:stretch>
        </p:blipFill>
        <p:spPr bwMode="auto">
          <a:xfrm>
            <a:off x="688975" y="1382998"/>
            <a:ext cx="177800" cy="177800"/>
          </a:xfrm>
          <a:prstGeom prst="rect">
            <a:avLst/>
          </a:prstGeom>
          <a:noFill/>
        </p:spPr>
      </p:pic>
      <p:pic>
        <p:nvPicPr>
          <p:cNvPr id="28" name="Picture 3"/>
          <p:cNvPicPr>
            <a:picLocks noChangeAspect="1" noChangeArrowheads="1"/>
          </p:cNvPicPr>
          <p:nvPr/>
        </p:nvPicPr>
        <p:blipFill>
          <a:blip r:embed="rId3" cstate="print"/>
          <a:srcRect/>
          <a:stretch>
            <a:fillRect/>
          </a:stretch>
        </p:blipFill>
        <p:spPr bwMode="auto">
          <a:xfrm>
            <a:off x="600075" y="3186398"/>
            <a:ext cx="6350000" cy="952500"/>
          </a:xfrm>
          <a:prstGeom prst="rect">
            <a:avLst/>
          </a:prstGeom>
          <a:noFill/>
        </p:spPr>
      </p:pic>
      <p:pic>
        <p:nvPicPr>
          <p:cNvPr id="29" name="Picture 3"/>
          <p:cNvPicPr>
            <a:picLocks noChangeAspect="1" noChangeArrowheads="1"/>
          </p:cNvPicPr>
          <p:nvPr/>
        </p:nvPicPr>
        <p:blipFill>
          <a:blip r:embed="rId4" cstate="print"/>
          <a:srcRect/>
          <a:stretch>
            <a:fillRect/>
          </a:stretch>
        </p:blipFill>
        <p:spPr bwMode="auto">
          <a:xfrm>
            <a:off x="688975" y="4342098"/>
            <a:ext cx="177800" cy="177800"/>
          </a:xfrm>
          <a:prstGeom prst="rect">
            <a:avLst/>
          </a:prstGeom>
          <a:noFill/>
        </p:spPr>
      </p:pic>
      <p:pic>
        <p:nvPicPr>
          <p:cNvPr id="30" name="Picture 3"/>
          <p:cNvPicPr>
            <a:picLocks noChangeAspect="1" noChangeArrowheads="1"/>
          </p:cNvPicPr>
          <p:nvPr/>
        </p:nvPicPr>
        <p:blipFill>
          <a:blip r:embed="rId5" cstate="print"/>
          <a:srcRect/>
          <a:stretch>
            <a:fillRect/>
          </a:stretch>
        </p:blipFill>
        <p:spPr bwMode="auto">
          <a:xfrm>
            <a:off x="3170237" y="5180298"/>
            <a:ext cx="355600" cy="228600"/>
          </a:xfrm>
          <a:prstGeom prst="rect">
            <a:avLst/>
          </a:prstGeom>
          <a:noFill/>
        </p:spPr>
      </p:pic>
      <p:pic>
        <p:nvPicPr>
          <p:cNvPr id="31" name="Picture 3"/>
          <p:cNvPicPr>
            <a:picLocks noChangeAspect="1" noChangeArrowheads="1"/>
          </p:cNvPicPr>
          <p:nvPr/>
        </p:nvPicPr>
        <p:blipFill>
          <a:blip r:embed="rId6" cstate="print"/>
          <a:srcRect/>
          <a:stretch>
            <a:fillRect/>
          </a:stretch>
        </p:blipFill>
        <p:spPr bwMode="auto">
          <a:xfrm>
            <a:off x="4524374" y="5528248"/>
            <a:ext cx="2171700" cy="368300"/>
          </a:xfrm>
          <a:prstGeom prst="rect">
            <a:avLst/>
          </a:prstGeom>
          <a:noFill/>
        </p:spPr>
      </p:pic>
      <p:pic>
        <p:nvPicPr>
          <p:cNvPr id="1024" name="Picture 3"/>
          <p:cNvPicPr>
            <a:picLocks noChangeAspect="1" noChangeArrowheads="1"/>
          </p:cNvPicPr>
          <p:nvPr/>
        </p:nvPicPr>
        <p:blipFill>
          <a:blip r:embed="rId7" cstate="print"/>
          <a:srcRect/>
          <a:stretch>
            <a:fillRect/>
          </a:stretch>
        </p:blipFill>
        <p:spPr bwMode="auto">
          <a:xfrm>
            <a:off x="600075" y="6285198"/>
            <a:ext cx="6350000" cy="850900"/>
          </a:xfrm>
          <a:prstGeom prst="rect">
            <a:avLst/>
          </a:prstGeom>
          <a:noFill/>
        </p:spPr>
      </p:pic>
      <p:sp>
        <p:nvSpPr>
          <p:cNvPr id="1026" name="TextBox 1"/>
          <p:cNvSpPr txBox="1"/>
          <p:nvPr/>
        </p:nvSpPr>
        <p:spPr>
          <a:xfrm>
            <a:off x="5946775" y="5408898"/>
            <a:ext cx="35266"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a:t>
            </a:r>
          </a:p>
        </p:txBody>
      </p:sp>
      <p:sp>
        <p:nvSpPr>
          <p:cNvPr id="1032" name="正方形/長方形 1031"/>
          <p:cNvSpPr/>
          <p:nvPr/>
        </p:nvSpPr>
        <p:spPr>
          <a:xfrm>
            <a:off x="262147" y="10234451"/>
            <a:ext cx="377026" cy="259045"/>
          </a:xfrm>
          <a:prstGeom prst="rect">
            <a:avLst/>
          </a:prstGeom>
        </p:spPr>
        <p:txBody>
          <a:bodyPr wrap="none">
            <a:spAutoFit/>
          </a:bodyPr>
          <a:lstStyle/>
          <a:p>
            <a:pPr>
              <a:lnSpc>
                <a:spcPts val="1300"/>
              </a:lnSpc>
              <a:tabLst>
                <a:tab pos="152400" algn="l"/>
                <a:tab pos="165100" algn="l"/>
                <a:tab pos="355600" algn="l"/>
                <a:tab pos="736600" algn="l"/>
                <a:tab pos="749300" algn="l"/>
              </a:tabLst>
            </a:pPr>
            <a:r>
              <a:rPr lang="en-US" altLang="zh-CN" sz="800" dirty="0">
                <a:solidFill>
                  <a:srgbClr val="000000"/>
                </a:solidFill>
                <a:latin typeface="メイリオ" panose="020B0604030504040204" pitchFamily="50" charset="-128"/>
                <a:cs typeface="メイリオ" panose="020B0604030504040204" pitchFamily="50" charset="-128"/>
              </a:rPr>
              <a:t>286</a:t>
            </a:r>
          </a:p>
        </p:txBody>
      </p:sp>
      <p:sp>
        <p:nvSpPr>
          <p:cNvPr id="41" name="Freeform 3"/>
          <p:cNvSpPr/>
          <p:nvPr/>
        </p:nvSpPr>
        <p:spPr>
          <a:xfrm>
            <a:off x="619125" y="923881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2" name="Freeform 3"/>
          <p:cNvSpPr/>
          <p:nvPr/>
        </p:nvSpPr>
        <p:spPr>
          <a:xfrm>
            <a:off x="619125" y="923881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3" name="Freeform 3"/>
          <p:cNvSpPr/>
          <p:nvPr/>
        </p:nvSpPr>
        <p:spPr>
          <a:xfrm>
            <a:off x="619125" y="92388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4" name="Freeform 3"/>
          <p:cNvSpPr/>
          <p:nvPr/>
        </p:nvSpPr>
        <p:spPr>
          <a:xfrm>
            <a:off x="619125" y="968268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5" name="Freeform 3"/>
          <p:cNvSpPr/>
          <p:nvPr/>
        </p:nvSpPr>
        <p:spPr>
          <a:xfrm>
            <a:off x="6950456" y="92388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46" name="Picture 3"/>
          <p:cNvPicPr>
            <a:picLocks noChangeAspect="1" noChangeArrowheads="1"/>
          </p:cNvPicPr>
          <p:nvPr/>
        </p:nvPicPr>
        <p:blipFill>
          <a:blip r:embed="rId4" cstate="print"/>
          <a:srcRect/>
          <a:stretch>
            <a:fillRect/>
          </a:stretch>
        </p:blipFill>
        <p:spPr bwMode="auto">
          <a:xfrm>
            <a:off x="708025" y="9351847"/>
            <a:ext cx="177800" cy="177800"/>
          </a:xfrm>
          <a:prstGeom prst="rect">
            <a:avLst/>
          </a:prstGeom>
          <a:noFill/>
        </p:spPr>
      </p:pic>
      <p:sp>
        <p:nvSpPr>
          <p:cNvPr id="1034" name="正方形/長方形 1033"/>
          <p:cNvSpPr/>
          <p:nvPr/>
        </p:nvSpPr>
        <p:spPr>
          <a:xfrm>
            <a:off x="591176" y="164306"/>
            <a:ext cx="954107"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イベント制御</a:t>
            </a:r>
          </a:p>
        </p:txBody>
      </p:sp>
      <p:sp>
        <p:nvSpPr>
          <p:cNvPr id="1035" name="正方形/長方形 1034"/>
          <p:cNvSpPr/>
          <p:nvPr/>
        </p:nvSpPr>
        <p:spPr>
          <a:xfrm>
            <a:off x="619125" y="415650"/>
            <a:ext cx="5065712" cy="605294"/>
          </a:xfrm>
          <a:prstGeom prst="rect">
            <a:avLst/>
          </a:prstGeom>
        </p:spPr>
        <p:txBody>
          <a:bodyPr wrap="square">
            <a:spAutoFit/>
          </a:bodyPr>
          <a:lstStyle/>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ソフトウェアパッケージ内でのイベント制御は3通りの方法で行うこともできます。</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システムログの使用</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外部ログにイベントを記録</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6" name="正方形/長方形 1035"/>
          <p:cNvSpPr/>
          <p:nvPr/>
        </p:nvSpPr>
        <p:spPr>
          <a:xfrm>
            <a:off x="866774" y="1307306"/>
            <a:ext cx="5829299"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外部ファイルへのロギングの構成は、ログ管理ユーティリティを使用して行います（「ログ管理ユーティリティ」を参照）。</a:t>
            </a:r>
          </a:p>
        </p:txBody>
      </p:sp>
      <p:sp>
        <p:nvSpPr>
          <p:cNvPr id="1037" name="正方形/長方形 1036"/>
          <p:cNvSpPr/>
          <p:nvPr/>
        </p:nvSpPr>
        <p:spPr>
          <a:xfrm>
            <a:off x="632895" y="1998464"/>
            <a:ext cx="1467068" cy="259045"/>
          </a:xfrm>
          <a:prstGeom prst="rect">
            <a:avLst/>
          </a:prstGeom>
        </p:spPr>
        <p:txBody>
          <a:bodyPr wrap="none">
            <a:spAutoFit/>
          </a:bodyPr>
          <a:lstStyle/>
          <a:p>
            <a:pPr>
              <a:lnSpc>
                <a:spcPts val="1300"/>
              </a:lnSpc>
              <a:tabLst>
                <a:tab pos="114300" algn="l"/>
                <a:tab pos="203200" algn="l"/>
                <a:tab pos="342900" algn="l"/>
              </a:tabLst>
            </a:pPr>
            <a:r>
              <a:rPr lang="en-US" altLang="zh-CN" sz="1000" b="1" dirty="0">
                <a:solidFill>
                  <a:srgbClr val="003366"/>
                </a:solidFill>
                <a:latin typeface="メイリオ" panose="020B0604030504040204" pitchFamily="50" charset="-128"/>
                <a:cs typeface="メイリオ" panose="020B0604030504040204" pitchFamily="50" charset="-128"/>
                <a:hlinkClick r:id="rId8"/>
              </a:rPr>
              <a:t>関連の動画を再生する</a:t>
            </a:r>
          </a:p>
        </p:txBody>
      </p:sp>
      <p:sp>
        <p:nvSpPr>
          <p:cNvPr id="1038" name="正方形/長方形 1037"/>
          <p:cNvSpPr/>
          <p:nvPr/>
        </p:nvSpPr>
        <p:spPr>
          <a:xfrm>
            <a:off x="600075" y="2450306"/>
            <a:ext cx="172354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ライブビデオモードで制御</a:t>
            </a:r>
          </a:p>
        </p:txBody>
      </p:sp>
      <p:sp>
        <p:nvSpPr>
          <p:cNvPr id="1039" name="正方形/長方形 1038"/>
          <p:cNvSpPr/>
          <p:nvPr/>
        </p:nvSpPr>
        <p:spPr>
          <a:xfrm>
            <a:off x="591175" y="2696527"/>
            <a:ext cx="646526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発生したシステムエラーに関するメッセージは、動的エラーパネルにリアルタイムで表示されます。受け入れられなかったエラーがなかった場合、このパネルは表示されません。エラーがあった場合は、AxxonNextのレイアウトおよびアラームタブで表示されます。</a:t>
            </a:r>
          </a:p>
        </p:txBody>
      </p:sp>
      <p:sp>
        <p:nvSpPr>
          <p:cNvPr id="1040" name="正方形/長方形 1039"/>
          <p:cNvSpPr/>
          <p:nvPr/>
        </p:nvSpPr>
        <p:spPr>
          <a:xfrm>
            <a:off x="866775" y="4267874"/>
            <a:ext cx="5808662"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この機能は、[設定]タブで設定されます（「エラーメッセージの表示設定」を参照）。</a:t>
            </a:r>
          </a:p>
        </p:txBody>
      </p:sp>
      <p:sp>
        <p:nvSpPr>
          <p:cNvPr id="1041" name="正方形/長方形 1040"/>
          <p:cNvSpPr/>
          <p:nvPr/>
        </p:nvSpPr>
        <p:spPr>
          <a:xfrm>
            <a:off x="634629" y="4718921"/>
            <a:ext cx="604080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エラーを受け入れ、エラーパネルから削除するには、対応するボタンをクリックします。</a:t>
            </a:r>
          </a:p>
        </p:txBody>
      </p:sp>
      <p:sp>
        <p:nvSpPr>
          <p:cNvPr id="1042" name="正方形/長方形 1041"/>
          <p:cNvSpPr/>
          <p:nvPr/>
        </p:nvSpPr>
        <p:spPr>
          <a:xfrm>
            <a:off x="457936" y="5193454"/>
            <a:ext cx="5325213"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すべてのエラーを受け入れ、エラーパネルを閉じるには、　　　　ボタンをクリックします。</a:t>
            </a:r>
          </a:p>
        </p:txBody>
      </p:sp>
      <p:sp>
        <p:nvSpPr>
          <p:cNvPr id="1043" name="正方形/長方形 1042"/>
          <p:cNvSpPr/>
          <p:nvPr/>
        </p:nvSpPr>
        <p:spPr>
          <a:xfrm>
            <a:off x="632895" y="5528248"/>
            <a:ext cx="954107"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システムログ</a:t>
            </a:r>
          </a:p>
        </p:txBody>
      </p:sp>
      <p:sp>
        <p:nvSpPr>
          <p:cNvPr id="1044" name="正方形/長方形 1043"/>
          <p:cNvSpPr/>
          <p:nvPr/>
        </p:nvSpPr>
        <p:spPr>
          <a:xfrm>
            <a:off x="600075" y="5823533"/>
            <a:ext cx="449738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システム内で発生したイベントに関する情報は、システムログに保存されています。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システムログにアクセスするには、[設定]からシステムログを選択します。</a:t>
            </a:r>
          </a:p>
        </p:txBody>
      </p:sp>
      <p:sp>
        <p:nvSpPr>
          <p:cNvPr id="1045" name="正方形/長方形 1044"/>
          <p:cNvSpPr/>
          <p:nvPr/>
        </p:nvSpPr>
        <p:spPr>
          <a:xfrm>
            <a:off x="591175" y="7234029"/>
            <a:ext cx="696850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システムログイベントを検索、閲覧、エクスポートする際に使用できるウィンドウが表示されます。</a:t>
            </a:r>
          </a:p>
        </p:txBody>
      </p:sp>
      <p:sp>
        <p:nvSpPr>
          <p:cNvPr id="1046" name="正方形/長方形 1045"/>
          <p:cNvSpPr/>
          <p:nvPr/>
        </p:nvSpPr>
        <p:spPr>
          <a:xfrm>
            <a:off x="535954" y="7449473"/>
            <a:ext cx="185178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イベント検索フィルタの設定</a:t>
            </a:r>
          </a:p>
        </p:txBody>
      </p:sp>
      <p:sp>
        <p:nvSpPr>
          <p:cNvPr id="1047" name="正方形/長方形 1046"/>
          <p:cNvSpPr/>
          <p:nvPr/>
        </p:nvSpPr>
        <p:spPr>
          <a:xfrm>
            <a:off x="857250" y="7695694"/>
            <a:ext cx="5835650" cy="1374735"/>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システムログイベントを表示および/またはエクスポートするには、まずそれらを検索する必要があります。</a:t>
            </a: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システムログイベントを検索するには、1つまたは複数のフィルタを設定します。</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イベントが記録されている期間</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イベントの種類</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アラーム</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エラ</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デバッグ</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システムイベントの説明に含まれているキーフレーズ</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8" name="正方形/長方形 1047"/>
          <p:cNvSpPr/>
          <p:nvPr/>
        </p:nvSpPr>
        <p:spPr>
          <a:xfrm>
            <a:off x="918782" y="9232106"/>
            <a:ext cx="5756654"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イベントタイプとキーフレーズはオプションですが時間は必須のフィルタです。</a:t>
            </a:r>
          </a:p>
        </p:txBody>
      </p:sp>
    </p:spTree>
    <p:extLst>
      <p:ext uri="{BB962C8B-B14F-4D97-AF65-F5344CB8AC3E}">
        <p14:creationId xmlns:p14="http://schemas.microsoft.com/office/powerpoint/2010/main" val="826393278"/>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3"/>
          <p:cNvSpPr/>
          <p:nvPr/>
        </p:nvSpPr>
        <p:spPr>
          <a:xfrm>
            <a:off x="990600" y="4161488"/>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990600" y="416148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990600" y="416148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990600" y="460535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416148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990600" y="4710127"/>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990600" y="471012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990600" y="471012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990600" y="515399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40931" y="471012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9600" y="5655008"/>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09600" y="565500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09600" y="565500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9600" y="622079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6940931" y="565500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609600" y="6325567"/>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609600" y="632556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6" name="Freeform 3"/>
          <p:cNvSpPr/>
          <p:nvPr/>
        </p:nvSpPr>
        <p:spPr>
          <a:xfrm>
            <a:off x="609600" y="63255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7" name="Freeform 3"/>
          <p:cNvSpPr/>
          <p:nvPr/>
        </p:nvSpPr>
        <p:spPr>
          <a:xfrm>
            <a:off x="609600" y="676943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8" name="Freeform 3"/>
          <p:cNvSpPr/>
          <p:nvPr/>
        </p:nvSpPr>
        <p:spPr>
          <a:xfrm>
            <a:off x="6940931" y="632556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29" name="Picture 3"/>
          <p:cNvPicPr>
            <a:picLocks noChangeAspect="1" noChangeArrowheads="1"/>
          </p:cNvPicPr>
          <p:nvPr/>
        </p:nvPicPr>
        <p:blipFill>
          <a:blip r:embed="rId2" cstate="print"/>
          <a:srcRect/>
          <a:stretch>
            <a:fillRect/>
          </a:stretch>
        </p:blipFill>
        <p:spPr bwMode="auto">
          <a:xfrm>
            <a:off x="698500" y="5770324"/>
            <a:ext cx="177800" cy="177800"/>
          </a:xfrm>
          <a:prstGeom prst="rect">
            <a:avLst/>
          </a:prstGeom>
          <a:noFill/>
        </p:spPr>
      </p:pic>
      <p:pic>
        <p:nvPicPr>
          <p:cNvPr id="30" name="Picture 3"/>
          <p:cNvPicPr>
            <a:picLocks noChangeAspect="1" noChangeArrowheads="1"/>
          </p:cNvPicPr>
          <p:nvPr/>
        </p:nvPicPr>
        <p:blipFill>
          <a:blip r:embed="rId2" cstate="print"/>
          <a:srcRect/>
          <a:stretch>
            <a:fillRect/>
          </a:stretch>
        </p:blipFill>
        <p:spPr bwMode="auto">
          <a:xfrm>
            <a:off x="698500" y="6430724"/>
            <a:ext cx="177800" cy="177800"/>
          </a:xfrm>
          <a:prstGeom prst="rect">
            <a:avLst/>
          </a:prstGeom>
          <a:noFill/>
        </p:spPr>
      </p:pic>
      <p:pic>
        <p:nvPicPr>
          <p:cNvPr id="31" name="Picture 3"/>
          <p:cNvPicPr>
            <a:picLocks noChangeAspect="1" noChangeArrowheads="1"/>
          </p:cNvPicPr>
          <p:nvPr/>
        </p:nvPicPr>
        <p:blipFill>
          <a:blip r:embed="rId3" cstate="print"/>
          <a:srcRect/>
          <a:stretch>
            <a:fillRect/>
          </a:stretch>
        </p:blipFill>
        <p:spPr bwMode="auto">
          <a:xfrm>
            <a:off x="990600" y="1439624"/>
            <a:ext cx="4813300" cy="2603500"/>
          </a:xfrm>
          <a:prstGeom prst="rect">
            <a:avLst/>
          </a:prstGeom>
          <a:noFill/>
        </p:spPr>
      </p:pic>
      <p:pic>
        <p:nvPicPr>
          <p:cNvPr id="1024" name="Picture 3"/>
          <p:cNvPicPr>
            <a:picLocks noChangeAspect="1" noChangeArrowheads="1"/>
          </p:cNvPicPr>
          <p:nvPr/>
        </p:nvPicPr>
        <p:blipFill>
          <a:blip r:embed="rId2" cstate="print"/>
          <a:srcRect/>
          <a:stretch>
            <a:fillRect/>
          </a:stretch>
        </p:blipFill>
        <p:spPr bwMode="auto">
          <a:xfrm>
            <a:off x="1079500" y="4271724"/>
            <a:ext cx="177800" cy="177800"/>
          </a:xfrm>
          <a:prstGeom prst="rect">
            <a:avLst/>
          </a:prstGeom>
          <a:noFill/>
        </p:spPr>
      </p:pic>
      <p:pic>
        <p:nvPicPr>
          <p:cNvPr id="1025" name="Picture 3"/>
          <p:cNvPicPr>
            <a:picLocks noChangeAspect="1" noChangeArrowheads="1"/>
          </p:cNvPicPr>
          <p:nvPr/>
        </p:nvPicPr>
        <p:blipFill>
          <a:blip r:embed="rId4" cstate="print"/>
          <a:srcRect/>
          <a:stretch>
            <a:fillRect/>
          </a:stretch>
        </p:blipFill>
        <p:spPr bwMode="auto">
          <a:xfrm>
            <a:off x="1079500" y="4817824"/>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287</a:t>
            </a:r>
          </a:p>
        </p:txBody>
      </p:sp>
      <p:sp>
        <p:nvSpPr>
          <p:cNvPr id="1029" name="正方形/長方形 1028"/>
          <p:cNvSpPr/>
          <p:nvPr/>
        </p:nvSpPr>
        <p:spPr>
          <a:xfrm>
            <a:off x="660067" y="794117"/>
            <a:ext cx="6320170"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rPr>
              <a:t>次のように検索フィルタを設定することができます。</a:t>
            </a:r>
          </a:p>
          <a:p>
            <a:pPr>
              <a:lnSpc>
                <a:spcPts val="1300"/>
              </a:lnSpc>
            </a:pPr>
            <a:endParaRPr lang="ja-JP" altLang="en-US" sz="800" dirty="0">
              <a:latin typeface="メイリオ" panose="020B0604030504040204" pitchFamily="50" charset="-128"/>
              <a:ea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rPr>
              <a:t>1.  [To]および[From]フィールド(1)に、検索中のイベントが記録された期間の開始日時と終了日時を入力することができます。</a:t>
            </a:r>
          </a:p>
        </p:txBody>
      </p:sp>
      <p:sp>
        <p:nvSpPr>
          <p:cNvPr id="1030" name="正方形/長方形 1029"/>
          <p:cNvSpPr/>
          <p:nvPr/>
        </p:nvSpPr>
        <p:spPr>
          <a:xfrm>
            <a:off x="1285616" y="4202906"/>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日付書式はDD-MM-YYYY、時刻の形式はHH：MM：SS.XXXです。</a:t>
            </a:r>
          </a:p>
        </p:txBody>
      </p:sp>
      <p:sp>
        <p:nvSpPr>
          <p:cNvPr id="1031" name="正方形/長方形 1030"/>
          <p:cNvSpPr/>
          <p:nvPr/>
        </p:nvSpPr>
        <p:spPr>
          <a:xfrm>
            <a:off x="1168400" y="4767748"/>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デフォルトでは、イベント検索期間は、過去24時間に定義されています。</a:t>
            </a:r>
          </a:p>
        </p:txBody>
      </p:sp>
      <p:sp>
        <p:nvSpPr>
          <p:cNvPr id="1032" name="正方形/長方形 1031"/>
          <p:cNvSpPr/>
          <p:nvPr/>
        </p:nvSpPr>
        <p:spPr>
          <a:xfrm>
            <a:off x="635590" y="5173579"/>
            <a:ext cx="6994451"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イベントタイプのリスト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(2)内で検索するには、イベントの種類を選択します。すべてのイベントタイプを検索するには、空行を選択します。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[検索]フィールド（3）に、検索したいイベントのシステム記述にあるキーフレーズを入力してください。</a:t>
            </a:r>
          </a:p>
        </p:txBody>
      </p:sp>
      <p:sp>
        <p:nvSpPr>
          <p:cNvPr id="1033" name="正方形/長方形 1032"/>
          <p:cNvSpPr/>
          <p:nvPr/>
        </p:nvSpPr>
        <p:spPr>
          <a:xfrm>
            <a:off x="876299" y="5650706"/>
            <a:ext cx="5799137"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特定のステータスのアラートをフィルタリングする場合は、[検索]フィールドに該当するステータスを入力します。クリティカル、非クリティカル、誤、未分類</a:t>
            </a:r>
          </a:p>
        </p:txBody>
      </p:sp>
      <p:sp>
        <p:nvSpPr>
          <p:cNvPr id="1034" name="正方形/長方形 1033"/>
          <p:cNvSpPr/>
          <p:nvPr/>
        </p:nvSpPr>
        <p:spPr>
          <a:xfrm>
            <a:off x="855607" y="6336506"/>
            <a:ext cx="5083286"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より正確に検索するために、検索キーワードのフィールドに完全に一致する語句を入力してください。</a:t>
            </a:r>
          </a:p>
        </p:txBody>
      </p:sp>
      <p:sp>
        <p:nvSpPr>
          <p:cNvPr id="1035" name="正方形/長方形 1034"/>
          <p:cNvSpPr/>
          <p:nvPr/>
        </p:nvSpPr>
        <p:spPr>
          <a:xfrm>
            <a:off x="593059" y="6901348"/>
            <a:ext cx="619283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イベント検索フィルタが設定されています。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次に、イベントの検索を開始してください（「イベント検索手順」を参照してください）。</a:t>
            </a:r>
          </a:p>
        </p:txBody>
      </p:sp>
    </p:spTree>
    <p:extLst>
      <p:ext uri="{BB962C8B-B14F-4D97-AF65-F5344CB8AC3E}">
        <p14:creationId xmlns:p14="http://schemas.microsoft.com/office/powerpoint/2010/main" val="3092356994"/>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78489" y="1078706"/>
            <a:ext cx="6350000" cy="38989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578489" y="6184106"/>
            <a:ext cx="4826000" cy="13081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288</a:t>
            </a:r>
          </a:p>
        </p:txBody>
      </p:sp>
      <p:sp>
        <p:nvSpPr>
          <p:cNvPr id="15" name="正方形/長方形 14"/>
          <p:cNvSpPr/>
          <p:nvPr/>
        </p:nvSpPr>
        <p:spPr>
          <a:xfrm>
            <a:off x="546553" y="5068114"/>
            <a:ext cx="4985883"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検索結果テーブル(2)が表示されます。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すべてのエラーを受け入れ、エラーパネルを閉じるには、[クリア]ボタン（3）をクリックします。</a:t>
            </a:r>
          </a:p>
        </p:txBody>
      </p:sp>
      <p:sp>
        <p:nvSpPr>
          <p:cNvPr id="16" name="正方形/長方形 15"/>
          <p:cNvSpPr/>
          <p:nvPr/>
        </p:nvSpPr>
        <p:spPr>
          <a:xfrm>
            <a:off x="567266" y="5406668"/>
            <a:ext cx="210826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イベント検索結果のリフレッシュ</a:t>
            </a:r>
          </a:p>
        </p:txBody>
      </p:sp>
      <p:sp>
        <p:nvSpPr>
          <p:cNvPr id="17" name="正方形/長方形 16"/>
          <p:cNvSpPr/>
          <p:nvPr/>
        </p:nvSpPr>
        <p:spPr>
          <a:xfrm>
            <a:off x="481972" y="5652889"/>
            <a:ext cx="6335233"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イベント検索結果テーブルは自動で更新されます。つまり、検索を開始した後に起こったイベントに別のイベントを追加することができます（セクションイベント検索の手順を参照してください）。</a:t>
            </a:r>
          </a:p>
        </p:txBody>
      </p:sp>
      <p:sp>
        <p:nvSpPr>
          <p:cNvPr id="24" name="正方形/長方形 23"/>
          <p:cNvSpPr/>
          <p:nvPr/>
        </p:nvSpPr>
        <p:spPr>
          <a:xfrm>
            <a:off x="609600" y="373314"/>
            <a:ext cx="121058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イベント検索手順</a:t>
            </a:r>
          </a:p>
        </p:txBody>
      </p:sp>
      <p:sp>
        <p:nvSpPr>
          <p:cNvPr id="25" name="正方形/長方形 24"/>
          <p:cNvSpPr/>
          <p:nvPr/>
        </p:nvSpPr>
        <p:spPr>
          <a:xfrm>
            <a:off x="552449" y="653984"/>
            <a:ext cx="5525139"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設定されているフィルタを満たすシステムログイベントの検索を開始するには（「イベント検索フィルタの設定」を参照）、[検索]ボタン(1)をクリックします。</a:t>
            </a:r>
          </a:p>
        </p:txBody>
      </p:sp>
    </p:spTree>
    <p:extLst>
      <p:ext uri="{BB962C8B-B14F-4D97-AF65-F5344CB8AC3E}">
        <p14:creationId xmlns:p14="http://schemas.microsoft.com/office/powerpoint/2010/main" val="2226845402"/>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Freeform 3"/>
          <p:cNvSpPr/>
          <p:nvPr/>
        </p:nvSpPr>
        <p:spPr>
          <a:xfrm>
            <a:off x="622300" y="9327048"/>
            <a:ext cx="3469004" cy="12700"/>
          </a:xfrm>
          <a:custGeom>
            <a:avLst/>
            <a:gdLst>
              <a:gd name="connsiteX0" fmla="*/ 0 w 3469004"/>
              <a:gd name="connsiteY0" fmla="*/ 4285 h 12700"/>
              <a:gd name="connsiteX1" fmla="*/ 3469004 w 3469004"/>
              <a:gd name="connsiteY1" fmla="*/ 4285 h 12700"/>
            </a:gdLst>
            <a:ahLst/>
            <a:cxnLst>
              <a:cxn ang="0">
                <a:pos x="connsiteX0" y="connsiteY0"/>
              </a:cxn>
              <a:cxn ang="1">
                <a:pos x="connsiteX1" y="connsiteY1"/>
              </a:cxn>
            </a:cxnLst>
            <a:rect l="l" t="t" r="r" b="b"/>
            <a:pathLst>
              <a:path w="3469004" h="12700">
                <a:moveTo>
                  <a:pt x="0" y="4285"/>
                </a:moveTo>
                <a:lnTo>
                  <a:pt x="346900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35" name="Freeform 3"/>
          <p:cNvSpPr/>
          <p:nvPr/>
        </p:nvSpPr>
        <p:spPr>
          <a:xfrm>
            <a:off x="4081779" y="9327048"/>
            <a:ext cx="2881376" cy="12700"/>
          </a:xfrm>
          <a:custGeom>
            <a:avLst/>
            <a:gdLst>
              <a:gd name="connsiteX0" fmla="*/ 0 w 2881376"/>
              <a:gd name="connsiteY0" fmla="*/ 4285 h 12700"/>
              <a:gd name="connsiteX1" fmla="*/ 2881376 w 2881376"/>
              <a:gd name="connsiteY1" fmla="*/ 4285 h 12700"/>
            </a:gdLst>
            <a:ahLst/>
            <a:cxnLst>
              <a:cxn ang="0">
                <a:pos x="connsiteX0" y="connsiteY0"/>
              </a:cxn>
              <a:cxn ang="1">
                <a:pos x="connsiteX1" y="connsiteY1"/>
              </a:cxn>
            </a:cxnLst>
            <a:rect l="l" t="t" r="r" b="b"/>
            <a:pathLst>
              <a:path w="2881376" h="12700">
                <a:moveTo>
                  <a:pt x="0" y="4285"/>
                </a:moveTo>
                <a:lnTo>
                  <a:pt x="2881376"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22300" y="1296457"/>
            <a:ext cx="6350000" cy="3657600"/>
          </a:xfrm>
          <a:prstGeom prst="rect">
            <a:avLst/>
          </a:prstGeom>
          <a:noFill/>
        </p:spPr>
      </p:pic>
      <p:sp>
        <p:nvSpPr>
          <p:cNvPr id="1043" name="正方形/長方形 1042"/>
          <p:cNvSpPr/>
          <p:nvPr/>
        </p:nvSpPr>
        <p:spPr>
          <a:xfrm>
            <a:off x="287923" y="10359094"/>
            <a:ext cx="377026" cy="259045"/>
          </a:xfrm>
          <a:prstGeom prst="rect">
            <a:avLst/>
          </a:prstGeom>
        </p:spPr>
        <p:txBody>
          <a:bodyPr wrap="none">
            <a:spAutoFit/>
          </a:bodyPr>
          <a:lstStyle/>
          <a:p>
            <a:pPr>
              <a:lnSpc>
                <a:spcPts val="1300"/>
              </a:lnSpc>
              <a:tabLst>
                <a:tab pos="152400" algn="l"/>
                <a:tab pos="165100" algn="l"/>
                <a:tab pos="355600" algn="l"/>
              </a:tabLst>
            </a:pPr>
            <a:r>
              <a:rPr lang="en-US" altLang="zh-CN" sz="800" dirty="0">
                <a:solidFill>
                  <a:srgbClr val="000000"/>
                </a:solidFill>
                <a:latin typeface="メイリオ" panose="020B0604030504040204" pitchFamily="50" charset="-128"/>
                <a:cs typeface="メイリオ" panose="020B0604030504040204" pitchFamily="50" charset="-128"/>
              </a:rPr>
              <a:t>289</a:t>
            </a:r>
          </a:p>
        </p:txBody>
      </p:sp>
      <p:graphicFrame>
        <p:nvGraphicFramePr>
          <p:cNvPr id="1045" name="表 1044"/>
          <p:cNvGraphicFramePr>
            <a:graphicFrameLocks noGrp="1"/>
          </p:cNvGraphicFramePr>
          <p:nvPr>
            <p:extLst>
              <p:ext uri="{D42A27DB-BD31-4B8C-83A1-F6EECF244321}">
                <p14:modId xmlns:p14="http://schemas.microsoft.com/office/powerpoint/2010/main" val="1881534102"/>
              </p:ext>
            </p:extLst>
          </p:nvPr>
        </p:nvGraphicFramePr>
        <p:xfrm>
          <a:off x="572644" y="5156463"/>
          <a:ext cx="6407593" cy="4018280"/>
        </p:xfrm>
        <a:graphic>
          <a:graphicData uri="http://schemas.openxmlformats.org/drawingml/2006/table">
            <a:tbl>
              <a:tblPr firstRow="1" bandRow="1">
                <a:tableStyleId>{5C22544A-7EE6-4342-B048-85BDC9FD1C3A}</a:tableStyleId>
              </a:tblPr>
              <a:tblGrid>
                <a:gridCol w="3207193"/>
                <a:gridCol w="3200400"/>
              </a:tblGrid>
              <a:tr h="308328">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テーブルの列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列の内容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511072">
                <a:tc>
                  <a:txBody>
                    <a:bodyPr/>
                    <a:lstStyle/>
                    <a:p>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特定のイベントのビデオをアーカイブするために切り替え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日付と時間</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日付と時刻イベントがDD.MM.YYYY HH：MM：SS形式でシステムに記録された</a:t>
                      </a: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イベントタイプ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イベントの種類（インフォメーション、アラーム、デバッグ、エラー）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イベントのシステムの説明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pic>
        <p:nvPicPr>
          <p:cNvPr id="61" name="Picture 3"/>
          <p:cNvPicPr>
            <a:picLocks noChangeAspect="1" noChangeArrowheads="1"/>
          </p:cNvPicPr>
          <p:nvPr/>
        </p:nvPicPr>
        <p:blipFill>
          <a:blip r:embed="rId3" cstate="print"/>
          <a:srcRect/>
          <a:stretch>
            <a:fillRect/>
          </a:stretch>
        </p:blipFill>
        <p:spPr bwMode="auto">
          <a:xfrm>
            <a:off x="823701" y="5613663"/>
            <a:ext cx="2480170" cy="2218114"/>
          </a:xfrm>
          <a:prstGeom prst="rect">
            <a:avLst/>
          </a:prstGeom>
          <a:noFill/>
        </p:spPr>
      </p:pic>
      <p:sp>
        <p:nvSpPr>
          <p:cNvPr id="1046" name="正方形/長方形 1045"/>
          <p:cNvSpPr/>
          <p:nvPr/>
        </p:nvSpPr>
        <p:spPr>
          <a:xfrm>
            <a:off x="469899" y="9118863"/>
            <a:ext cx="658653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複数ページのテーブル内を移動するために、次のボタンを使用します(2)。</a:t>
            </a:r>
          </a:p>
        </p:txBody>
      </p:sp>
      <p:sp>
        <p:nvSpPr>
          <p:cNvPr id="1047" name="正方形/長方形 1046"/>
          <p:cNvSpPr/>
          <p:nvPr/>
        </p:nvSpPr>
        <p:spPr>
          <a:xfrm>
            <a:off x="784075" y="9339748"/>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バック（Back）は、前のページのテーブルに移動します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ネクスト</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（Next）は、次のページのテーブルに進みます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1" name="正方形/長方形 20"/>
          <p:cNvSpPr/>
          <p:nvPr/>
        </p:nvSpPr>
        <p:spPr>
          <a:xfrm>
            <a:off x="588593" y="237177"/>
            <a:ext cx="159530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イベント検索結果の表示</a:t>
            </a:r>
          </a:p>
        </p:txBody>
      </p:sp>
      <p:sp>
        <p:nvSpPr>
          <p:cNvPr id="22" name="正方形/長方形 21"/>
          <p:cNvSpPr/>
          <p:nvPr/>
        </p:nvSpPr>
        <p:spPr>
          <a:xfrm>
            <a:off x="583251" y="483398"/>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システムログイベントの検索結果が表(1)に表示されます。</a:t>
            </a:r>
          </a:p>
        </p:txBody>
      </p:sp>
      <p:sp>
        <p:nvSpPr>
          <p:cNvPr id="23" name="Freeform 3"/>
          <p:cNvSpPr/>
          <p:nvPr/>
        </p:nvSpPr>
        <p:spPr>
          <a:xfrm>
            <a:off x="572644" y="678387"/>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572644" y="67838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572644" y="67838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6" name="Freeform 3"/>
          <p:cNvSpPr/>
          <p:nvPr/>
        </p:nvSpPr>
        <p:spPr>
          <a:xfrm>
            <a:off x="572644" y="112225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7" name="Freeform 3"/>
          <p:cNvSpPr/>
          <p:nvPr/>
        </p:nvSpPr>
        <p:spPr>
          <a:xfrm>
            <a:off x="6903975" y="678387"/>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28" name="Picture 3"/>
          <p:cNvPicPr>
            <a:picLocks noChangeAspect="1" noChangeArrowheads="1"/>
          </p:cNvPicPr>
          <p:nvPr/>
        </p:nvPicPr>
        <p:blipFill>
          <a:blip r:embed="rId4" cstate="print"/>
          <a:srcRect/>
          <a:stretch>
            <a:fillRect/>
          </a:stretch>
        </p:blipFill>
        <p:spPr bwMode="auto">
          <a:xfrm>
            <a:off x="661544" y="789131"/>
            <a:ext cx="177800" cy="177800"/>
          </a:xfrm>
          <a:prstGeom prst="rect">
            <a:avLst/>
          </a:prstGeom>
          <a:noFill/>
        </p:spPr>
      </p:pic>
      <p:sp>
        <p:nvSpPr>
          <p:cNvPr id="29" name="正方形/長方形 28"/>
          <p:cNvSpPr/>
          <p:nvPr/>
        </p:nvSpPr>
        <p:spPr>
          <a:xfrm>
            <a:off x="784075" y="698842"/>
            <a:ext cx="4738391"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表中のイベントは、最新のものから始めて、それらが登録された日付順に表示されます。</a:t>
            </a:r>
          </a:p>
        </p:txBody>
      </p:sp>
    </p:spTree>
    <p:extLst>
      <p:ext uri="{BB962C8B-B14F-4D97-AF65-F5344CB8AC3E}">
        <p14:creationId xmlns:p14="http://schemas.microsoft.com/office/powerpoint/2010/main" val="1244176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990600" y="1079500"/>
            <a:ext cx="3835400" cy="2959100"/>
          </a:xfrm>
          <a:prstGeom prst="rect">
            <a:avLst/>
          </a:prstGeom>
          <a:noFill/>
        </p:spPr>
      </p:pic>
      <p:pic>
        <p:nvPicPr>
          <p:cNvPr id="7" name="Picture 3"/>
          <p:cNvPicPr>
            <a:picLocks noChangeAspect="1" noChangeArrowheads="1"/>
          </p:cNvPicPr>
          <p:nvPr/>
        </p:nvPicPr>
        <p:blipFill>
          <a:blip r:embed="rId3" cstate="print"/>
          <a:srcRect/>
          <a:stretch>
            <a:fillRect/>
          </a:stretch>
        </p:blipFill>
        <p:spPr bwMode="auto">
          <a:xfrm>
            <a:off x="990600" y="4736306"/>
            <a:ext cx="3835400" cy="2959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29</a:t>
            </a:r>
          </a:p>
        </p:txBody>
      </p:sp>
      <p:sp>
        <p:nvSpPr>
          <p:cNvPr id="9" name="TextBox 1"/>
          <p:cNvSpPr txBox="1"/>
          <p:nvPr/>
        </p:nvSpPr>
        <p:spPr>
          <a:xfrm>
            <a:off x="1024563" y="4367679"/>
            <a:ext cx="5879474" cy="546303"/>
          </a:xfrm>
          <a:prstGeom prst="rect">
            <a:avLst/>
          </a:prstGeom>
          <a:noFill/>
        </p:spPr>
        <p:txBody>
          <a:bodyPr wrap="square" lIns="0" tIns="0" rIns="0" rtlCol="0">
            <a:spAutoFit/>
          </a:bodyPr>
          <a:lstStyle/>
          <a:p>
            <a:pPr>
              <a:lnSpc>
                <a:spcPts val="13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[使用許諾契約書の条項に同意します]のラジオボタンを選択して、使用許諾契約の条項に同意し、[次へ]をクリックしてインストールを続行します。</a:t>
            </a:r>
          </a:p>
          <a:p>
            <a:pPr>
              <a:lnSpc>
                <a:spcPts val="1300"/>
              </a:lnSpc>
              <a:tabLst>
                <a:tab pos="1778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1016151" y="7953171"/>
            <a:ext cx="5049686" cy="546303"/>
          </a:xfrm>
          <a:prstGeom prst="rect">
            <a:avLst/>
          </a:prstGeom>
          <a:noFill/>
        </p:spPr>
        <p:txBody>
          <a:bodyPr wrap="square" lIns="0" tIns="0" rIns="0" rtlCol="0">
            <a:spAutoFit/>
          </a:bodyPr>
          <a:lstStyle/>
          <a:p>
            <a:pPr>
              <a:lnSpc>
                <a:spcPts val="13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適切なオプションボタンをクリックしてダイアログボックスのAxxonNextソフトウェアのインストールタイプを選択し</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p>
          <a:p>
            <a:pPr>
              <a:lnSpc>
                <a:spcPts val="1300"/>
              </a:lnSpc>
              <a:tabLst>
                <a:tab pos="1778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1019925" y="844796"/>
            <a:ext cx="3475310" cy="135935"/>
          </a:xfrm>
          <a:prstGeom prst="rect">
            <a:avLst/>
          </a:prstGeom>
          <a:noFill/>
        </p:spPr>
        <p:txBody>
          <a:bodyPr wrap="none" lIns="0" tIns="0" rIns="0" rtlCol="0">
            <a:spAutoFit/>
          </a:bodyPr>
          <a:lstStyle/>
          <a:p>
            <a:pPr marL="228600" indent="-228600">
              <a:lnSpc>
                <a:spcPts val="700"/>
              </a:lnSpc>
              <a:tabLst>
                <a:tab pos="5207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4.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セットアップウィザードのウェルカム画面で</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98930" y="793304"/>
            <a:ext cx="4618037" cy="1730302"/>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2972329"/>
            <a:ext cx="3924300" cy="29083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5867324" y="6237366"/>
            <a:ext cx="292100" cy="2540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609600" y="6679406"/>
            <a:ext cx="3924300" cy="34671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290</a:t>
            </a:r>
          </a:p>
        </p:txBody>
      </p:sp>
      <p:sp>
        <p:nvSpPr>
          <p:cNvPr id="13" name="正方形/長方形 12"/>
          <p:cNvSpPr/>
          <p:nvPr/>
        </p:nvSpPr>
        <p:spPr>
          <a:xfrm>
            <a:off x="631825" y="2551112"/>
            <a:ext cx="551021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これを行うと、標準的なWindowsは 「名前を付けて保存」で表示されダイアログボックスでは、.txt（テキスト）拡張または.csv （カンマ区切り）のファイルとして検索結果を保存することができます。</a:t>
            </a:r>
          </a:p>
        </p:txBody>
      </p:sp>
      <p:sp>
        <p:nvSpPr>
          <p:cNvPr id="14" name="正方形/長方形 13"/>
          <p:cNvSpPr/>
          <p:nvPr/>
        </p:nvSpPr>
        <p:spPr>
          <a:xfrm>
            <a:off x="582537" y="5991145"/>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特定のイベントのビデオをアーカイブするため切り替え</a:t>
            </a:r>
          </a:p>
        </p:txBody>
      </p:sp>
      <p:sp>
        <p:nvSpPr>
          <p:cNvPr id="15" name="正方形/長方形 14"/>
          <p:cNvSpPr/>
          <p:nvPr/>
        </p:nvSpPr>
        <p:spPr>
          <a:xfrm>
            <a:off x="611629" y="6237366"/>
            <a:ext cx="6948046"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特定のイベントのアーカイブ映像に切り替えるには、イベントのとなりのアイコンをクリックするか、該当する</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行         を</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ダブルクリックします。</a:t>
            </a:r>
          </a:p>
        </p:txBody>
      </p:sp>
      <p:sp>
        <p:nvSpPr>
          <p:cNvPr id="17" name="正方形/長方形 16"/>
          <p:cNvSpPr/>
          <p:nvPr/>
        </p:nvSpPr>
        <p:spPr>
          <a:xfrm>
            <a:off x="598930" y="270930"/>
            <a:ext cx="223651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イベントの検索結果のエクスポート</a:t>
            </a:r>
          </a:p>
        </p:txBody>
      </p:sp>
      <p:sp>
        <p:nvSpPr>
          <p:cNvPr id="18" name="正方形/長方形 17"/>
          <p:cNvSpPr/>
          <p:nvPr/>
        </p:nvSpPr>
        <p:spPr>
          <a:xfrm>
            <a:off x="582537" y="517151"/>
            <a:ext cx="5284787"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システムログイベントの検索結果をエクスポートするには、[エクスポート]ボタンをクリックします。</a:t>
            </a:r>
          </a:p>
        </p:txBody>
      </p:sp>
    </p:spTree>
    <p:extLst>
      <p:ext uri="{BB962C8B-B14F-4D97-AF65-F5344CB8AC3E}">
        <p14:creationId xmlns:p14="http://schemas.microsoft.com/office/powerpoint/2010/main" val="560152749"/>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717929"/>
            <a:ext cx="6340856" cy="792480"/>
          </a:xfrm>
          <a:custGeom>
            <a:avLst/>
            <a:gdLst>
              <a:gd name="connsiteX0" fmla="*/ 0 w 6340856"/>
              <a:gd name="connsiteY0" fmla="*/ 0 h 792480"/>
              <a:gd name="connsiteX1" fmla="*/ 6340856 w 6340856"/>
              <a:gd name="connsiteY1" fmla="*/ 0 h 792480"/>
              <a:gd name="connsiteX2" fmla="*/ 6340856 w 6340856"/>
              <a:gd name="connsiteY2" fmla="*/ 792479 h 792480"/>
              <a:gd name="connsiteX3" fmla="*/ 0 w 6340856"/>
              <a:gd name="connsiteY3" fmla="*/ 792479 h 792480"/>
              <a:gd name="connsiteX4" fmla="*/ 0 w 6340856"/>
              <a:gd name="connsiteY4" fmla="*/ 0 h 79248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92480">
                <a:moveTo>
                  <a:pt x="0" y="0"/>
                </a:moveTo>
                <a:lnTo>
                  <a:pt x="6340856" y="0"/>
                </a:lnTo>
                <a:lnTo>
                  <a:pt x="6340856" y="792479"/>
                </a:lnTo>
                <a:lnTo>
                  <a:pt x="0" y="79247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171792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1717929"/>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250088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1717929"/>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1828800"/>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3364706"/>
            <a:ext cx="2794000" cy="1054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4558506"/>
            <a:ext cx="3352800" cy="1473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291</a:t>
            </a:r>
          </a:p>
        </p:txBody>
      </p:sp>
      <p:sp>
        <p:nvSpPr>
          <p:cNvPr id="15" name="正方形/長方形 14"/>
          <p:cNvSpPr/>
          <p:nvPr/>
        </p:nvSpPr>
        <p:spPr>
          <a:xfrm>
            <a:off x="552449" y="773906"/>
            <a:ext cx="5360987" cy="259045"/>
          </a:xfrm>
          <a:prstGeom prst="rect">
            <a:avLst/>
          </a:prstGeom>
        </p:spPr>
        <p:txBody>
          <a:bodyPr wrap="squar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Webクライアントを起動するWebクライアントからのAxxonNext作業</a:t>
            </a:r>
          </a:p>
        </p:txBody>
      </p:sp>
      <p:sp>
        <p:nvSpPr>
          <p:cNvPr id="16" name="正方形/長方形 15"/>
          <p:cNvSpPr/>
          <p:nvPr/>
        </p:nvSpPr>
        <p:spPr>
          <a:xfrm>
            <a:off x="619125" y="1231106"/>
            <a:ext cx="5599112" cy="414857"/>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Webクライアントを介してのAxxonNextの使用は、WebブラウザとTCP/ IPプロトコルを介して、リモートで行われます。Webブラウザ経由のリモートビデオ監視ではAxxonNextをインストールする必要はありません。</a:t>
            </a:r>
          </a:p>
        </p:txBody>
      </p:sp>
      <p:sp>
        <p:nvSpPr>
          <p:cNvPr id="17" name="正方形/長方形 16"/>
          <p:cNvSpPr/>
          <p:nvPr/>
        </p:nvSpPr>
        <p:spPr>
          <a:xfrm>
            <a:off x="830483" y="1764506"/>
            <a:ext cx="5616353" cy="7482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重要</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現在のバージョンのWebクライアントでは、Javaバージョン1.6以前がコンピュータにインストールされている場合にのみ、Internet Explorerブラウザでサポートされています。</a:t>
            </a: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Webクライアントは、Opera15以降のバージョンに対応しています。</a:t>
            </a:r>
          </a:p>
        </p:txBody>
      </p:sp>
      <p:sp>
        <p:nvSpPr>
          <p:cNvPr id="18" name="正方形/長方形 17"/>
          <p:cNvSpPr/>
          <p:nvPr/>
        </p:nvSpPr>
        <p:spPr>
          <a:xfrm>
            <a:off x="542223" y="2524698"/>
            <a:ext cx="1742785"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Webクライアントを起動するには</a:t>
            </a:r>
          </a:p>
        </p:txBody>
      </p:sp>
      <p:sp>
        <p:nvSpPr>
          <p:cNvPr id="19" name="正方形/長方形 18"/>
          <p:cNvSpPr/>
          <p:nvPr/>
        </p:nvSpPr>
        <p:spPr>
          <a:xfrm>
            <a:off x="663979" y="2746732"/>
            <a:ext cx="3778250" cy="592470"/>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Web</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ブラウザを起動します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アドレスバーには、次の形式でAxxonNextサーバーのアドレスを入力します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。&lt;WebサーバーのIPアドレス&gt;:&lt;ポート&gt;/&lt;プレフィックス&gt;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a:xfrm>
            <a:off x="807408" y="4311084"/>
            <a:ext cx="4708524"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Webサーバーに接続するためのユーザー名とパスワードを入力します。</a:t>
            </a:r>
          </a:p>
        </p:txBody>
      </p:sp>
      <p:sp>
        <p:nvSpPr>
          <p:cNvPr id="21" name="正方形/長方形 20"/>
          <p:cNvSpPr/>
          <p:nvPr/>
        </p:nvSpPr>
        <p:spPr>
          <a:xfrm>
            <a:off x="876300" y="6132512"/>
            <a:ext cx="3778250" cy="259045"/>
          </a:xfrm>
          <a:prstGeom prst="rect">
            <a:avLst/>
          </a:prstGeom>
        </p:spPr>
        <p:txBody>
          <a:bodyPr>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Webクライアントインターフェイスが表示されます。</a:t>
            </a:r>
          </a:p>
        </p:txBody>
      </p:sp>
      <p:sp>
        <p:nvSpPr>
          <p:cNvPr id="22" name="正方形/長方形 21"/>
          <p:cNvSpPr/>
          <p:nvPr/>
        </p:nvSpPr>
        <p:spPr>
          <a:xfrm>
            <a:off x="575855" y="514861"/>
            <a:ext cx="518518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システムはアーカイブモードに切り替わり、選択したイベントの映像を取得します。</a:t>
            </a:r>
          </a:p>
        </p:txBody>
      </p:sp>
    </p:spTree>
    <p:extLst>
      <p:ext uri="{BB962C8B-B14F-4D97-AF65-F5344CB8AC3E}">
        <p14:creationId xmlns:p14="http://schemas.microsoft.com/office/powerpoint/2010/main" val="352261365"/>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392906"/>
            <a:ext cx="6210300" cy="55372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7620000"/>
            <a:ext cx="2882900" cy="1612900"/>
          </a:xfrm>
          <a:prstGeom prst="rect">
            <a:avLst/>
          </a:prstGeom>
          <a:noFill/>
        </p:spPr>
      </p:pic>
      <p:sp>
        <p:nvSpPr>
          <p:cNvPr id="9" name="正方形/長方形 8"/>
          <p:cNvSpPr/>
          <p:nvPr/>
        </p:nvSpPr>
        <p:spPr>
          <a:xfrm>
            <a:off x="584753" y="5981134"/>
            <a:ext cx="4327451"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Webクライアントインターフェイスは、次のインターフェイス要素があります。</a:t>
            </a:r>
          </a:p>
        </p:txBody>
      </p:sp>
      <p:sp>
        <p:nvSpPr>
          <p:cNvPr id="10" name="正方形/長方形 9"/>
          <p:cNvSpPr/>
          <p:nvPr/>
        </p:nvSpPr>
        <p:spPr>
          <a:xfrm>
            <a:off x="685800" y="6196578"/>
            <a:ext cx="4267200"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利用可能なカメラをプレビューするためのウィンドウでビデオカメラ選択パネル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プレビューウィンドウのサイズを変更するためのスライダ</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カメラ名で検索するためのフィールド（3）</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メッセージウィンドウ（4）</a:t>
            </a:r>
          </a:p>
        </p:txBody>
      </p:sp>
      <p:sp>
        <p:nvSpPr>
          <p:cNvPr id="11" name="正方形/長方形 10"/>
          <p:cNvSpPr/>
          <p:nvPr/>
        </p:nvSpPr>
        <p:spPr>
          <a:xfrm>
            <a:off x="554590" y="6909119"/>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Webクライアントでビデオカメラの検索</a:t>
            </a:r>
          </a:p>
        </p:txBody>
      </p:sp>
      <p:sp>
        <p:nvSpPr>
          <p:cNvPr id="12" name="正方形/長方形 11"/>
          <p:cNvSpPr/>
          <p:nvPr/>
        </p:nvSpPr>
        <p:spPr>
          <a:xfrm>
            <a:off x="542925" y="7122520"/>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次のようにビデオカメラの検索が実行されます。</a:t>
            </a:r>
          </a:p>
        </p:txBody>
      </p:sp>
      <p:sp>
        <p:nvSpPr>
          <p:cNvPr id="13" name="正方形/長方形 12"/>
          <p:cNvSpPr/>
          <p:nvPr/>
        </p:nvSpPr>
        <p:spPr>
          <a:xfrm>
            <a:off x="731837" y="7296661"/>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[名前で検索]フィールドで、カメラの名前(1)を入力します。</a:t>
            </a:r>
          </a:p>
        </p:txBody>
      </p:sp>
      <p:sp>
        <p:nvSpPr>
          <p:cNvPr id="14" name="正方形/長方形 13"/>
          <p:cNvSpPr/>
          <p:nvPr/>
        </p:nvSpPr>
        <p:spPr>
          <a:xfrm>
            <a:off x="731837" y="9299466"/>
            <a:ext cx="4876800"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ビデオカメラの選択パネルに</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、現在の検索条件に合うカメラのみが表示されます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(2)。</a:t>
            </a:r>
          </a:p>
        </p:txBody>
      </p:sp>
      <p:sp>
        <p:nvSpPr>
          <p:cNvPr id="15" name="正方形/長方形 14"/>
          <p:cNvSpPr/>
          <p:nvPr/>
        </p:nvSpPr>
        <p:spPr>
          <a:xfrm>
            <a:off x="393283" y="10213193"/>
            <a:ext cx="377026" cy="259045"/>
          </a:xfrm>
          <a:prstGeom prst="rect">
            <a:avLst/>
          </a:prstGeom>
        </p:spPr>
        <p:txBody>
          <a:bodyPr wrap="none">
            <a:spAutoFit/>
          </a:bodyPr>
          <a:lstStyle/>
          <a:p>
            <a:pPr>
              <a:lnSpc>
                <a:spcPts val="1300"/>
              </a:lnSpc>
              <a:tabLst>
                <a:tab pos="152400" algn="l"/>
                <a:tab pos="165100" algn="l"/>
                <a:tab pos="355600" algn="l"/>
              </a:tabLst>
            </a:pPr>
            <a:r>
              <a:rPr lang="en-US" altLang="zh-CN" sz="800" dirty="0">
                <a:solidFill>
                  <a:srgbClr val="000000"/>
                </a:solidFill>
                <a:latin typeface="メイリオ" panose="020B0604030504040204" pitchFamily="50" charset="-128"/>
                <a:cs typeface="メイリオ" panose="020B0604030504040204" pitchFamily="50" charset="-128"/>
              </a:rPr>
              <a:t>292</a:t>
            </a:r>
          </a:p>
        </p:txBody>
      </p:sp>
    </p:spTree>
    <p:extLst>
      <p:ext uri="{BB962C8B-B14F-4D97-AF65-F5344CB8AC3E}">
        <p14:creationId xmlns:p14="http://schemas.microsoft.com/office/powerpoint/2010/main" val="4208946314"/>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960045"/>
            <a:ext cx="6340856" cy="617219"/>
          </a:xfrm>
          <a:custGeom>
            <a:avLst/>
            <a:gdLst>
              <a:gd name="connsiteX0" fmla="*/ 0 w 6340856"/>
              <a:gd name="connsiteY0" fmla="*/ 0 h 617219"/>
              <a:gd name="connsiteX1" fmla="*/ 6340856 w 6340856"/>
              <a:gd name="connsiteY1" fmla="*/ 0 h 617219"/>
              <a:gd name="connsiteX2" fmla="*/ 6340856 w 6340856"/>
              <a:gd name="connsiteY2" fmla="*/ 617219 h 617219"/>
              <a:gd name="connsiteX3" fmla="*/ 0 w 6340856"/>
              <a:gd name="connsiteY3" fmla="*/ 617219 h 617219"/>
              <a:gd name="connsiteX4" fmla="*/ 0 w 6340856"/>
              <a:gd name="connsiteY4" fmla="*/ 0 h 61721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17219">
                <a:moveTo>
                  <a:pt x="0" y="0"/>
                </a:moveTo>
                <a:lnTo>
                  <a:pt x="6340856" y="0"/>
                </a:lnTo>
                <a:lnTo>
                  <a:pt x="6340856" y="617219"/>
                </a:lnTo>
                <a:lnTo>
                  <a:pt x="0" y="61721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696004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6960045"/>
            <a:ext cx="9525" cy="617219"/>
          </a:xfrm>
          <a:custGeom>
            <a:avLst/>
            <a:gdLst>
              <a:gd name="connsiteX0" fmla="*/ 4762 w 9525"/>
              <a:gd name="connsiteY0" fmla="*/ 0 h 617219"/>
              <a:gd name="connsiteX1" fmla="*/ 4762 w 9525"/>
              <a:gd name="connsiteY1" fmla="*/ 617219 h 617219"/>
            </a:gdLst>
            <a:ahLst/>
            <a:cxnLst>
              <a:cxn ang="0">
                <a:pos x="connsiteX0" y="connsiteY0"/>
              </a:cxn>
              <a:cxn ang="1">
                <a:pos x="connsiteX1" y="connsiteY1"/>
              </a:cxn>
            </a:cxnLst>
            <a:rect l="l" t="t" r="r" b="b"/>
            <a:pathLst>
              <a:path w="9525" h="617219">
                <a:moveTo>
                  <a:pt x="4762" y="0"/>
                </a:moveTo>
                <a:lnTo>
                  <a:pt x="4762" y="61721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756773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6960045"/>
            <a:ext cx="9525" cy="617219"/>
          </a:xfrm>
          <a:custGeom>
            <a:avLst/>
            <a:gdLst>
              <a:gd name="connsiteX0" fmla="*/ 4762 w 9525"/>
              <a:gd name="connsiteY0" fmla="*/ 0 h 617219"/>
              <a:gd name="connsiteX1" fmla="*/ 4762 w 9525"/>
              <a:gd name="connsiteY1" fmla="*/ 617219 h 617219"/>
            </a:gdLst>
            <a:ahLst/>
            <a:cxnLst>
              <a:cxn ang="0">
                <a:pos x="connsiteX0" y="connsiteY0"/>
              </a:cxn>
              <a:cxn ang="1">
                <a:pos x="connsiteX1" y="connsiteY1"/>
              </a:cxn>
            </a:cxnLst>
            <a:rect l="l" t="t" r="r" b="b"/>
            <a:pathLst>
              <a:path w="9525" h="617219">
                <a:moveTo>
                  <a:pt x="4762" y="0"/>
                </a:moveTo>
                <a:lnTo>
                  <a:pt x="4762" y="61721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7071932"/>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1109330"/>
            <a:ext cx="4787900" cy="5372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3002416" y="7249732"/>
            <a:ext cx="1866900" cy="1524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293</a:t>
            </a:r>
          </a:p>
        </p:txBody>
      </p:sp>
      <p:sp>
        <p:nvSpPr>
          <p:cNvPr id="19" name="正方形/長方形 18"/>
          <p:cNvSpPr/>
          <p:nvPr/>
        </p:nvSpPr>
        <p:spPr>
          <a:xfrm>
            <a:off x="826939" y="902531"/>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利用可能なカメラのリストでは、関連するカメラ</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(1)を選択します。</a:t>
            </a:r>
          </a:p>
        </p:txBody>
      </p:sp>
      <p:sp>
        <p:nvSpPr>
          <p:cNvPr id="20" name="正方形/長方形 19"/>
          <p:cNvSpPr/>
          <p:nvPr/>
        </p:nvSpPr>
        <p:spPr>
          <a:xfrm>
            <a:off x="884237" y="6510414"/>
            <a:ext cx="3778250" cy="425758"/>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ライブボタンをクリックします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Web</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クライアントの表示タイルが表示されます（3）。</a:t>
            </a:r>
          </a:p>
        </p:txBody>
      </p:sp>
      <p:sp>
        <p:nvSpPr>
          <p:cNvPr id="21" name="正方形/長方形 20"/>
          <p:cNvSpPr/>
          <p:nvPr/>
        </p:nvSpPr>
        <p:spPr>
          <a:xfrm>
            <a:off x="876300" y="7039436"/>
            <a:ext cx="5570537"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ビデオカメラの選択パネルを展開するには、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ボタンをクリックします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23" name="正方形/長方形 22"/>
          <p:cNvSpPr/>
          <p:nvPr/>
        </p:nvSpPr>
        <p:spPr>
          <a:xfrm>
            <a:off x="457200" y="438003"/>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ウェブクライアントを介してリアルタイムのビデオ監視</a:t>
            </a:r>
          </a:p>
        </p:txBody>
      </p:sp>
      <p:sp>
        <p:nvSpPr>
          <p:cNvPr id="24" name="正方形/長方形 23"/>
          <p:cNvSpPr/>
          <p:nvPr/>
        </p:nvSpPr>
        <p:spPr>
          <a:xfrm>
            <a:off x="619975" y="643928"/>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リアルタイムでの監視カメラからの映像を表示するには</a:t>
            </a:r>
          </a:p>
        </p:txBody>
      </p:sp>
    </p:spTree>
    <p:extLst>
      <p:ext uri="{BB962C8B-B14F-4D97-AF65-F5344CB8AC3E}">
        <p14:creationId xmlns:p14="http://schemas.microsoft.com/office/powerpoint/2010/main" val="1742761379"/>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95423" y="1566109"/>
            <a:ext cx="5740400" cy="46609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294</a:t>
            </a:r>
          </a:p>
        </p:txBody>
      </p:sp>
      <p:sp>
        <p:nvSpPr>
          <p:cNvPr id="7" name="正方形/長方形 6"/>
          <p:cNvSpPr/>
          <p:nvPr/>
        </p:nvSpPr>
        <p:spPr>
          <a:xfrm>
            <a:off x="647699" y="6255290"/>
            <a:ext cx="4732337"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アーカイブボタンをクリックします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アーカイブのナビゲーションパネルと、次のインターフェイス機能が表示されます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a:xfrm>
            <a:off x="1091497" y="6586587"/>
            <a:ext cx="5867400" cy="1092607"/>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タイムライン</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(3)。Webクライアントでタイムラインを経由したアーカイブナビゲーションは、AxxonNextクライアントで作業する場合と同じです（「タイムラインを使用したナビゲーション」を参照）。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再生コントロールパネル（4）。Webクライアントの再生パネルを経由したアーカイブナビゲーションは、AxxonNextクライアントで作業する場合と同じです（「再生パネルを使用したナビゲーション」を参照）。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アーカイブ位置選択パネル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。タイムライン上の日付を左クリックすると、アーカイブ位置選択パネルが開きます（アーカイブ位置選択パネルを使用したナビゲートを参照）。</a:t>
            </a:r>
          </a:p>
        </p:txBody>
      </p:sp>
      <p:sp>
        <p:nvSpPr>
          <p:cNvPr id="13" name="正方形/長方形 12"/>
          <p:cNvSpPr/>
          <p:nvPr/>
        </p:nvSpPr>
        <p:spPr>
          <a:xfrm>
            <a:off x="529338" y="384260"/>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Webクライアントを介してビデオのアーカイブを表示</a:t>
            </a:r>
          </a:p>
        </p:txBody>
      </p:sp>
      <p:sp>
        <p:nvSpPr>
          <p:cNvPr id="14" name="正方形/長方形 13"/>
          <p:cNvSpPr/>
          <p:nvPr/>
        </p:nvSpPr>
        <p:spPr>
          <a:xfrm>
            <a:off x="552450" y="649537"/>
            <a:ext cx="4507245"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ビデオカメラのアーカイブ映像を表示するには</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利用可能なカメラのリストでは、関連するビデオカメラ(1)を選択します。</a:t>
            </a:r>
          </a:p>
        </p:txBody>
      </p:sp>
    </p:spTree>
    <p:extLst>
      <p:ext uri="{BB962C8B-B14F-4D97-AF65-F5344CB8AC3E}">
        <p14:creationId xmlns:p14="http://schemas.microsoft.com/office/powerpoint/2010/main" val="378562952"/>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559641"/>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855964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855964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9003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855964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8669115"/>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609600"/>
            <a:ext cx="3352800" cy="42799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896937" y="5117306"/>
            <a:ext cx="165100" cy="1524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1125537" y="5126518"/>
            <a:ext cx="139700" cy="1397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990600" y="5664200"/>
            <a:ext cx="3352800" cy="12573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295</a:t>
            </a:r>
          </a:p>
        </p:txBody>
      </p:sp>
      <p:sp>
        <p:nvSpPr>
          <p:cNvPr id="21" name="正方形/長方形 20"/>
          <p:cNvSpPr/>
          <p:nvPr/>
        </p:nvSpPr>
        <p:spPr>
          <a:xfrm>
            <a:off x="655637" y="4889500"/>
            <a:ext cx="5721830"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現在の日付と時刻に再生位置を設定するには、今日のボタンをクリックし、手順6に進みます（4）。</a:t>
            </a:r>
          </a:p>
        </p:txBody>
      </p:sp>
      <p:sp>
        <p:nvSpPr>
          <p:cNvPr id="22" name="正方形/長方形 21"/>
          <p:cNvSpPr/>
          <p:nvPr/>
        </p:nvSpPr>
        <p:spPr>
          <a:xfrm>
            <a:off x="655637" y="5089852"/>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ボタンを使用して月を選択します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a:t>
            </a:r>
          </a:p>
        </p:txBody>
      </p:sp>
      <p:sp>
        <p:nvSpPr>
          <p:cNvPr id="23" name="正方形/長方形 22"/>
          <p:cNvSpPr/>
          <p:nvPr/>
        </p:nvSpPr>
        <p:spPr>
          <a:xfrm>
            <a:off x="655637" y="5248132"/>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日を選択するには、カレンダーで必要な日付をクリックします（3）。</a:t>
            </a:r>
          </a:p>
        </p:txBody>
      </p:sp>
      <p:sp>
        <p:nvSpPr>
          <p:cNvPr id="24" name="正方形/長方形 23"/>
          <p:cNvSpPr/>
          <p:nvPr/>
        </p:nvSpPr>
        <p:spPr>
          <a:xfrm>
            <a:off x="655637" y="5427166"/>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時刻を設定する時間</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、分、秒のスライダーを使用します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5" name="正方形/長方形 24"/>
          <p:cNvSpPr/>
          <p:nvPr/>
        </p:nvSpPr>
        <p:spPr>
          <a:xfrm>
            <a:off x="687387" y="6928090"/>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再生位置を設定する設定ボタン</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（5）をクリックします。</a:t>
            </a:r>
          </a:p>
        </p:txBody>
      </p:sp>
      <p:sp>
        <p:nvSpPr>
          <p:cNvPr id="26" name="正方形/長方形 25"/>
          <p:cNvSpPr/>
          <p:nvPr/>
        </p:nvSpPr>
        <p:spPr>
          <a:xfrm>
            <a:off x="614362" y="7143534"/>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アーカイブ内の時間位置は、現在選択されています。</a:t>
            </a:r>
          </a:p>
        </p:txBody>
      </p:sp>
      <p:sp>
        <p:nvSpPr>
          <p:cNvPr id="4" name="正方形/長方形 3"/>
          <p:cNvSpPr/>
          <p:nvPr/>
        </p:nvSpPr>
        <p:spPr>
          <a:xfrm>
            <a:off x="552450" y="7463467"/>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Webクライアントでのデジタルビデオズーム</a:t>
            </a:r>
          </a:p>
        </p:txBody>
      </p:sp>
      <p:sp>
        <p:nvSpPr>
          <p:cNvPr id="13" name="正方形/長方形 12"/>
          <p:cNvSpPr/>
          <p:nvPr/>
        </p:nvSpPr>
        <p:spPr>
          <a:xfrm>
            <a:off x="565150" y="7716429"/>
            <a:ext cx="588526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ビデオのデジタルズームは、ライブ映像の視聴などのアーカイブ映像を表示するときの間に表示タイルで発生します。ズームレベルを上げるには、マウスのスクロールホイールを使用します。</a:t>
            </a:r>
          </a:p>
        </p:txBody>
      </p:sp>
      <p:sp>
        <p:nvSpPr>
          <p:cNvPr id="14" name="正方形/長方形 13"/>
          <p:cNvSpPr/>
          <p:nvPr/>
        </p:nvSpPr>
        <p:spPr>
          <a:xfrm>
            <a:off x="605551" y="8052030"/>
            <a:ext cx="4774486"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画像は、光源サイズよりも小さくすることはできません。最大ビデオズームは16倍です。</a:t>
            </a:r>
          </a:p>
        </p:txBody>
      </p:sp>
      <p:sp>
        <p:nvSpPr>
          <p:cNvPr id="15" name="正方形/長方形 14"/>
          <p:cNvSpPr/>
          <p:nvPr/>
        </p:nvSpPr>
        <p:spPr>
          <a:xfrm>
            <a:off x="614361" y="8267474"/>
            <a:ext cx="651827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変更されたスケールでのフレームの視聴した部分を選択するには、ビデオ表示エリアの外側でマウスをドラッグします。</a:t>
            </a:r>
          </a:p>
        </p:txBody>
      </p:sp>
      <p:sp>
        <p:nvSpPr>
          <p:cNvPr id="16" name="正方形/長方形 15"/>
          <p:cNvSpPr/>
          <p:nvPr/>
        </p:nvSpPr>
        <p:spPr>
          <a:xfrm>
            <a:off x="876299" y="8571994"/>
            <a:ext cx="534193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PTZユニットでは、ズームグループ内のボタンを使用してズームインすることができます。</a:t>
            </a:r>
          </a:p>
        </p:txBody>
      </p:sp>
      <p:sp>
        <p:nvSpPr>
          <p:cNvPr id="27" name="正方形/長方形 26"/>
          <p:cNvSpPr/>
          <p:nvPr/>
        </p:nvSpPr>
        <p:spPr>
          <a:xfrm>
            <a:off x="350837" y="0"/>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rPr>
              <a:t>Webクライアントのアーカイブ位置選択パネル</a:t>
            </a:r>
          </a:p>
        </p:txBody>
      </p:sp>
      <p:sp>
        <p:nvSpPr>
          <p:cNvPr id="28" name="正方形/長方形 27"/>
          <p:cNvSpPr/>
          <p:nvPr/>
        </p:nvSpPr>
        <p:spPr>
          <a:xfrm>
            <a:off x="552450" y="205538"/>
            <a:ext cx="4572000"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アーカイブ位置選択パネルを使用して、アーカイブ内の時間位置を選択するには</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位置選択パネル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(1)を開くために、タイムライン上の日付をクリックします。</a:t>
            </a:r>
          </a:p>
        </p:txBody>
      </p:sp>
    </p:spTree>
    <p:extLst>
      <p:ext uri="{BB962C8B-B14F-4D97-AF65-F5344CB8AC3E}">
        <p14:creationId xmlns:p14="http://schemas.microsoft.com/office/powerpoint/2010/main" val="3875309671"/>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762000"/>
            <a:ext cx="6350000" cy="5308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7416006"/>
            <a:ext cx="1943100" cy="1968500"/>
          </a:xfrm>
          <a:prstGeom prst="rect">
            <a:avLst/>
          </a:prstGeom>
          <a:noFill/>
        </p:spPr>
      </p:pic>
      <p:sp>
        <p:nvSpPr>
          <p:cNvPr id="6" name="正方形/長方形 5"/>
          <p:cNvSpPr/>
          <p:nvPr/>
        </p:nvSpPr>
        <p:spPr>
          <a:xfrm>
            <a:off x="460707" y="10302920"/>
            <a:ext cx="377026" cy="248145"/>
          </a:xfrm>
          <a:prstGeom prst="rect">
            <a:avLst/>
          </a:prstGeom>
        </p:spPr>
        <p:txBody>
          <a:bodyPr wrap="none">
            <a:spAutoFit/>
          </a:bodyPr>
          <a:lstStyle/>
          <a:p>
            <a:pPr>
              <a:lnSpc>
                <a:spcPts val="1300"/>
              </a:lnSpc>
              <a:tabLst>
                <a:tab pos="152400" algn="l"/>
                <a:tab pos="165100" algn="l"/>
              </a:tabLst>
            </a:pPr>
            <a:r>
              <a:rPr lang="en-US" altLang="zh-CN" sz="800" dirty="0">
                <a:solidFill>
                  <a:srgbClr val="000000"/>
                </a:solidFill>
                <a:latin typeface="メイリオ" panose="020B0604030504040204" pitchFamily="50" charset="-128"/>
                <a:cs typeface="メイリオ" panose="020B0604030504040204" pitchFamily="50" charset="-128"/>
              </a:rPr>
              <a:t>296</a:t>
            </a:r>
          </a:p>
        </p:txBody>
      </p:sp>
      <p:sp>
        <p:nvSpPr>
          <p:cNvPr id="7" name="正方形/長方形 6"/>
          <p:cNvSpPr/>
          <p:nvPr/>
        </p:nvSpPr>
        <p:spPr>
          <a:xfrm>
            <a:off x="464213" y="164306"/>
            <a:ext cx="4306223" cy="581569"/>
          </a:xfrm>
          <a:prstGeom prst="rect">
            <a:avLst/>
          </a:prstGeom>
        </p:spPr>
        <p:txBody>
          <a:bodyPr wrap="squar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Webクライアントを介したPTZカメラの制御</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プリセットを使用したWebクライアントを介したPTZカメラ制御</a:t>
            </a:r>
          </a:p>
        </p:txBody>
      </p:sp>
      <p:sp>
        <p:nvSpPr>
          <p:cNvPr id="8" name="正方形/長方形 7"/>
          <p:cNvSpPr/>
          <p:nvPr/>
        </p:nvSpPr>
        <p:spPr>
          <a:xfrm>
            <a:off x="606909" y="6147260"/>
            <a:ext cx="4696928"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次のアクションは、PTZデバイスのコントロールパネルを使用して実行することができます。</a:t>
            </a:r>
          </a:p>
        </p:txBody>
      </p:sp>
      <p:sp>
        <p:nvSpPr>
          <p:cNvPr id="9" name="正方形/長方形 8"/>
          <p:cNvSpPr/>
          <p:nvPr/>
        </p:nvSpPr>
        <p:spPr>
          <a:xfrm>
            <a:off x="728199" y="6362704"/>
            <a:ext cx="3778250" cy="592470"/>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プリセット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ビデオカメラの光学ズームと位置決め速度の調整</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ビデオカメラの水平方向と垂直方向の傾斜角度の変更</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513004" y="6944568"/>
            <a:ext cx="4884737" cy="259045"/>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プリセットを使用したWebクライアントを介したPTZカメラ制御</a:t>
            </a:r>
          </a:p>
        </p:txBody>
      </p:sp>
      <p:sp>
        <p:nvSpPr>
          <p:cNvPr id="11" name="正方形/長方形 10"/>
          <p:cNvSpPr/>
          <p:nvPr/>
        </p:nvSpPr>
        <p:spPr>
          <a:xfrm>
            <a:off x="539548" y="7163696"/>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プリセットに移動するには、プリセットのリストで該当する行を選択します。</a:t>
            </a:r>
          </a:p>
        </p:txBody>
      </p:sp>
    </p:spTree>
    <p:extLst>
      <p:ext uri="{BB962C8B-B14F-4D97-AF65-F5344CB8AC3E}">
        <p14:creationId xmlns:p14="http://schemas.microsoft.com/office/powerpoint/2010/main" val="1526225629"/>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82600" cy="10287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1727200"/>
            <a:ext cx="266700" cy="2794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2120900"/>
            <a:ext cx="279400" cy="304800"/>
          </a:xfrm>
          <a:prstGeom prst="rect">
            <a:avLst/>
          </a:prstGeom>
          <a:noFill/>
        </p:spPr>
      </p:pic>
      <p:pic>
        <p:nvPicPr>
          <p:cNvPr id="6" name="Picture 3"/>
          <p:cNvPicPr>
            <a:picLocks noChangeAspect="1" noChangeArrowheads="1"/>
          </p:cNvPicPr>
          <p:nvPr/>
        </p:nvPicPr>
        <p:blipFill>
          <a:blip r:embed="rId5" cstate="print"/>
          <a:srcRect/>
          <a:stretch>
            <a:fillRect/>
          </a:stretch>
        </p:blipFill>
        <p:spPr bwMode="auto">
          <a:xfrm>
            <a:off x="609600" y="2540000"/>
            <a:ext cx="330200" cy="241300"/>
          </a:xfrm>
          <a:prstGeom prst="rect">
            <a:avLst/>
          </a:prstGeom>
          <a:noFill/>
        </p:spPr>
      </p:pic>
      <p:pic>
        <p:nvPicPr>
          <p:cNvPr id="7" name="Picture 3"/>
          <p:cNvPicPr>
            <a:picLocks noChangeAspect="1" noChangeArrowheads="1"/>
          </p:cNvPicPr>
          <p:nvPr/>
        </p:nvPicPr>
        <p:blipFill>
          <a:blip r:embed="rId6" cstate="print"/>
          <a:srcRect/>
          <a:stretch>
            <a:fillRect/>
          </a:stretch>
        </p:blipFill>
        <p:spPr bwMode="auto">
          <a:xfrm>
            <a:off x="609600" y="3349058"/>
            <a:ext cx="482600" cy="1041400"/>
          </a:xfrm>
          <a:prstGeom prst="rect">
            <a:avLst/>
          </a:prstGeom>
          <a:noFill/>
        </p:spPr>
      </p:pic>
      <p:pic>
        <p:nvPicPr>
          <p:cNvPr id="8" name="Picture 3"/>
          <p:cNvPicPr>
            <a:picLocks noChangeAspect="1" noChangeArrowheads="1"/>
          </p:cNvPicPr>
          <p:nvPr/>
        </p:nvPicPr>
        <p:blipFill>
          <a:blip r:embed="rId7" cstate="print"/>
          <a:srcRect/>
          <a:stretch>
            <a:fillRect/>
          </a:stretch>
        </p:blipFill>
        <p:spPr bwMode="auto">
          <a:xfrm>
            <a:off x="609600" y="4479358"/>
            <a:ext cx="266700" cy="292100"/>
          </a:xfrm>
          <a:prstGeom prst="rect">
            <a:avLst/>
          </a:prstGeom>
          <a:noFill/>
        </p:spPr>
      </p:pic>
      <p:pic>
        <p:nvPicPr>
          <p:cNvPr id="9" name="Picture 3"/>
          <p:cNvPicPr>
            <a:picLocks noChangeAspect="1" noChangeArrowheads="1"/>
          </p:cNvPicPr>
          <p:nvPr/>
        </p:nvPicPr>
        <p:blipFill>
          <a:blip r:embed="rId8" cstate="print"/>
          <a:srcRect/>
          <a:stretch>
            <a:fillRect/>
          </a:stretch>
        </p:blipFill>
        <p:spPr bwMode="auto">
          <a:xfrm>
            <a:off x="609600" y="4873058"/>
            <a:ext cx="279400" cy="304800"/>
          </a:xfrm>
          <a:prstGeom prst="rect">
            <a:avLst/>
          </a:prstGeom>
          <a:noFill/>
        </p:spPr>
      </p:pic>
      <p:pic>
        <p:nvPicPr>
          <p:cNvPr id="10" name="Picture 3"/>
          <p:cNvPicPr>
            <a:picLocks noChangeAspect="1" noChangeArrowheads="1"/>
          </p:cNvPicPr>
          <p:nvPr/>
        </p:nvPicPr>
        <p:blipFill>
          <a:blip r:embed="rId9" cstate="print"/>
          <a:srcRect/>
          <a:stretch>
            <a:fillRect/>
          </a:stretch>
        </p:blipFill>
        <p:spPr bwMode="auto">
          <a:xfrm>
            <a:off x="609600" y="5292158"/>
            <a:ext cx="330200" cy="292100"/>
          </a:xfrm>
          <a:prstGeom prst="rect">
            <a:avLst/>
          </a:prstGeom>
          <a:noFill/>
        </p:spPr>
      </p:pic>
      <p:pic>
        <p:nvPicPr>
          <p:cNvPr id="11" name="Picture 3"/>
          <p:cNvPicPr>
            <a:picLocks noChangeAspect="1" noChangeArrowheads="1"/>
          </p:cNvPicPr>
          <p:nvPr/>
        </p:nvPicPr>
        <p:blipFill>
          <a:blip r:embed="rId10" cstate="print"/>
          <a:srcRect/>
          <a:stretch>
            <a:fillRect/>
          </a:stretch>
        </p:blipFill>
        <p:spPr bwMode="auto">
          <a:xfrm>
            <a:off x="609600" y="6143058"/>
            <a:ext cx="1536700" cy="1308100"/>
          </a:xfrm>
          <a:prstGeom prst="rect">
            <a:avLst/>
          </a:prstGeom>
          <a:noFill/>
        </p:spPr>
      </p:pic>
      <p:pic>
        <p:nvPicPr>
          <p:cNvPr id="12" name="Picture 3"/>
          <p:cNvPicPr>
            <a:picLocks noChangeAspect="1" noChangeArrowheads="1"/>
          </p:cNvPicPr>
          <p:nvPr/>
        </p:nvPicPr>
        <p:blipFill>
          <a:blip r:embed="rId11" cstate="print"/>
          <a:srcRect/>
          <a:stretch>
            <a:fillRect/>
          </a:stretch>
        </p:blipFill>
        <p:spPr bwMode="auto">
          <a:xfrm>
            <a:off x="609600" y="8340158"/>
            <a:ext cx="2882900" cy="685800"/>
          </a:xfrm>
          <a:prstGeom prst="rect">
            <a:avLst/>
          </a:prstGeom>
          <a:noFill/>
        </p:spPr>
      </p:pic>
      <p:pic>
        <p:nvPicPr>
          <p:cNvPr id="13" name="Picture 3"/>
          <p:cNvPicPr>
            <a:picLocks noChangeAspect="1" noChangeArrowheads="1"/>
          </p:cNvPicPr>
          <p:nvPr/>
        </p:nvPicPr>
        <p:blipFill>
          <a:blip r:embed="rId12" cstate="print"/>
          <a:srcRect/>
          <a:stretch>
            <a:fillRect/>
          </a:stretch>
        </p:blipFill>
        <p:spPr bwMode="auto">
          <a:xfrm>
            <a:off x="2547937" y="9114858"/>
            <a:ext cx="241300" cy="215900"/>
          </a:xfrm>
          <a:prstGeom prst="rect">
            <a:avLst/>
          </a:prstGeom>
          <a:noFill/>
        </p:spPr>
      </p:pic>
      <p:pic>
        <p:nvPicPr>
          <p:cNvPr id="14" name="Picture 3"/>
          <p:cNvPicPr>
            <a:picLocks noChangeAspect="1" noChangeArrowheads="1"/>
          </p:cNvPicPr>
          <p:nvPr/>
        </p:nvPicPr>
        <p:blipFill>
          <a:blip r:embed="rId13" cstate="print"/>
          <a:srcRect/>
          <a:stretch>
            <a:fillRect/>
          </a:stretch>
        </p:blipFill>
        <p:spPr bwMode="auto">
          <a:xfrm>
            <a:off x="2641600" y="9432358"/>
            <a:ext cx="215900" cy="177800"/>
          </a:xfrm>
          <a:prstGeom prst="rect">
            <a:avLst/>
          </a:prstGeom>
          <a:noFill/>
        </p:spPr>
      </p:pic>
      <p:sp>
        <p:nvSpPr>
          <p:cNvPr id="19" name="TextBox 1"/>
          <p:cNvSpPr txBox="1"/>
          <p:nvPr/>
        </p:nvSpPr>
        <p:spPr>
          <a:xfrm>
            <a:off x="435719" y="10298906"/>
            <a:ext cx="192360" cy="212879"/>
          </a:xfrm>
          <a:prstGeom prst="rect">
            <a:avLst/>
          </a:prstGeom>
          <a:noFill/>
        </p:spPr>
        <p:txBody>
          <a:bodyPr wrap="none" lIns="0" tIns="0" rIns="0" rtlCol="0">
            <a:spAutoFit/>
          </a:bodyPr>
          <a:lstStyle/>
          <a:p>
            <a:pPr>
              <a:lnSpc>
                <a:spcPts val="1300"/>
              </a:lnSpc>
              <a:tabLst>
                <a:tab pos="165100" algn="l"/>
              </a:tabLst>
            </a:pPr>
            <a:r>
              <a:rPr lang="en-US" altLang="zh-CN" sz="798" dirty="0" smtClean="0">
                <a:solidFill>
                  <a:srgbClr val="000000"/>
                </a:solidFill>
                <a:latin typeface="メイリオ" panose="020B0604030504040204" pitchFamily="50" charset="-128"/>
                <a:cs typeface="メイリオ" panose="020B0604030504040204" pitchFamily="50" charset="-128"/>
              </a:rPr>
              <a:t>297</a:t>
            </a:r>
          </a:p>
        </p:txBody>
      </p:sp>
      <p:sp>
        <p:nvSpPr>
          <p:cNvPr id="20" name="正方形/長方形 19"/>
          <p:cNvSpPr/>
          <p:nvPr/>
        </p:nvSpPr>
        <p:spPr>
          <a:xfrm>
            <a:off x="433203" y="101362"/>
            <a:ext cx="4365994" cy="581569"/>
          </a:xfrm>
          <a:prstGeom prst="rect">
            <a:avLst/>
          </a:prstGeom>
        </p:spPr>
        <p:txBody>
          <a:bodyPr wrap="squar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WebクライアントでPTZカメラの光学ズームを変更します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PTZユニットの光学ズームを変更するには、ズームグループ内のボタンを使用します。</a:t>
            </a:r>
          </a:p>
        </p:txBody>
      </p:sp>
      <p:sp>
        <p:nvSpPr>
          <p:cNvPr id="21" name="正方形/長方形 20"/>
          <p:cNvSpPr/>
          <p:nvPr/>
        </p:nvSpPr>
        <p:spPr>
          <a:xfrm>
            <a:off x="904616" y="2210256"/>
            <a:ext cx="697627"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画像を縮小</a:t>
            </a:r>
          </a:p>
        </p:txBody>
      </p:sp>
      <p:sp>
        <p:nvSpPr>
          <p:cNvPr id="22" name="正方形/長方形 21"/>
          <p:cNvSpPr/>
          <p:nvPr/>
        </p:nvSpPr>
        <p:spPr>
          <a:xfrm>
            <a:off x="904615" y="1791156"/>
            <a:ext cx="697627"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画像を拡大</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正方形/長方形 22"/>
          <p:cNvSpPr/>
          <p:nvPr/>
        </p:nvSpPr>
        <p:spPr>
          <a:xfrm>
            <a:off x="904615" y="2565856"/>
            <a:ext cx="3778250" cy="259045"/>
          </a:xfrm>
          <a:prstGeom prst="rect">
            <a:avLst/>
          </a:prstGeom>
        </p:spPr>
        <p:txBody>
          <a:bodyPr>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表示速度のためのフィールドは、その時にカメラがズーム倍率を変更します。</a:t>
            </a:r>
          </a:p>
        </p:txBody>
      </p:sp>
      <p:sp>
        <p:nvSpPr>
          <p:cNvPr id="24" name="正方形/長方形 23"/>
          <p:cNvSpPr/>
          <p:nvPr/>
        </p:nvSpPr>
        <p:spPr>
          <a:xfrm>
            <a:off x="609600" y="2834957"/>
            <a:ext cx="3778250" cy="592470"/>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WebクライアントでPTZカメラの位置決め速度を変更します。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PTZカメラの位置決め速度を変更する、速度グループ内のボタンを使用します。</a:t>
            </a:r>
          </a:p>
        </p:txBody>
      </p:sp>
      <p:sp>
        <p:nvSpPr>
          <p:cNvPr id="25" name="正方形/長方形 24"/>
          <p:cNvSpPr/>
          <p:nvPr/>
        </p:nvSpPr>
        <p:spPr>
          <a:xfrm>
            <a:off x="876300" y="4517686"/>
            <a:ext cx="1107996"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位置決め速度の増加</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876300" y="4903431"/>
            <a:ext cx="1107996"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位置決め速度の低下</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a:xfrm>
            <a:off x="911409" y="5368814"/>
            <a:ext cx="3778250" cy="259045"/>
          </a:xfrm>
          <a:prstGeom prst="rect">
            <a:avLst/>
          </a:prstGeom>
        </p:spPr>
        <p:txBody>
          <a:bodyPr>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フィールド現在の位置決め速度を表示します。</a:t>
            </a:r>
          </a:p>
        </p:txBody>
      </p:sp>
      <p:sp>
        <p:nvSpPr>
          <p:cNvPr id="28" name="正方形/長方形 27"/>
          <p:cNvSpPr/>
          <p:nvPr/>
        </p:nvSpPr>
        <p:spPr>
          <a:xfrm>
            <a:off x="457200" y="5587639"/>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WebクライアントでPTZカメラの傾きを変更します。</a:t>
            </a:r>
          </a:p>
        </p:txBody>
      </p:sp>
      <p:sp>
        <p:nvSpPr>
          <p:cNvPr id="29" name="正方形/長方形 28"/>
          <p:cNvSpPr/>
          <p:nvPr/>
        </p:nvSpPr>
        <p:spPr>
          <a:xfrm>
            <a:off x="609599" y="5849479"/>
            <a:ext cx="4618037"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PTZカメラの傾きを変更するには、PTZコントロールグループ内の矢印を使用しています。</a:t>
            </a:r>
          </a:p>
        </p:txBody>
      </p:sp>
      <p:sp>
        <p:nvSpPr>
          <p:cNvPr id="30" name="正方形/長方形 29"/>
          <p:cNvSpPr/>
          <p:nvPr/>
        </p:nvSpPr>
        <p:spPr>
          <a:xfrm>
            <a:off x="609561" y="7457748"/>
            <a:ext cx="4846675"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矢印の方向は、矢印がクリックされたときに、カメラのレンズが移動される方向を示しています。</a:t>
            </a:r>
          </a:p>
        </p:txBody>
      </p:sp>
      <p:sp>
        <p:nvSpPr>
          <p:cNvPr id="31" name="正方形/長方形 30"/>
          <p:cNvSpPr/>
          <p:nvPr/>
        </p:nvSpPr>
        <p:spPr>
          <a:xfrm>
            <a:off x="607751" y="7673192"/>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Webクライアントメッセージウィンドウ</a:t>
            </a:r>
          </a:p>
        </p:txBody>
      </p:sp>
      <p:sp>
        <p:nvSpPr>
          <p:cNvPr id="1024" name="正方形/長方形 1023"/>
          <p:cNvSpPr/>
          <p:nvPr/>
        </p:nvSpPr>
        <p:spPr>
          <a:xfrm>
            <a:off x="607751" y="7904356"/>
            <a:ext cx="5610486" cy="425758"/>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Webクライアントメッセージウィンドウは、画面の下部に、クライアントによって実行されるエラーとアクションに関するメッセージが表示されます。</a:t>
            </a:r>
          </a:p>
        </p:txBody>
      </p:sp>
      <p:sp>
        <p:nvSpPr>
          <p:cNvPr id="1025" name="正方形/長方形 1024"/>
          <p:cNvSpPr/>
          <p:nvPr/>
        </p:nvSpPr>
        <p:spPr>
          <a:xfrm>
            <a:off x="593536" y="9146836"/>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メッセージウィンドウを閉じるには、　　　　ボタンをクリックします。</a:t>
            </a:r>
          </a:p>
        </p:txBody>
      </p:sp>
      <p:sp>
        <p:nvSpPr>
          <p:cNvPr id="1026" name="正方形/長方形 1025"/>
          <p:cNvSpPr/>
          <p:nvPr/>
        </p:nvSpPr>
        <p:spPr>
          <a:xfrm>
            <a:off x="593536" y="9430261"/>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メッセージウィンドウをクリアするには、　　　　　ボタンをクリックします。</a:t>
            </a:r>
          </a:p>
        </p:txBody>
      </p:sp>
    </p:spTree>
    <p:extLst>
      <p:ext uri="{BB962C8B-B14F-4D97-AF65-F5344CB8AC3E}">
        <p14:creationId xmlns:p14="http://schemas.microsoft.com/office/powerpoint/2010/main" val="1002315441"/>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0100" y="704850"/>
            <a:ext cx="5959856" cy="526796"/>
          </a:xfrm>
          <a:custGeom>
            <a:avLst/>
            <a:gdLst>
              <a:gd name="connsiteX0" fmla="*/ 0 w 5959856"/>
              <a:gd name="connsiteY0" fmla="*/ 0 h 526796"/>
              <a:gd name="connsiteX1" fmla="*/ 5959856 w 5959856"/>
              <a:gd name="connsiteY1" fmla="*/ 0 h 526796"/>
              <a:gd name="connsiteX2" fmla="*/ 5959856 w 5959856"/>
              <a:gd name="connsiteY2" fmla="*/ 526796 h 526796"/>
              <a:gd name="connsiteX3" fmla="*/ 0 w 5959856"/>
              <a:gd name="connsiteY3" fmla="*/ 526796 h 526796"/>
              <a:gd name="connsiteX4" fmla="*/ 0 w 5959856"/>
              <a:gd name="connsiteY4" fmla="*/ 0 h 52679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26796">
                <a:moveTo>
                  <a:pt x="0" y="0"/>
                </a:moveTo>
                <a:lnTo>
                  <a:pt x="5959856" y="0"/>
                </a:lnTo>
                <a:lnTo>
                  <a:pt x="5959856" y="526796"/>
                </a:lnTo>
                <a:lnTo>
                  <a:pt x="0" y="526796"/>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800100" y="70485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800100" y="704850"/>
            <a:ext cx="9525" cy="526796"/>
          </a:xfrm>
          <a:custGeom>
            <a:avLst/>
            <a:gdLst>
              <a:gd name="connsiteX0" fmla="*/ 4762 w 9525"/>
              <a:gd name="connsiteY0" fmla="*/ 0 h 526796"/>
              <a:gd name="connsiteX1" fmla="*/ 4762 w 9525"/>
              <a:gd name="connsiteY1" fmla="*/ 526796 h 526796"/>
            </a:gdLst>
            <a:ahLst/>
            <a:cxnLst>
              <a:cxn ang="0">
                <a:pos x="connsiteX0" y="connsiteY0"/>
              </a:cxn>
              <a:cxn ang="1">
                <a:pos x="connsiteX1" y="connsiteY1"/>
              </a:cxn>
            </a:cxnLst>
            <a:rect l="l" t="t" r="r" b="b"/>
            <a:pathLst>
              <a:path w="9525" h="526796">
                <a:moveTo>
                  <a:pt x="4762" y="0"/>
                </a:moveTo>
                <a:lnTo>
                  <a:pt x="4762" y="52679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800100" y="122212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750431" y="704850"/>
            <a:ext cx="9525" cy="526796"/>
          </a:xfrm>
          <a:custGeom>
            <a:avLst/>
            <a:gdLst>
              <a:gd name="connsiteX0" fmla="*/ 4762 w 9525"/>
              <a:gd name="connsiteY0" fmla="*/ 0 h 526796"/>
              <a:gd name="connsiteX1" fmla="*/ 4762 w 9525"/>
              <a:gd name="connsiteY1" fmla="*/ 526796 h 526796"/>
            </a:gdLst>
            <a:ahLst/>
            <a:cxnLst>
              <a:cxn ang="0">
                <a:pos x="connsiteX0" y="connsiteY0"/>
              </a:cxn>
              <a:cxn ang="1">
                <a:pos x="connsiteX1" y="connsiteY1"/>
              </a:cxn>
            </a:cxnLst>
            <a:rect l="l" t="t" r="r" b="b"/>
            <a:pathLst>
              <a:path w="9525" h="526796">
                <a:moveTo>
                  <a:pt x="4762" y="0"/>
                </a:moveTo>
                <a:lnTo>
                  <a:pt x="4762" y="52679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809625" y="714375"/>
            <a:ext cx="5940806" cy="263905"/>
          </a:xfrm>
          <a:custGeom>
            <a:avLst/>
            <a:gdLst>
              <a:gd name="connsiteX0" fmla="*/ 0 w 5940806"/>
              <a:gd name="connsiteY0" fmla="*/ 0 h 263905"/>
              <a:gd name="connsiteX1" fmla="*/ 5940806 w 5940806"/>
              <a:gd name="connsiteY1" fmla="*/ 0 h 263905"/>
              <a:gd name="connsiteX2" fmla="*/ 5940806 w 5940806"/>
              <a:gd name="connsiteY2" fmla="*/ 263905 h 263905"/>
              <a:gd name="connsiteX3" fmla="*/ 0 w 5940806"/>
              <a:gd name="connsiteY3" fmla="*/ 263905 h 263905"/>
              <a:gd name="connsiteX4" fmla="*/ 0 w 5940806"/>
              <a:gd name="connsiteY4" fmla="*/ 0 h 2639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905">
                <a:moveTo>
                  <a:pt x="0" y="0"/>
                </a:moveTo>
                <a:lnTo>
                  <a:pt x="5940806" y="0"/>
                </a:lnTo>
                <a:lnTo>
                  <a:pt x="5940806" y="263905"/>
                </a:lnTo>
                <a:lnTo>
                  <a:pt x="0" y="26390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809625" y="968755"/>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809625" y="978280"/>
            <a:ext cx="5940806" cy="243840"/>
          </a:xfrm>
          <a:custGeom>
            <a:avLst/>
            <a:gdLst>
              <a:gd name="connsiteX0" fmla="*/ 0 w 5940806"/>
              <a:gd name="connsiteY0" fmla="*/ 0 h 243840"/>
              <a:gd name="connsiteX1" fmla="*/ 5940806 w 5940806"/>
              <a:gd name="connsiteY1" fmla="*/ 0 h 243840"/>
              <a:gd name="connsiteX2" fmla="*/ 5940806 w 5940806"/>
              <a:gd name="connsiteY2" fmla="*/ 243840 h 243840"/>
              <a:gd name="connsiteX3" fmla="*/ 0 w 5940806"/>
              <a:gd name="connsiteY3" fmla="*/ 243840 h 243840"/>
              <a:gd name="connsiteX4" fmla="*/ 0 w 5940806"/>
              <a:gd name="connsiteY4" fmla="*/ 0 h 24384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43840">
                <a:moveTo>
                  <a:pt x="0" y="0"/>
                </a:moveTo>
                <a:lnTo>
                  <a:pt x="5940806" y="0"/>
                </a:lnTo>
                <a:lnTo>
                  <a:pt x="5940806" y="243840"/>
                </a:lnTo>
                <a:lnTo>
                  <a:pt x="0" y="24384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1183513" y="1008761"/>
            <a:ext cx="40512" cy="40512"/>
          </a:xfrm>
          <a:custGeom>
            <a:avLst/>
            <a:gdLst>
              <a:gd name="connsiteX0" fmla="*/ 40512 w 40512"/>
              <a:gd name="connsiteY0" fmla="*/ 20192 h 40512"/>
              <a:gd name="connsiteX1" fmla="*/ 20192 w 40512"/>
              <a:gd name="connsiteY1" fmla="*/ 40513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496"/>
                  <a:pt x="31369" y="40513"/>
                  <a:pt x="20192" y="40513"/>
                </a:cubicBezTo>
                <a:cubicBezTo>
                  <a:pt x="9016" y="40513"/>
                  <a:pt x="0" y="31496"/>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1183513" y="1130680"/>
            <a:ext cx="40512" cy="40513"/>
          </a:xfrm>
          <a:custGeom>
            <a:avLst/>
            <a:gdLst>
              <a:gd name="connsiteX0" fmla="*/ 40512 w 40512"/>
              <a:gd name="connsiteY0" fmla="*/ 20193 h 40513"/>
              <a:gd name="connsiteX1" fmla="*/ 20192 w 40512"/>
              <a:gd name="connsiteY1" fmla="*/ 40513 h 40513"/>
              <a:gd name="connsiteX2" fmla="*/ 0 w 40512"/>
              <a:gd name="connsiteY2" fmla="*/ 20193 h 40513"/>
              <a:gd name="connsiteX3" fmla="*/ 20192 w 40512"/>
              <a:gd name="connsiteY3" fmla="*/ 0 h 40513"/>
              <a:gd name="connsiteX4" fmla="*/ 40512 w 40512"/>
              <a:gd name="connsiteY4" fmla="*/ 20193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3"/>
                </a:moveTo>
                <a:cubicBezTo>
                  <a:pt x="40512" y="31369"/>
                  <a:pt x="31369" y="40513"/>
                  <a:pt x="20192" y="40513"/>
                </a:cubicBezTo>
                <a:cubicBezTo>
                  <a:pt x="9016" y="40513"/>
                  <a:pt x="0" y="31369"/>
                  <a:pt x="0" y="20193"/>
                </a:cubicBezTo>
                <a:cubicBezTo>
                  <a:pt x="0" y="9016"/>
                  <a:pt x="9016" y="0"/>
                  <a:pt x="20192" y="0"/>
                </a:cubicBezTo>
                <a:cubicBezTo>
                  <a:pt x="31369" y="0"/>
                  <a:pt x="40512" y="9016"/>
                  <a:pt x="40512" y="20193"/>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609600" y="7000059"/>
            <a:ext cx="6340856" cy="575182"/>
          </a:xfrm>
          <a:custGeom>
            <a:avLst/>
            <a:gdLst>
              <a:gd name="connsiteX0" fmla="*/ 0 w 6340856"/>
              <a:gd name="connsiteY0" fmla="*/ 0 h 575182"/>
              <a:gd name="connsiteX1" fmla="*/ 6340856 w 6340856"/>
              <a:gd name="connsiteY1" fmla="*/ 0 h 575182"/>
              <a:gd name="connsiteX2" fmla="*/ 6340856 w 6340856"/>
              <a:gd name="connsiteY2" fmla="*/ 575182 h 575182"/>
              <a:gd name="connsiteX3" fmla="*/ 0 w 6340856"/>
              <a:gd name="connsiteY3" fmla="*/ 575182 h 575182"/>
              <a:gd name="connsiteX4" fmla="*/ 0 w 6340856"/>
              <a:gd name="connsiteY4" fmla="*/ 0 h 57518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182">
                <a:moveTo>
                  <a:pt x="0" y="0"/>
                </a:moveTo>
                <a:lnTo>
                  <a:pt x="6340856" y="0"/>
                </a:lnTo>
                <a:lnTo>
                  <a:pt x="6340856" y="575182"/>
                </a:lnTo>
                <a:lnTo>
                  <a:pt x="0" y="575182"/>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6" name="Freeform 3"/>
          <p:cNvSpPr/>
          <p:nvPr/>
        </p:nvSpPr>
        <p:spPr>
          <a:xfrm>
            <a:off x="609600" y="700005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7" name="Freeform 3"/>
          <p:cNvSpPr/>
          <p:nvPr/>
        </p:nvSpPr>
        <p:spPr>
          <a:xfrm>
            <a:off x="609600" y="7000059"/>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8" name="Freeform 3"/>
          <p:cNvSpPr/>
          <p:nvPr/>
        </p:nvSpPr>
        <p:spPr>
          <a:xfrm>
            <a:off x="609600" y="756571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9" name="Freeform 3"/>
          <p:cNvSpPr/>
          <p:nvPr/>
        </p:nvSpPr>
        <p:spPr>
          <a:xfrm>
            <a:off x="6940931" y="7000059"/>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7105342"/>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298</a:t>
            </a:r>
          </a:p>
        </p:txBody>
      </p:sp>
      <p:sp>
        <p:nvSpPr>
          <p:cNvPr id="31" name="正方形/長方形 30"/>
          <p:cNvSpPr/>
          <p:nvPr/>
        </p:nvSpPr>
        <p:spPr>
          <a:xfrm>
            <a:off x="595386" y="163323"/>
            <a:ext cx="3778250" cy="259045"/>
          </a:xfrm>
          <a:prstGeom prst="rect">
            <a:avLst/>
          </a:prstGeom>
        </p:spPr>
        <p:txBody>
          <a:bodyPr>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モバイルクライアントを通じたAxxonNextでの作業</a:t>
            </a:r>
          </a:p>
        </p:txBody>
      </p:sp>
      <p:sp>
        <p:nvSpPr>
          <p:cNvPr id="1024" name="正方形/長方形 1023"/>
          <p:cNvSpPr/>
          <p:nvPr/>
        </p:nvSpPr>
        <p:spPr>
          <a:xfrm>
            <a:off x="3301196" y="704850"/>
            <a:ext cx="287258" cy="259045"/>
          </a:xfrm>
          <a:prstGeom prst="rect">
            <a:avLst/>
          </a:prstGeom>
        </p:spPr>
        <p:txBody>
          <a:bodyPr wrap="none">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025" name="正方形/長方形 1024"/>
          <p:cNvSpPr/>
          <p:nvPr/>
        </p:nvSpPr>
        <p:spPr>
          <a:xfrm>
            <a:off x="1231076" y="941551"/>
            <a:ext cx="970137"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iOSクライアント</a:t>
            </a:r>
          </a:p>
        </p:txBody>
      </p:sp>
      <p:sp>
        <p:nvSpPr>
          <p:cNvPr id="1026" name="正方形/長方形 1025"/>
          <p:cNvSpPr/>
          <p:nvPr/>
        </p:nvSpPr>
        <p:spPr>
          <a:xfrm>
            <a:off x="1203769" y="1063471"/>
            <a:ext cx="1186543" cy="259045"/>
          </a:xfrm>
          <a:prstGeom prst="rect">
            <a:avLst/>
          </a:prstGeom>
        </p:spPr>
        <p:txBody>
          <a:bodyPr wrap="non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Androidクライアント</a:t>
            </a:r>
          </a:p>
        </p:txBody>
      </p:sp>
      <p:sp>
        <p:nvSpPr>
          <p:cNvPr id="1028" name="正方形/長方形 1027"/>
          <p:cNvSpPr/>
          <p:nvPr/>
        </p:nvSpPr>
        <p:spPr>
          <a:xfrm>
            <a:off x="490832" y="1335912"/>
            <a:ext cx="5656521" cy="259045"/>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AxxonNextクライアントは、iOSとAndroidのOS上で利用可能です。</a:t>
            </a:r>
          </a:p>
        </p:txBody>
      </p:sp>
      <p:sp>
        <p:nvSpPr>
          <p:cNvPr id="1029" name="正方形/長方形 1028"/>
          <p:cNvSpPr/>
          <p:nvPr/>
        </p:nvSpPr>
        <p:spPr>
          <a:xfrm>
            <a:off x="552449" y="1567413"/>
            <a:ext cx="5970588"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構成およびモバイルクライアントアプリケーションの使用方法の詳細については、対応するマニュアルを参照してください。</a:t>
            </a:r>
          </a:p>
        </p:txBody>
      </p:sp>
      <p:sp>
        <p:nvSpPr>
          <p:cNvPr id="1030" name="正方形/長方形 1029"/>
          <p:cNvSpPr/>
          <p:nvPr/>
        </p:nvSpPr>
        <p:spPr>
          <a:xfrm>
            <a:off x="619398" y="1942152"/>
            <a:ext cx="1181734" cy="259045"/>
          </a:xfrm>
          <a:prstGeom prst="rect">
            <a:avLst/>
          </a:prstGeom>
        </p:spPr>
        <p:txBody>
          <a:bodyPr wrap="non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iOSクライアント</a:t>
            </a:r>
          </a:p>
        </p:txBody>
      </p:sp>
      <p:sp>
        <p:nvSpPr>
          <p:cNvPr id="1031" name="正方形/長方形 1030"/>
          <p:cNvSpPr/>
          <p:nvPr/>
        </p:nvSpPr>
        <p:spPr>
          <a:xfrm>
            <a:off x="563044" y="2160099"/>
            <a:ext cx="580718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モバイルデバイス実行しているiOS（バージョン5.0など）のクライアントアプリはAppleのApp Storeで無料で利用可能で、次のデバイスで動作します。</a:t>
            </a:r>
          </a:p>
        </p:txBody>
      </p:sp>
      <p:sp>
        <p:nvSpPr>
          <p:cNvPr id="1032" name="正方形/長方形 1031"/>
          <p:cNvSpPr/>
          <p:nvPr/>
        </p:nvSpPr>
        <p:spPr>
          <a:xfrm>
            <a:off x="849681" y="2503464"/>
            <a:ext cx="3778250" cy="592470"/>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iPhone3GS、iPhone4、iPhone4S、iPhone5</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iPod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touch（第三世代以降）</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iPad</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（すべての世代</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33" name="正方形/長方形 1032"/>
          <p:cNvSpPr/>
          <p:nvPr/>
        </p:nvSpPr>
        <p:spPr>
          <a:xfrm>
            <a:off x="490831" y="3034351"/>
            <a:ext cx="5656521"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iOSデバイス用のクライアントがAxxonNextサーバー（バージョン3.0以降）に接続することができます。</a:t>
            </a:r>
          </a:p>
        </p:txBody>
      </p:sp>
      <p:sp>
        <p:nvSpPr>
          <p:cNvPr id="1034" name="正方形/長方形 1033"/>
          <p:cNvSpPr/>
          <p:nvPr/>
        </p:nvSpPr>
        <p:spPr>
          <a:xfrm>
            <a:off x="564171" y="3246601"/>
            <a:ext cx="1826141" cy="259045"/>
          </a:xfrm>
          <a:prstGeom prst="rect">
            <a:avLst/>
          </a:prstGeom>
        </p:spPr>
        <p:txBody>
          <a:bodyPr wrap="non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このアプリでは、以下が可能です。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5" name="正方形/長方形 1034"/>
          <p:cNvSpPr/>
          <p:nvPr/>
        </p:nvSpPr>
        <p:spPr>
          <a:xfrm>
            <a:off x="839787" y="3454311"/>
            <a:ext cx="3778250" cy="759182"/>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・イブビデオ</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の視聴</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・PTZ</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カメラ制御</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・以前</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に録画したビデオの閲覧</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・ズームイン（デジタルズームと）</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6" name="正方形/長方形 1035"/>
          <p:cNvSpPr/>
          <p:nvPr/>
        </p:nvSpPr>
        <p:spPr>
          <a:xfrm>
            <a:off x="546046" y="4127703"/>
            <a:ext cx="1487908" cy="259045"/>
          </a:xfrm>
          <a:prstGeom prst="rect">
            <a:avLst/>
          </a:prstGeom>
        </p:spPr>
        <p:txBody>
          <a:bodyPr wrap="non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Androidクライアント</a:t>
            </a:r>
          </a:p>
        </p:txBody>
      </p:sp>
      <p:sp>
        <p:nvSpPr>
          <p:cNvPr id="1037" name="正方形/長方形 1036"/>
          <p:cNvSpPr/>
          <p:nvPr/>
        </p:nvSpPr>
        <p:spPr>
          <a:xfrm>
            <a:off x="546046" y="4319303"/>
            <a:ext cx="4782121" cy="425758"/>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 VMSのクライアントは、Android（バージョン2.3.3以降）を実行しているモバイルデバイスで利用可能で、Google Playで無料で利用できます。</a:t>
            </a:r>
          </a:p>
        </p:txBody>
      </p:sp>
      <p:sp>
        <p:nvSpPr>
          <p:cNvPr id="1038" name="正方形/長方形 1037"/>
          <p:cNvSpPr/>
          <p:nvPr/>
        </p:nvSpPr>
        <p:spPr>
          <a:xfrm>
            <a:off x="552449" y="4745613"/>
            <a:ext cx="5817782"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Androidデバイス用のクライアントがAxxonNextサーバー（バージョン3.0以降）に接続することができます。</a:t>
            </a:r>
          </a:p>
        </p:txBody>
      </p:sp>
      <p:sp>
        <p:nvSpPr>
          <p:cNvPr id="1039" name="正方形/長方形 1038"/>
          <p:cNvSpPr/>
          <p:nvPr/>
        </p:nvSpPr>
        <p:spPr>
          <a:xfrm>
            <a:off x="474071" y="4961057"/>
            <a:ext cx="3778250" cy="259045"/>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クライアントでは、以下が可能です。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正方形/長方形 48"/>
          <p:cNvSpPr/>
          <p:nvPr/>
        </p:nvSpPr>
        <p:spPr>
          <a:xfrm>
            <a:off x="884237" y="5117375"/>
            <a:ext cx="3778250" cy="759182"/>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の視聴</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・PTZ</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カメラ制御</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・以前</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に録画したビデオの閲覧</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・ズームイン（デジタルズームと）</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1" name="正方形/長方形 1040"/>
          <p:cNvSpPr/>
          <p:nvPr/>
        </p:nvSpPr>
        <p:spPr>
          <a:xfrm>
            <a:off x="470235" y="5848861"/>
            <a:ext cx="1531188" cy="259045"/>
          </a:xfrm>
          <a:prstGeom prst="rect">
            <a:avLst/>
          </a:prstGeom>
        </p:spPr>
        <p:txBody>
          <a:bodyPr wrap="none">
            <a:spAutoFit/>
          </a:bodyPr>
          <a:lstStyle/>
          <a:p>
            <a:pPr>
              <a:lnSpc>
                <a:spcPts val="1300"/>
              </a:lnSpc>
            </a:pPr>
            <a:r>
              <a:rPr lang="ja-JP" altLang="en-US" sz="1050" b="1" dirty="0">
                <a:latin typeface="メイリオ" panose="020B0604030504040204" pitchFamily="50" charset="-128"/>
                <a:ea typeface="メイリオ" panose="020B0604030504040204" pitchFamily="50" charset="-128"/>
                <a:cs typeface="メイリオ" panose="020B0604030504040204" pitchFamily="50" charset="-128"/>
              </a:rPr>
              <a:t>ユーティリティの説明</a:t>
            </a:r>
          </a:p>
        </p:txBody>
      </p:sp>
      <p:sp>
        <p:nvSpPr>
          <p:cNvPr id="1042" name="正方形/長方形 1041"/>
          <p:cNvSpPr/>
          <p:nvPr/>
        </p:nvSpPr>
        <p:spPr>
          <a:xfrm>
            <a:off x="542074" y="6063148"/>
            <a:ext cx="2236510"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アクティベーションユーティリティ</a:t>
            </a:r>
          </a:p>
        </p:txBody>
      </p:sp>
      <p:sp>
        <p:nvSpPr>
          <p:cNvPr id="1043" name="正方形/長方形 1042"/>
          <p:cNvSpPr/>
          <p:nvPr/>
        </p:nvSpPr>
        <p:spPr>
          <a:xfrm>
            <a:off x="542073" y="6303976"/>
            <a:ext cx="6398858" cy="592470"/>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AxxonNextソフトウェアパッケージのライセンス認証は、プロダクト アクティベーション ユーティリティで実行します。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Windowsの[スタート]メニューからプロダクト アクティベーション ユーティリティを起動することができます。[スタート]→ [すべてのプログラム]→ [AxxonNext]→[ユーティリティ]→[プログラムアクティベーション]</a:t>
            </a:r>
          </a:p>
        </p:txBody>
      </p:sp>
      <p:sp>
        <p:nvSpPr>
          <p:cNvPr id="1045" name="正方形/長方形 1044"/>
          <p:cNvSpPr/>
          <p:nvPr/>
        </p:nvSpPr>
        <p:spPr>
          <a:xfrm>
            <a:off x="889444" y="7056817"/>
            <a:ext cx="4728641"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製品のアクティベーションユーティリティプログラムファイルのLicenseTool.exeは、&lt;AxxonNextがインストールされているディレクトリ&gt;￥Axxon Next￥bin￥ フォルダにあります。</a:t>
            </a:r>
          </a:p>
        </p:txBody>
      </p:sp>
      <p:sp>
        <p:nvSpPr>
          <p:cNvPr id="1046" name="正方形/長方形 1045"/>
          <p:cNvSpPr/>
          <p:nvPr/>
        </p:nvSpPr>
        <p:spPr>
          <a:xfrm>
            <a:off x="552685" y="7663348"/>
            <a:ext cx="6537251"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に、ライセンスファイル(ファイルが起動の瞬間に開始したすべてのAxxonドメインサーバーに適用される)が適用されるAxxonドメインサーバー名の1つを選択し、アクティベーションプロセスを続行するために、管理者のユーザー名とパスワードで、システムに接続します。</a:t>
            </a:r>
          </a:p>
        </p:txBody>
      </p:sp>
    </p:spTree>
    <p:extLst>
      <p:ext uri="{BB962C8B-B14F-4D97-AF65-F5344CB8AC3E}">
        <p14:creationId xmlns:p14="http://schemas.microsoft.com/office/powerpoint/2010/main" val="242082201"/>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469106"/>
            <a:ext cx="4787900" cy="2844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09600" y="3618706"/>
            <a:ext cx="4787900" cy="28575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609600" y="6565106"/>
            <a:ext cx="4787900" cy="2857500"/>
          </a:xfrm>
          <a:prstGeom prst="rect">
            <a:avLst/>
          </a:prstGeom>
          <a:noFill/>
        </p:spPr>
      </p:pic>
      <p:sp>
        <p:nvSpPr>
          <p:cNvPr id="7" name="正方形/長方形 6"/>
          <p:cNvSpPr/>
          <p:nvPr/>
        </p:nvSpPr>
        <p:spPr>
          <a:xfrm>
            <a:off x="609600" y="3364934"/>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ユーティリティがロードされると、そのメインが表示されます。</a:t>
            </a:r>
          </a:p>
        </p:txBody>
      </p:sp>
      <p:sp>
        <p:nvSpPr>
          <p:cNvPr id="8" name="正方形/長方形 7"/>
          <p:cNvSpPr/>
          <p:nvPr/>
        </p:nvSpPr>
        <p:spPr>
          <a:xfrm>
            <a:off x="609600" y="9445145"/>
            <a:ext cx="3778250" cy="592470"/>
          </a:xfrm>
          <a:prstGeom prst="rect">
            <a:avLst/>
          </a:prstGeom>
        </p:spPr>
        <p:txBody>
          <a:bodyPr>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AxxonNextを有効にするには、「アクティベーションガイド」を参照してください。AxxonNextのアクティベーション、アップデート、アップグレードの手順が提示されています。</a:t>
            </a:r>
          </a:p>
        </p:txBody>
      </p:sp>
      <p:sp>
        <p:nvSpPr>
          <p:cNvPr id="9" name="正方形/長方形 8"/>
          <p:cNvSpPr/>
          <p:nvPr/>
        </p:nvSpPr>
        <p:spPr>
          <a:xfrm>
            <a:off x="487287" y="9761329"/>
            <a:ext cx="656915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また、プロダクト アクティベーション ユーティリティのダイアログボックスに表示されるプロンプトを使用することをお勧めします。</a:t>
            </a:r>
          </a:p>
        </p:txBody>
      </p:sp>
      <p:sp>
        <p:nvSpPr>
          <p:cNvPr id="10" name="正方形/長方形 9"/>
          <p:cNvSpPr/>
          <p:nvPr/>
        </p:nvSpPr>
        <p:spPr>
          <a:xfrm>
            <a:off x="429615" y="10375106"/>
            <a:ext cx="377026" cy="259045"/>
          </a:xfrm>
          <a:prstGeom prst="rect">
            <a:avLst/>
          </a:prstGeom>
        </p:spPr>
        <p:txBody>
          <a:bodyPr wrap="none">
            <a:spAutoFit/>
          </a:bodyPr>
          <a:lstStyle/>
          <a:p>
            <a:pPr>
              <a:lnSpc>
                <a:spcPts val="1300"/>
              </a:lnSpc>
              <a:tabLst>
                <a:tab pos="152400" algn="l"/>
              </a:tabLst>
            </a:pPr>
            <a:r>
              <a:rPr lang="en-US" altLang="zh-CN" sz="800" dirty="0">
                <a:solidFill>
                  <a:srgbClr val="000000"/>
                </a:solidFill>
                <a:latin typeface="メイリオ" panose="020B0604030504040204" pitchFamily="50" charset="-128"/>
                <a:cs typeface="メイリオ" panose="020B0604030504040204" pitchFamily="50" charset="-128"/>
              </a:rPr>
              <a:t>299</a:t>
            </a:r>
          </a:p>
        </p:txBody>
      </p:sp>
    </p:spTree>
    <p:extLst>
      <p:ext uri="{BB962C8B-B14F-4D97-AF65-F5344CB8AC3E}">
        <p14:creationId xmlns:p14="http://schemas.microsoft.com/office/powerpoint/2010/main" val="2676795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181100" y="635000"/>
            <a:ext cx="312906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未割り当てのサーバーとハードウェアの検索</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TextBox 1"/>
          <p:cNvSpPr txBox="1"/>
          <p:nvPr/>
        </p:nvSpPr>
        <p:spPr>
          <a:xfrm>
            <a:off x="5029200" y="635000"/>
            <a:ext cx="5113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 name="TextBox 1"/>
          <p:cNvSpPr txBox="1"/>
          <p:nvPr/>
        </p:nvSpPr>
        <p:spPr>
          <a:xfrm>
            <a:off x="59817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 name="TextBox 1"/>
          <p:cNvSpPr txBox="1"/>
          <p:nvPr/>
        </p:nvSpPr>
        <p:spPr>
          <a:xfrm>
            <a:off x="60706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 name="TextBox 1"/>
          <p:cNvSpPr txBox="1"/>
          <p:nvPr/>
        </p:nvSpPr>
        <p:spPr>
          <a:xfrm>
            <a:off x="6172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 name="TextBox 1"/>
          <p:cNvSpPr txBox="1"/>
          <p:nvPr/>
        </p:nvSpPr>
        <p:spPr>
          <a:xfrm>
            <a:off x="62611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 name="TextBox 1"/>
          <p:cNvSpPr txBox="1"/>
          <p:nvPr/>
        </p:nvSpPr>
        <p:spPr>
          <a:xfrm>
            <a:off x="63627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 name="TextBox 1"/>
          <p:cNvSpPr txBox="1"/>
          <p:nvPr/>
        </p:nvSpPr>
        <p:spPr>
          <a:xfrm>
            <a:off x="64516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 name="TextBox 1"/>
          <p:cNvSpPr txBox="1"/>
          <p:nvPr/>
        </p:nvSpPr>
        <p:spPr>
          <a:xfrm>
            <a:off x="6553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 name="TextBox 1"/>
          <p:cNvSpPr txBox="1"/>
          <p:nvPr/>
        </p:nvSpPr>
        <p:spPr>
          <a:xfrm>
            <a:off x="6692900" y="6350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47</a:t>
            </a:r>
          </a:p>
        </p:txBody>
      </p:sp>
      <p:sp>
        <p:nvSpPr>
          <p:cNvPr id="13" name="TextBox 1"/>
          <p:cNvSpPr txBox="1"/>
          <p:nvPr/>
        </p:nvSpPr>
        <p:spPr>
          <a:xfrm>
            <a:off x="1181100" y="800100"/>
            <a:ext cx="25904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デバイスオブジェクトを手動で作成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3975100" y="800100"/>
            <a:ext cx="10227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 name="TextBox 1"/>
          <p:cNvSpPr txBox="1"/>
          <p:nvPr/>
        </p:nvSpPr>
        <p:spPr>
          <a:xfrm>
            <a:off x="59817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 name="TextBox 1"/>
          <p:cNvSpPr txBox="1"/>
          <p:nvPr/>
        </p:nvSpPr>
        <p:spPr>
          <a:xfrm>
            <a:off x="60706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 name="TextBox 1"/>
          <p:cNvSpPr txBox="1"/>
          <p:nvPr/>
        </p:nvSpPr>
        <p:spPr>
          <a:xfrm>
            <a:off x="6172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 name="TextBox 1"/>
          <p:cNvSpPr txBox="1"/>
          <p:nvPr/>
        </p:nvSpPr>
        <p:spPr>
          <a:xfrm>
            <a:off x="62611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 name="TextBox 1"/>
          <p:cNvSpPr txBox="1"/>
          <p:nvPr/>
        </p:nvSpPr>
        <p:spPr>
          <a:xfrm>
            <a:off x="63627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 name="TextBox 1"/>
          <p:cNvSpPr txBox="1"/>
          <p:nvPr/>
        </p:nvSpPr>
        <p:spPr>
          <a:xfrm>
            <a:off x="64516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 name="TextBox 1"/>
          <p:cNvSpPr txBox="1"/>
          <p:nvPr/>
        </p:nvSpPr>
        <p:spPr>
          <a:xfrm>
            <a:off x="6553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 name="TextBox 1"/>
          <p:cNvSpPr txBox="1"/>
          <p:nvPr/>
        </p:nvSpPr>
        <p:spPr>
          <a:xfrm>
            <a:off x="6692900" y="8001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50</a:t>
            </a:r>
          </a:p>
        </p:txBody>
      </p:sp>
      <p:sp>
        <p:nvSpPr>
          <p:cNvPr id="23" name="TextBox 1"/>
          <p:cNvSpPr txBox="1"/>
          <p:nvPr/>
        </p:nvSpPr>
        <p:spPr>
          <a:xfrm>
            <a:off x="1181100" y="965200"/>
            <a:ext cx="16478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オブジェクトサーチ</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2641600" y="965200"/>
            <a:ext cx="16735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 name="TextBox 1"/>
          <p:cNvSpPr txBox="1"/>
          <p:nvPr/>
        </p:nvSpPr>
        <p:spPr>
          <a:xfrm>
            <a:off x="59817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 name="TextBox 1"/>
          <p:cNvSpPr txBox="1"/>
          <p:nvPr/>
        </p:nvSpPr>
        <p:spPr>
          <a:xfrm>
            <a:off x="60706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 name="TextBox 1"/>
          <p:cNvSpPr txBox="1"/>
          <p:nvPr/>
        </p:nvSpPr>
        <p:spPr>
          <a:xfrm>
            <a:off x="6172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 name="TextBox 1"/>
          <p:cNvSpPr txBox="1"/>
          <p:nvPr/>
        </p:nvSpPr>
        <p:spPr>
          <a:xfrm>
            <a:off x="62611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 name="TextBox 1"/>
          <p:cNvSpPr txBox="1"/>
          <p:nvPr/>
        </p:nvSpPr>
        <p:spPr>
          <a:xfrm>
            <a:off x="63627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 name="TextBox 1"/>
          <p:cNvSpPr txBox="1"/>
          <p:nvPr/>
        </p:nvSpPr>
        <p:spPr>
          <a:xfrm>
            <a:off x="64516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 name="TextBox 1"/>
          <p:cNvSpPr txBox="1"/>
          <p:nvPr/>
        </p:nvSpPr>
        <p:spPr>
          <a:xfrm>
            <a:off x="6553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 name="TextBox 1"/>
          <p:cNvSpPr txBox="1"/>
          <p:nvPr/>
        </p:nvSpPr>
        <p:spPr>
          <a:xfrm>
            <a:off x="6692900" y="9652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50</a:t>
            </a:r>
          </a:p>
        </p:txBody>
      </p:sp>
      <p:sp>
        <p:nvSpPr>
          <p:cNvPr id="33" name="TextBox 1"/>
          <p:cNvSpPr txBox="1"/>
          <p:nvPr/>
        </p:nvSpPr>
        <p:spPr>
          <a:xfrm>
            <a:off x="990600" y="1130300"/>
            <a:ext cx="1695977"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6.2 Axxonドメインの設定</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6.2.1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Axxonドメイン操作</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59817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 name="TextBox 1"/>
          <p:cNvSpPr txBox="1"/>
          <p:nvPr/>
        </p:nvSpPr>
        <p:spPr>
          <a:xfrm>
            <a:off x="60706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 name="TextBox 1"/>
          <p:cNvSpPr txBox="1"/>
          <p:nvPr/>
        </p:nvSpPr>
        <p:spPr>
          <a:xfrm>
            <a:off x="61722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 name="TextBox 1"/>
          <p:cNvSpPr txBox="1"/>
          <p:nvPr/>
        </p:nvSpPr>
        <p:spPr>
          <a:xfrm>
            <a:off x="62611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 name="TextBox 1"/>
          <p:cNvSpPr txBox="1"/>
          <p:nvPr/>
        </p:nvSpPr>
        <p:spPr>
          <a:xfrm>
            <a:off x="63627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 name="TextBox 1"/>
          <p:cNvSpPr txBox="1"/>
          <p:nvPr/>
        </p:nvSpPr>
        <p:spPr>
          <a:xfrm>
            <a:off x="64516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 name="TextBox 1"/>
          <p:cNvSpPr txBox="1"/>
          <p:nvPr/>
        </p:nvSpPr>
        <p:spPr>
          <a:xfrm>
            <a:off x="65532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1" name="TextBox 1"/>
          <p:cNvSpPr txBox="1"/>
          <p:nvPr/>
        </p:nvSpPr>
        <p:spPr>
          <a:xfrm>
            <a:off x="6692900" y="1130300"/>
            <a:ext cx="213200"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51</a:t>
            </a:r>
          </a:p>
        </p:txBody>
      </p:sp>
      <p:sp>
        <p:nvSpPr>
          <p:cNvPr id="42" name="TextBox 1"/>
          <p:cNvSpPr txBox="1"/>
          <p:nvPr/>
        </p:nvSpPr>
        <p:spPr>
          <a:xfrm>
            <a:off x="1371600" y="1435100"/>
            <a:ext cx="177773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6.2.1.1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新規ドメインの作成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TextBox 1"/>
          <p:cNvSpPr txBox="1"/>
          <p:nvPr/>
        </p:nvSpPr>
        <p:spPr>
          <a:xfrm>
            <a:off x="3594100" y="1435100"/>
            <a:ext cx="120866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4" name="TextBox 1"/>
          <p:cNvSpPr txBox="1"/>
          <p:nvPr/>
        </p:nvSpPr>
        <p:spPr>
          <a:xfrm>
            <a:off x="59817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5" name="TextBox 1"/>
          <p:cNvSpPr txBox="1"/>
          <p:nvPr/>
        </p:nvSpPr>
        <p:spPr>
          <a:xfrm>
            <a:off x="60706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6" name="TextBox 1"/>
          <p:cNvSpPr txBox="1"/>
          <p:nvPr/>
        </p:nvSpPr>
        <p:spPr>
          <a:xfrm>
            <a:off x="61722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7" name="TextBox 1"/>
          <p:cNvSpPr txBox="1"/>
          <p:nvPr/>
        </p:nvSpPr>
        <p:spPr>
          <a:xfrm>
            <a:off x="62611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8" name="TextBox 1"/>
          <p:cNvSpPr txBox="1"/>
          <p:nvPr/>
        </p:nvSpPr>
        <p:spPr>
          <a:xfrm>
            <a:off x="63627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9" name="TextBox 1"/>
          <p:cNvSpPr txBox="1"/>
          <p:nvPr/>
        </p:nvSpPr>
        <p:spPr>
          <a:xfrm>
            <a:off x="64516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0" name="TextBox 1"/>
          <p:cNvSpPr txBox="1"/>
          <p:nvPr/>
        </p:nvSpPr>
        <p:spPr>
          <a:xfrm>
            <a:off x="65532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1" name="TextBox 1"/>
          <p:cNvSpPr txBox="1"/>
          <p:nvPr/>
        </p:nvSpPr>
        <p:spPr>
          <a:xfrm>
            <a:off x="6692900" y="14351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51</a:t>
            </a:r>
          </a:p>
        </p:txBody>
      </p:sp>
      <p:sp>
        <p:nvSpPr>
          <p:cNvPr id="52" name="TextBox 1"/>
          <p:cNvSpPr txBox="1"/>
          <p:nvPr/>
        </p:nvSpPr>
        <p:spPr>
          <a:xfrm>
            <a:off x="1371600" y="1600200"/>
            <a:ext cx="2991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6.2.1.2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既存のAxxonドメインにサーバーを追加</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TextBox 1"/>
          <p:cNvSpPr txBox="1"/>
          <p:nvPr/>
        </p:nvSpPr>
        <p:spPr>
          <a:xfrm>
            <a:off x="5118100" y="1600200"/>
            <a:ext cx="4648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4" name="TextBox 1"/>
          <p:cNvSpPr txBox="1"/>
          <p:nvPr/>
        </p:nvSpPr>
        <p:spPr>
          <a:xfrm>
            <a:off x="59817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5" name="TextBox 1"/>
          <p:cNvSpPr txBox="1"/>
          <p:nvPr/>
        </p:nvSpPr>
        <p:spPr>
          <a:xfrm>
            <a:off x="60706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6" name="TextBox 1"/>
          <p:cNvSpPr txBox="1"/>
          <p:nvPr/>
        </p:nvSpPr>
        <p:spPr>
          <a:xfrm>
            <a:off x="61722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7" name="TextBox 1"/>
          <p:cNvSpPr txBox="1"/>
          <p:nvPr/>
        </p:nvSpPr>
        <p:spPr>
          <a:xfrm>
            <a:off x="62611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8" name="TextBox 1"/>
          <p:cNvSpPr txBox="1"/>
          <p:nvPr/>
        </p:nvSpPr>
        <p:spPr>
          <a:xfrm>
            <a:off x="63627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9" name="TextBox 1"/>
          <p:cNvSpPr txBox="1"/>
          <p:nvPr/>
        </p:nvSpPr>
        <p:spPr>
          <a:xfrm>
            <a:off x="64516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0" name="TextBox 1"/>
          <p:cNvSpPr txBox="1"/>
          <p:nvPr/>
        </p:nvSpPr>
        <p:spPr>
          <a:xfrm>
            <a:off x="65532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1" name="TextBox 1"/>
          <p:cNvSpPr txBox="1"/>
          <p:nvPr/>
        </p:nvSpPr>
        <p:spPr>
          <a:xfrm>
            <a:off x="6692900" y="16002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52</a:t>
            </a:r>
          </a:p>
        </p:txBody>
      </p:sp>
      <p:sp>
        <p:nvSpPr>
          <p:cNvPr id="62" name="TextBox 1"/>
          <p:cNvSpPr txBox="1"/>
          <p:nvPr/>
        </p:nvSpPr>
        <p:spPr>
          <a:xfrm>
            <a:off x="1371600" y="1765300"/>
            <a:ext cx="285655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6.2.1.3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Axxonドメインからのサーバーの削除</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TextBox 1"/>
          <p:cNvSpPr txBox="1"/>
          <p:nvPr/>
        </p:nvSpPr>
        <p:spPr>
          <a:xfrm>
            <a:off x="4927600" y="1765300"/>
            <a:ext cx="55784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4" name="TextBox 1"/>
          <p:cNvSpPr txBox="1"/>
          <p:nvPr/>
        </p:nvSpPr>
        <p:spPr>
          <a:xfrm>
            <a:off x="59817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5" name="TextBox 1"/>
          <p:cNvSpPr txBox="1"/>
          <p:nvPr/>
        </p:nvSpPr>
        <p:spPr>
          <a:xfrm>
            <a:off x="60706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6" name="TextBox 1"/>
          <p:cNvSpPr txBox="1"/>
          <p:nvPr/>
        </p:nvSpPr>
        <p:spPr>
          <a:xfrm>
            <a:off x="61722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7" name="TextBox 1"/>
          <p:cNvSpPr txBox="1"/>
          <p:nvPr/>
        </p:nvSpPr>
        <p:spPr>
          <a:xfrm>
            <a:off x="62611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8" name="TextBox 1"/>
          <p:cNvSpPr txBox="1"/>
          <p:nvPr/>
        </p:nvSpPr>
        <p:spPr>
          <a:xfrm>
            <a:off x="63627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9" name="TextBox 1"/>
          <p:cNvSpPr txBox="1"/>
          <p:nvPr/>
        </p:nvSpPr>
        <p:spPr>
          <a:xfrm>
            <a:off x="64516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0" name="TextBox 1"/>
          <p:cNvSpPr txBox="1"/>
          <p:nvPr/>
        </p:nvSpPr>
        <p:spPr>
          <a:xfrm>
            <a:off x="65532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1" name="TextBox 1"/>
          <p:cNvSpPr txBox="1"/>
          <p:nvPr/>
        </p:nvSpPr>
        <p:spPr>
          <a:xfrm>
            <a:off x="6692900" y="17653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54</a:t>
            </a:r>
          </a:p>
        </p:txBody>
      </p:sp>
      <p:sp>
        <p:nvSpPr>
          <p:cNvPr id="72" name="TextBox 1"/>
          <p:cNvSpPr txBox="1"/>
          <p:nvPr/>
        </p:nvSpPr>
        <p:spPr>
          <a:xfrm>
            <a:off x="1181100" y="1917700"/>
            <a:ext cx="191879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Axxonドメインの構成例</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TextBox 1"/>
          <p:cNvSpPr txBox="1"/>
          <p:nvPr/>
        </p:nvSpPr>
        <p:spPr>
          <a:xfrm>
            <a:off x="4267200" y="1917700"/>
            <a:ext cx="8832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4" name="TextBox 1"/>
          <p:cNvSpPr txBox="1"/>
          <p:nvPr/>
        </p:nvSpPr>
        <p:spPr>
          <a:xfrm>
            <a:off x="59817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5" name="TextBox 1"/>
          <p:cNvSpPr txBox="1"/>
          <p:nvPr/>
        </p:nvSpPr>
        <p:spPr>
          <a:xfrm>
            <a:off x="60706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6" name="TextBox 1"/>
          <p:cNvSpPr txBox="1"/>
          <p:nvPr/>
        </p:nvSpPr>
        <p:spPr>
          <a:xfrm>
            <a:off x="6172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7" name="TextBox 1"/>
          <p:cNvSpPr txBox="1"/>
          <p:nvPr/>
        </p:nvSpPr>
        <p:spPr>
          <a:xfrm>
            <a:off x="62611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8" name="TextBox 1"/>
          <p:cNvSpPr txBox="1"/>
          <p:nvPr/>
        </p:nvSpPr>
        <p:spPr>
          <a:xfrm>
            <a:off x="63627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9" name="TextBox 1"/>
          <p:cNvSpPr txBox="1"/>
          <p:nvPr/>
        </p:nvSpPr>
        <p:spPr>
          <a:xfrm>
            <a:off x="64516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0" name="TextBox 1"/>
          <p:cNvSpPr txBox="1"/>
          <p:nvPr/>
        </p:nvSpPr>
        <p:spPr>
          <a:xfrm>
            <a:off x="6553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1" name="TextBox 1"/>
          <p:cNvSpPr txBox="1"/>
          <p:nvPr/>
        </p:nvSpPr>
        <p:spPr>
          <a:xfrm>
            <a:off x="6692900" y="19177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54</a:t>
            </a:r>
          </a:p>
        </p:txBody>
      </p:sp>
      <p:sp>
        <p:nvSpPr>
          <p:cNvPr id="82" name="TextBox 1"/>
          <p:cNvSpPr txBox="1"/>
          <p:nvPr/>
        </p:nvSpPr>
        <p:spPr>
          <a:xfrm>
            <a:off x="990600" y="2082800"/>
            <a:ext cx="15180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6.3 デバイスの予備設定</a:t>
            </a:r>
          </a:p>
        </p:txBody>
      </p:sp>
      <p:sp>
        <p:nvSpPr>
          <p:cNvPr id="83" name="TextBox 1"/>
          <p:cNvSpPr txBox="1"/>
          <p:nvPr/>
        </p:nvSpPr>
        <p:spPr>
          <a:xfrm>
            <a:off x="59817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4" name="TextBox 1"/>
          <p:cNvSpPr txBox="1"/>
          <p:nvPr/>
        </p:nvSpPr>
        <p:spPr>
          <a:xfrm>
            <a:off x="60706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5" name="TextBox 1"/>
          <p:cNvSpPr txBox="1"/>
          <p:nvPr/>
        </p:nvSpPr>
        <p:spPr>
          <a:xfrm>
            <a:off x="61722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6" name="TextBox 1"/>
          <p:cNvSpPr txBox="1"/>
          <p:nvPr/>
        </p:nvSpPr>
        <p:spPr>
          <a:xfrm>
            <a:off x="62611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7" name="TextBox 1"/>
          <p:cNvSpPr txBox="1"/>
          <p:nvPr/>
        </p:nvSpPr>
        <p:spPr>
          <a:xfrm>
            <a:off x="63627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8" name="TextBox 1"/>
          <p:cNvSpPr txBox="1"/>
          <p:nvPr/>
        </p:nvSpPr>
        <p:spPr>
          <a:xfrm>
            <a:off x="64516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9" name="TextBox 1"/>
          <p:cNvSpPr txBox="1"/>
          <p:nvPr/>
        </p:nvSpPr>
        <p:spPr>
          <a:xfrm>
            <a:off x="65532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0" name="TextBox 1"/>
          <p:cNvSpPr txBox="1"/>
          <p:nvPr/>
        </p:nvSpPr>
        <p:spPr>
          <a:xfrm>
            <a:off x="6692900" y="20828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55</a:t>
            </a:r>
          </a:p>
        </p:txBody>
      </p:sp>
      <p:sp>
        <p:nvSpPr>
          <p:cNvPr id="91" name="TextBox 1"/>
          <p:cNvSpPr txBox="1"/>
          <p:nvPr/>
        </p:nvSpPr>
        <p:spPr>
          <a:xfrm>
            <a:off x="990600" y="2235200"/>
            <a:ext cx="27299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 デバイスのシステムオブジェクトの設定</a:t>
            </a:r>
          </a:p>
        </p:txBody>
      </p:sp>
      <p:sp>
        <p:nvSpPr>
          <p:cNvPr id="92" name="TextBox 1"/>
          <p:cNvSpPr txBox="1"/>
          <p:nvPr/>
        </p:nvSpPr>
        <p:spPr>
          <a:xfrm>
            <a:off x="4076700" y="2235200"/>
            <a:ext cx="9762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3" name="TextBox 1"/>
          <p:cNvSpPr txBox="1"/>
          <p:nvPr/>
        </p:nvSpPr>
        <p:spPr>
          <a:xfrm>
            <a:off x="59817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4" name="TextBox 1"/>
          <p:cNvSpPr txBox="1"/>
          <p:nvPr/>
        </p:nvSpPr>
        <p:spPr>
          <a:xfrm>
            <a:off x="60706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5" name="TextBox 1"/>
          <p:cNvSpPr txBox="1"/>
          <p:nvPr/>
        </p:nvSpPr>
        <p:spPr>
          <a:xfrm>
            <a:off x="61722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6" name="TextBox 1"/>
          <p:cNvSpPr txBox="1"/>
          <p:nvPr/>
        </p:nvSpPr>
        <p:spPr>
          <a:xfrm>
            <a:off x="62611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7" name="TextBox 1"/>
          <p:cNvSpPr txBox="1"/>
          <p:nvPr/>
        </p:nvSpPr>
        <p:spPr>
          <a:xfrm>
            <a:off x="63627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8" name="TextBox 1"/>
          <p:cNvSpPr txBox="1"/>
          <p:nvPr/>
        </p:nvSpPr>
        <p:spPr>
          <a:xfrm>
            <a:off x="64516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9" name="TextBox 1"/>
          <p:cNvSpPr txBox="1"/>
          <p:nvPr/>
        </p:nvSpPr>
        <p:spPr>
          <a:xfrm>
            <a:off x="6553200" y="223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0" name="TextBox 1"/>
          <p:cNvSpPr txBox="1"/>
          <p:nvPr/>
        </p:nvSpPr>
        <p:spPr>
          <a:xfrm>
            <a:off x="6692900" y="22352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58</a:t>
            </a:r>
          </a:p>
        </p:txBody>
      </p:sp>
      <p:sp>
        <p:nvSpPr>
          <p:cNvPr id="101" name="TextBox 1"/>
          <p:cNvSpPr txBox="1"/>
          <p:nvPr/>
        </p:nvSpPr>
        <p:spPr>
          <a:xfrm>
            <a:off x="1181100" y="2400300"/>
            <a:ext cx="178253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 name="TextBox 1"/>
          <p:cNvSpPr txBox="1"/>
          <p:nvPr/>
        </p:nvSpPr>
        <p:spPr>
          <a:xfrm>
            <a:off x="2933700" y="2400300"/>
            <a:ext cx="15340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3" name="TextBox 1"/>
          <p:cNvSpPr txBox="1"/>
          <p:nvPr/>
        </p:nvSpPr>
        <p:spPr>
          <a:xfrm>
            <a:off x="59817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4" name="TextBox 1"/>
          <p:cNvSpPr txBox="1"/>
          <p:nvPr/>
        </p:nvSpPr>
        <p:spPr>
          <a:xfrm>
            <a:off x="60706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5" name="TextBox 1"/>
          <p:cNvSpPr txBox="1"/>
          <p:nvPr/>
        </p:nvSpPr>
        <p:spPr>
          <a:xfrm>
            <a:off x="61722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6" name="TextBox 1"/>
          <p:cNvSpPr txBox="1"/>
          <p:nvPr/>
        </p:nvSpPr>
        <p:spPr>
          <a:xfrm>
            <a:off x="62611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7" name="TextBox 1"/>
          <p:cNvSpPr txBox="1"/>
          <p:nvPr/>
        </p:nvSpPr>
        <p:spPr>
          <a:xfrm>
            <a:off x="63627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8" name="TextBox 1"/>
          <p:cNvSpPr txBox="1"/>
          <p:nvPr/>
        </p:nvSpPr>
        <p:spPr>
          <a:xfrm>
            <a:off x="64516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9" name="TextBox 1"/>
          <p:cNvSpPr txBox="1"/>
          <p:nvPr/>
        </p:nvSpPr>
        <p:spPr>
          <a:xfrm>
            <a:off x="65532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0" name="TextBox 1"/>
          <p:cNvSpPr txBox="1"/>
          <p:nvPr/>
        </p:nvSpPr>
        <p:spPr>
          <a:xfrm>
            <a:off x="6692900" y="24003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58</a:t>
            </a:r>
          </a:p>
        </p:txBody>
      </p:sp>
      <p:sp>
        <p:nvSpPr>
          <p:cNvPr id="111" name="TextBox 1"/>
          <p:cNvSpPr txBox="1"/>
          <p:nvPr/>
        </p:nvSpPr>
        <p:spPr>
          <a:xfrm>
            <a:off x="1181100" y="25654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 name="TextBox 1"/>
          <p:cNvSpPr txBox="1"/>
          <p:nvPr/>
        </p:nvSpPr>
        <p:spPr>
          <a:xfrm>
            <a:off x="59817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3" name="TextBox 1"/>
          <p:cNvSpPr txBox="1"/>
          <p:nvPr/>
        </p:nvSpPr>
        <p:spPr>
          <a:xfrm>
            <a:off x="60706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4" name="TextBox 1"/>
          <p:cNvSpPr txBox="1"/>
          <p:nvPr/>
        </p:nvSpPr>
        <p:spPr>
          <a:xfrm>
            <a:off x="61722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5" name="TextBox 1"/>
          <p:cNvSpPr txBox="1"/>
          <p:nvPr/>
        </p:nvSpPr>
        <p:spPr>
          <a:xfrm>
            <a:off x="62611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6" name="TextBox 1"/>
          <p:cNvSpPr txBox="1"/>
          <p:nvPr/>
        </p:nvSpPr>
        <p:spPr>
          <a:xfrm>
            <a:off x="63627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7" name="TextBox 1"/>
          <p:cNvSpPr txBox="1"/>
          <p:nvPr/>
        </p:nvSpPr>
        <p:spPr>
          <a:xfrm>
            <a:off x="64516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8" name="TextBox 1"/>
          <p:cNvSpPr txBox="1"/>
          <p:nvPr/>
        </p:nvSpPr>
        <p:spPr>
          <a:xfrm>
            <a:off x="65532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9" name="TextBox 1"/>
          <p:cNvSpPr txBox="1"/>
          <p:nvPr/>
        </p:nvSpPr>
        <p:spPr>
          <a:xfrm>
            <a:off x="6692900" y="25654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58</a:t>
            </a:r>
          </a:p>
        </p:txBody>
      </p:sp>
      <p:sp>
        <p:nvSpPr>
          <p:cNvPr id="120" name="TextBox 1"/>
          <p:cNvSpPr txBox="1"/>
          <p:nvPr/>
        </p:nvSpPr>
        <p:spPr>
          <a:xfrm>
            <a:off x="1371600" y="2717800"/>
            <a:ext cx="23163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フィッシュアイカメラの設定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 name="TextBox 1"/>
          <p:cNvSpPr txBox="1"/>
          <p:nvPr/>
        </p:nvSpPr>
        <p:spPr>
          <a:xfrm>
            <a:off x="3975100" y="2717800"/>
            <a:ext cx="10227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2" name="TextBox 1"/>
          <p:cNvSpPr txBox="1"/>
          <p:nvPr/>
        </p:nvSpPr>
        <p:spPr>
          <a:xfrm>
            <a:off x="59817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3" name="TextBox 1"/>
          <p:cNvSpPr txBox="1"/>
          <p:nvPr/>
        </p:nvSpPr>
        <p:spPr>
          <a:xfrm>
            <a:off x="60706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4" name="TextBox 1"/>
          <p:cNvSpPr txBox="1"/>
          <p:nvPr/>
        </p:nvSpPr>
        <p:spPr>
          <a:xfrm>
            <a:off x="61722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5" name="TextBox 1"/>
          <p:cNvSpPr txBox="1"/>
          <p:nvPr/>
        </p:nvSpPr>
        <p:spPr>
          <a:xfrm>
            <a:off x="62611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6" name="TextBox 1"/>
          <p:cNvSpPr txBox="1"/>
          <p:nvPr/>
        </p:nvSpPr>
        <p:spPr>
          <a:xfrm>
            <a:off x="63627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7" name="TextBox 1"/>
          <p:cNvSpPr txBox="1"/>
          <p:nvPr/>
        </p:nvSpPr>
        <p:spPr>
          <a:xfrm>
            <a:off x="64516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8" name="TextBox 1"/>
          <p:cNvSpPr txBox="1"/>
          <p:nvPr/>
        </p:nvSpPr>
        <p:spPr>
          <a:xfrm>
            <a:off x="65532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9" name="TextBox 1"/>
          <p:cNvSpPr txBox="1"/>
          <p:nvPr/>
        </p:nvSpPr>
        <p:spPr>
          <a:xfrm>
            <a:off x="6692900" y="27178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62</a:t>
            </a:r>
          </a:p>
        </p:txBody>
      </p:sp>
      <p:sp>
        <p:nvSpPr>
          <p:cNvPr id="130" name="TextBox 1"/>
          <p:cNvSpPr txBox="1"/>
          <p:nvPr/>
        </p:nvSpPr>
        <p:spPr>
          <a:xfrm>
            <a:off x="1371600" y="2882900"/>
            <a:ext cx="358110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6.4.2.2仮想ビデオカメラの設定 . . . . . . . . . . . . . . . . .</a:t>
            </a:r>
          </a:p>
        </p:txBody>
      </p:sp>
      <p:sp>
        <p:nvSpPr>
          <p:cNvPr id="131" name="TextBox 1"/>
          <p:cNvSpPr txBox="1"/>
          <p:nvPr/>
        </p:nvSpPr>
        <p:spPr>
          <a:xfrm>
            <a:off x="59817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2" name="TextBox 1"/>
          <p:cNvSpPr txBox="1"/>
          <p:nvPr/>
        </p:nvSpPr>
        <p:spPr>
          <a:xfrm>
            <a:off x="60706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3" name="TextBox 1"/>
          <p:cNvSpPr txBox="1"/>
          <p:nvPr/>
        </p:nvSpPr>
        <p:spPr>
          <a:xfrm>
            <a:off x="6172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4" name="TextBox 1"/>
          <p:cNvSpPr txBox="1"/>
          <p:nvPr/>
        </p:nvSpPr>
        <p:spPr>
          <a:xfrm>
            <a:off x="62611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5" name="TextBox 1"/>
          <p:cNvSpPr txBox="1"/>
          <p:nvPr/>
        </p:nvSpPr>
        <p:spPr>
          <a:xfrm>
            <a:off x="63627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6" name="TextBox 1"/>
          <p:cNvSpPr txBox="1"/>
          <p:nvPr/>
        </p:nvSpPr>
        <p:spPr>
          <a:xfrm>
            <a:off x="64516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7" name="TextBox 1"/>
          <p:cNvSpPr txBox="1"/>
          <p:nvPr/>
        </p:nvSpPr>
        <p:spPr>
          <a:xfrm>
            <a:off x="6553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8" name="TextBox 1"/>
          <p:cNvSpPr txBox="1"/>
          <p:nvPr/>
        </p:nvSpPr>
        <p:spPr>
          <a:xfrm>
            <a:off x="6692900" y="28829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62</a:t>
            </a:r>
          </a:p>
        </p:txBody>
      </p:sp>
      <p:sp>
        <p:nvSpPr>
          <p:cNvPr id="139" name="TextBox 1"/>
          <p:cNvSpPr txBox="1"/>
          <p:nvPr/>
        </p:nvSpPr>
        <p:spPr>
          <a:xfrm>
            <a:off x="1371600" y="3035300"/>
            <a:ext cx="44916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6.4.2.3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ONVIFを介して接続されたビデオカメラの構成に関する注意事項</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0" name="TextBox 1"/>
          <p:cNvSpPr txBox="1"/>
          <p:nvPr/>
        </p:nvSpPr>
        <p:spPr>
          <a:xfrm>
            <a:off x="58801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1" name="TextBox 1"/>
          <p:cNvSpPr txBox="1"/>
          <p:nvPr/>
        </p:nvSpPr>
        <p:spPr>
          <a:xfrm>
            <a:off x="59817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2" name="TextBox 1"/>
          <p:cNvSpPr txBox="1"/>
          <p:nvPr/>
        </p:nvSpPr>
        <p:spPr>
          <a:xfrm>
            <a:off x="60706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3" name="TextBox 1"/>
          <p:cNvSpPr txBox="1"/>
          <p:nvPr/>
        </p:nvSpPr>
        <p:spPr>
          <a:xfrm>
            <a:off x="6172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4" name="TextBox 1"/>
          <p:cNvSpPr txBox="1"/>
          <p:nvPr/>
        </p:nvSpPr>
        <p:spPr>
          <a:xfrm>
            <a:off x="62611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5" name="TextBox 1"/>
          <p:cNvSpPr txBox="1"/>
          <p:nvPr/>
        </p:nvSpPr>
        <p:spPr>
          <a:xfrm>
            <a:off x="63627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6" name="TextBox 1"/>
          <p:cNvSpPr txBox="1"/>
          <p:nvPr/>
        </p:nvSpPr>
        <p:spPr>
          <a:xfrm>
            <a:off x="64516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7" name="TextBox 1"/>
          <p:cNvSpPr txBox="1"/>
          <p:nvPr/>
        </p:nvSpPr>
        <p:spPr>
          <a:xfrm>
            <a:off x="6553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8" name="TextBox 1"/>
          <p:cNvSpPr txBox="1"/>
          <p:nvPr/>
        </p:nvSpPr>
        <p:spPr>
          <a:xfrm>
            <a:off x="6692900" y="30353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63</a:t>
            </a:r>
          </a:p>
        </p:txBody>
      </p:sp>
      <p:sp>
        <p:nvSpPr>
          <p:cNvPr id="149" name="TextBox 1"/>
          <p:cNvSpPr txBox="1"/>
          <p:nvPr/>
        </p:nvSpPr>
        <p:spPr>
          <a:xfrm>
            <a:off x="1371600" y="3200400"/>
            <a:ext cx="29270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6.4.2.4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RTSPを介したビデオカメラ接続の設定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0" name="TextBox 1"/>
          <p:cNvSpPr txBox="1"/>
          <p:nvPr/>
        </p:nvSpPr>
        <p:spPr>
          <a:xfrm>
            <a:off x="5410200" y="3200400"/>
            <a:ext cx="32541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1" name="TextBox 1"/>
          <p:cNvSpPr txBox="1"/>
          <p:nvPr/>
        </p:nvSpPr>
        <p:spPr>
          <a:xfrm>
            <a:off x="59817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2" name="TextBox 1"/>
          <p:cNvSpPr txBox="1"/>
          <p:nvPr/>
        </p:nvSpPr>
        <p:spPr>
          <a:xfrm>
            <a:off x="60706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3" name="TextBox 1"/>
          <p:cNvSpPr txBox="1"/>
          <p:nvPr/>
        </p:nvSpPr>
        <p:spPr>
          <a:xfrm>
            <a:off x="61722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4" name="TextBox 1"/>
          <p:cNvSpPr txBox="1"/>
          <p:nvPr/>
        </p:nvSpPr>
        <p:spPr>
          <a:xfrm>
            <a:off x="62611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5" name="TextBox 1"/>
          <p:cNvSpPr txBox="1"/>
          <p:nvPr/>
        </p:nvSpPr>
        <p:spPr>
          <a:xfrm>
            <a:off x="63627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6" name="TextBox 1"/>
          <p:cNvSpPr txBox="1"/>
          <p:nvPr/>
        </p:nvSpPr>
        <p:spPr>
          <a:xfrm>
            <a:off x="64516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7" name="TextBox 1"/>
          <p:cNvSpPr txBox="1"/>
          <p:nvPr/>
        </p:nvSpPr>
        <p:spPr>
          <a:xfrm>
            <a:off x="65532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8" name="TextBox 1"/>
          <p:cNvSpPr txBox="1"/>
          <p:nvPr/>
        </p:nvSpPr>
        <p:spPr>
          <a:xfrm>
            <a:off x="6692900" y="32004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64</a:t>
            </a:r>
          </a:p>
        </p:txBody>
      </p:sp>
      <p:sp>
        <p:nvSpPr>
          <p:cNvPr id="159" name="TextBox 1"/>
          <p:cNvSpPr txBox="1"/>
          <p:nvPr/>
        </p:nvSpPr>
        <p:spPr>
          <a:xfrm>
            <a:off x="1181100" y="3365500"/>
            <a:ext cx="19171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IPサーバーオブジェクト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0" name="TextBox 1"/>
          <p:cNvSpPr txBox="1"/>
          <p:nvPr/>
        </p:nvSpPr>
        <p:spPr>
          <a:xfrm>
            <a:off x="3124200" y="33655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1" name="TextBox 1"/>
          <p:cNvSpPr txBox="1"/>
          <p:nvPr/>
        </p:nvSpPr>
        <p:spPr>
          <a:xfrm>
            <a:off x="59817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2" name="TextBox 1"/>
          <p:cNvSpPr txBox="1"/>
          <p:nvPr/>
        </p:nvSpPr>
        <p:spPr>
          <a:xfrm>
            <a:off x="60706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3" name="TextBox 1"/>
          <p:cNvSpPr txBox="1"/>
          <p:nvPr/>
        </p:nvSpPr>
        <p:spPr>
          <a:xfrm>
            <a:off x="61722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4" name="TextBox 1"/>
          <p:cNvSpPr txBox="1"/>
          <p:nvPr/>
        </p:nvSpPr>
        <p:spPr>
          <a:xfrm>
            <a:off x="62611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5" name="TextBox 1"/>
          <p:cNvSpPr txBox="1"/>
          <p:nvPr/>
        </p:nvSpPr>
        <p:spPr>
          <a:xfrm>
            <a:off x="63627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6" name="TextBox 1"/>
          <p:cNvSpPr txBox="1"/>
          <p:nvPr/>
        </p:nvSpPr>
        <p:spPr>
          <a:xfrm>
            <a:off x="64516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7" name="TextBox 1"/>
          <p:cNvSpPr txBox="1"/>
          <p:nvPr/>
        </p:nvSpPr>
        <p:spPr>
          <a:xfrm>
            <a:off x="65532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8" name="TextBox 1"/>
          <p:cNvSpPr txBox="1"/>
          <p:nvPr/>
        </p:nvSpPr>
        <p:spPr>
          <a:xfrm>
            <a:off x="6692900" y="33655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65</a:t>
            </a:r>
          </a:p>
        </p:txBody>
      </p:sp>
      <p:sp>
        <p:nvSpPr>
          <p:cNvPr id="169" name="TextBox 1"/>
          <p:cNvSpPr txBox="1"/>
          <p:nvPr/>
        </p:nvSpPr>
        <p:spPr>
          <a:xfrm>
            <a:off x="1181100" y="3543300"/>
            <a:ext cx="1917192"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テレメトリオブジェクト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0" name="TextBox 1"/>
          <p:cNvSpPr txBox="1"/>
          <p:nvPr/>
        </p:nvSpPr>
        <p:spPr>
          <a:xfrm>
            <a:off x="59817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1" name="TextBox 1"/>
          <p:cNvSpPr txBox="1"/>
          <p:nvPr/>
        </p:nvSpPr>
        <p:spPr>
          <a:xfrm>
            <a:off x="60706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2" name="TextBox 1"/>
          <p:cNvSpPr txBox="1"/>
          <p:nvPr/>
        </p:nvSpPr>
        <p:spPr>
          <a:xfrm>
            <a:off x="61722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3" name="TextBox 1"/>
          <p:cNvSpPr txBox="1"/>
          <p:nvPr/>
        </p:nvSpPr>
        <p:spPr>
          <a:xfrm>
            <a:off x="62611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4" name="TextBox 1"/>
          <p:cNvSpPr txBox="1"/>
          <p:nvPr/>
        </p:nvSpPr>
        <p:spPr>
          <a:xfrm>
            <a:off x="63627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5" name="TextBox 1"/>
          <p:cNvSpPr txBox="1"/>
          <p:nvPr/>
        </p:nvSpPr>
        <p:spPr>
          <a:xfrm>
            <a:off x="64516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6" name="TextBox 1"/>
          <p:cNvSpPr txBox="1"/>
          <p:nvPr/>
        </p:nvSpPr>
        <p:spPr>
          <a:xfrm>
            <a:off x="6553200" y="3543300"/>
            <a:ext cx="92974"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7" name="TextBox 1"/>
          <p:cNvSpPr txBox="1"/>
          <p:nvPr/>
        </p:nvSpPr>
        <p:spPr>
          <a:xfrm>
            <a:off x="6692900" y="3543300"/>
            <a:ext cx="213200" cy="789960"/>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69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71</a:t>
            </a:r>
          </a:p>
        </p:txBody>
      </p:sp>
      <p:sp>
        <p:nvSpPr>
          <p:cNvPr id="178" name="TextBox 1"/>
          <p:cNvSpPr txBox="1"/>
          <p:nvPr/>
        </p:nvSpPr>
        <p:spPr>
          <a:xfrm>
            <a:off x="1371600" y="4318000"/>
            <a:ext cx="177773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6.4.8.1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9" name="TextBox 1"/>
          <p:cNvSpPr txBox="1"/>
          <p:nvPr/>
        </p:nvSpPr>
        <p:spPr>
          <a:xfrm>
            <a:off x="3314700" y="4318000"/>
            <a:ext cx="13481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0" name="TextBox 1"/>
          <p:cNvSpPr txBox="1"/>
          <p:nvPr/>
        </p:nvSpPr>
        <p:spPr>
          <a:xfrm>
            <a:off x="59817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1" name="TextBox 1"/>
          <p:cNvSpPr txBox="1"/>
          <p:nvPr/>
        </p:nvSpPr>
        <p:spPr>
          <a:xfrm>
            <a:off x="60706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2" name="TextBox 1"/>
          <p:cNvSpPr txBox="1"/>
          <p:nvPr/>
        </p:nvSpPr>
        <p:spPr>
          <a:xfrm>
            <a:off x="61722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3" name="TextBox 1"/>
          <p:cNvSpPr txBox="1"/>
          <p:nvPr/>
        </p:nvSpPr>
        <p:spPr>
          <a:xfrm>
            <a:off x="62611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4" name="TextBox 1"/>
          <p:cNvSpPr txBox="1"/>
          <p:nvPr/>
        </p:nvSpPr>
        <p:spPr>
          <a:xfrm>
            <a:off x="63627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5" name="TextBox 1"/>
          <p:cNvSpPr txBox="1"/>
          <p:nvPr/>
        </p:nvSpPr>
        <p:spPr>
          <a:xfrm>
            <a:off x="64516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6" name="TextBox 1"/>
          <p:cNvSpPr txBox="1"/>
          <p:nvPr/>
        </p:nvSpPr>
        <p:spPr>
          <a:xfrm>
            <a:off x="65532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7" name="TextBox 1"/>
          <p:cNvSpPr txBox="1"/>
          <p:nvPr/>
        </p:nvSpPr>
        <p:spPr>
          <a:xfrm>
            <a:off x="6692900" y="43180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72</a:t>
            </a:r>
          </a:p>
        </p:txBody>
      </p:sp>
      <p:sp>
        <p:nvSpPr>
          <p:cNvPr id="188" name="TextBox 1"/>
          <p:cNvSpPr txBox="1"/>
          <p:nvPr/>
        </p:nvSpPr>
        <p:spPr>
          <a:xfrm>
            <a:off x="1371600" y="44831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6.4.8.2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9" name="TextBox 1"/>
          <p:cNvSpPr txBox="1"/>
          <p:nvPr/>
        </p:nvSpPr>
        <p:spPr>
          <a:xfrm>
            <a:off x="59817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0" name="TextBox 1"/>
          <p:cNvSpPr txBox="1"/>
          <p:nvPr/>
        </p:nvSpPr>
        <p:spPr>
          <a:xfrm>
            <a:off x="60706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1" name="TextBox 1"/>
          <p:cNvSpPr txBox="1"/>
          <p:nvPr/>
        </p:nvSpPr>
        <p:spPr>
          <a:xfrm>
            <a:off x="61722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2" name="TextBox 1"/>
          <p:cNvSpPr txBox="1"/>
          <p:nvPr/>
        </p:nvSpPr>
        <p:spPr>
          <a:xfrm>
            <a:off x="62611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3" name="TextBox 1"/>
          <p:cNvSpPr txBox="1"/>
          <p:nvPr/>
        </p:nvSpPr>
        <p:spPr>
          <a:xfrm>
            <a:off x="63627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4" name="TextBox 1"/>
          <p:cNvSpPr txBox="1"/>
          <p:nvPr/>
        </p:nvSpPr>
        <p:spPr>
          <a:xfrm>
            <a:off x="64516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5" name="TextBox 1"/>
          <p:cNvSpPr txBox="1"/>
          <p:nvPr/>
        </p:nvSpPr>
        <p:spPr>
          <a:xfrm>
            <a:off x="65532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6" name="TextBox 1"/>
          <p:cNvSpPr txBox="1"/>
          <p:nvPr/>
        </p:nvSpPr>
        <p:spPr>
          <a:xfrm>
            <a:off x="6692900" y="44831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72</a:t>
            </a:r>
          </a:p>
        </p:txBody>
      </p:sp>
      <p:sp>
        <p:nvSpPr>
          <p:cNvPr id="197" name="TextBox 1"/>
          <p:cNvSpPr txBox="1"/>
          <p:nvPr/>
        </p:nvSpPr>
        <p:spPr>
          <a:xfrm>
            <a:off x="1371600" y="4635500"/>
            <a:ext cx="19123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6.4.8.3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オーディオ通知の確認</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8" name="TextBox 1"/>
          <p:cNvSpPr txBox="1"/>
          <p:nvPr/>
        </p:nvSpPr>
        <p:spPr>
          <a:xfrm>
            <a:off x="3886200" y="4635500"/>
            <a:ext cx="1069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9" name="TextBox 1"/>
          <p:cNvSpPr txBox="1"/>
          <p:nvPr/>
        </p:nvSpPr>
        <p:spPr>
          <a:xfrm>
            <a:off x="59817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0" name="TextBox 1"/>
          <p:cNvSpPr txBox="1"/>
          <p:nvPr/>
        </p:nvSpPr>
        <p:spPr>
          <a:xfrm>
            <a:off x="60706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1" name="TextBox 1"/>
          <p:cNvSpPr txBox="1"/>
          <p:nvPr/>
        </p:nvSpPr>
        <p:spPr>
          <a:xfrm>
            <a:off x="61722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2" name="TextBox 1"/>
          <p:cNvSpPr txBox="1"/>
          <p:nvPr/>
        </p:nvSpPr>
        <p:spPr>
          <a:xfrm>
            <a:off x="62611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3" name="TextBox 1"/>
          <p:cNvSpPr txBox="1"/>
          <p:nvPr/>
        </p:nvSpPr>
        <p:spPr>
          <a:xfrm>
            <a:off x="63627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4" name="TextBox 1"/>
          <p:cNvSpPr txBox="1"/>
          <p:nvPr/>
        </p:nvSpPr>
        <p:spPr>
          <a:xfrm>
            <a:off x="64516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5" name="TextBox 1"/>
          <p:cNvSpPr txBox="1"/>
          <p:nvPr/>
        </p:nvSpPr>
        <p:spPr>
          <a:xfrm>
            <a:off x="65532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6" name="TextBox 1"/>
          <p:cNvSpPr txBox="1"/>
          <p:nvPr/>
        </p:nvSpPr>
        <p:spPr>
          <a:xfrm>
            <a:off x="6692900" y="46355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73</a:t>
            </a:r>
          </a:p>
        </p:txBody>
      </p:sp>
      <p:sp>
        <p:nvSpPr>
          <p:cNvPr id="207" name="TextBox 1"/>
          <p:cNvSpPr txBox="1"/>
          <p:nvPr/>
        </p:nvSpPr>
        <p:spPr>
          <a:xfrm>
            <a:off x="1181100" y="4800600"/>
            <a:ext cx="19171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8" name="TextBox 1"/>
          <p:cNvSpPr txBox="1"/>
          <p:nvPr/>
        </p:nvSpPr>
        <p:spPr>
          <a:xfrm>
            <a:off x="2933700" y="4800600"/>
            <a:ext cx="15340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9" name="TextBox 1"/>
          <p:cNvSpPr txBox="1"/>
          <p:nvPr/>
        </p:nvSpPr>
        <p:spPr>
          <a:xfrm>
            <a:off x="59817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0" name="TextBox 1"/>
          <p:cNvSpPr txBox="1"/>
          <p:nvPr/>
        </p:nvSpPr>
        <p:spPr>
          <a:xfrm>
            <a:off x="60706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1" name="TextBox 1"/>
          <p:cNvSpPr txBox="1"/>
          <p:nvPr/>
        </p:nvSpPr>
        <p:spPr>
          <a:xfrm>
            <a:off x="61722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2" name="TextBox 1"/>
          <p:cNvSpPr txBox="1"/>
          <p:nvPr/>
        </p:nvSpPr>
        <p:spPr>
          <a:xfrm>
            <a:off x="62611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3" name="TextBox 1"/>
          <p:cNvSpPr txBox="1"/>
          <p:nvPr/>
        </p:nvSpPr>
        <p:spPr>
          <a:xfrm>
            <a:off x="63627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4" name="TextBox 1"/>
          <p:cNvSpPr txBox="1"/>
          <p:nvPr/>
        </p:nvSpPr>
        <p:spPr>
          <a:xfrm>
            <a:off x="64516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5" name="TextBox 1"/>
          <p:cNvSpPr txBox="1"/>
          <p:nvPr/>
        </p:nvSpPr>
        <p:spPr>
          <a:xfrm>
            <a:off x="65532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6" name="TextBox 1"/>
          <p:cNvSpPr txBox="1"/>
          <p:nvPr/>
        </p:nvSpPr>
        <p:spPr>
          <a:xfrm>
            <a:off x="6692900" y="48006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74</a:t>
            </a:r>
          </a:p>
        </p:txBody>
      </p:sp>
      <p:sp>
        <p:nvSpPr>
          <p:cNvPr id="217" name="TextBox 1"/>
          <p:cNvSpPr txBox="1"/>
          <p:nvPr/>
        </p:nvSpPr>
        <p:spPr>
          <a:xfrm>
            <a:off x="1371600" y="49657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6.4.9.1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8" name="TextBox 1"/>
          <p:cNvSpPr txBox="1"/>
          <p:nvPr/>
        </p:nvSpPr>
        <p:spPr>
          <a:xfrm>
            <a:off x="59817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9" name="TextBox 1"/>
          <p:cNvSpPr txBox="1"/>
          <p:nvPr/>
        </p:nvSpPr>
        <p:spPr>
          <a:xfrm>
            <a:off x="60706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0" name="TextBox 1"/>
          <p:cNvSpPr txBox="1"/>
          <p:nvPr/>
        </p:nvSpPr>
        <p:spPr>
          <a:xfrm>
            <a:off x="61722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1" name="TextBox 1"/>
          <p:cNvSpPr txBox="1"/>
          <p:nvPr/>
        </p:nvSpPr>
        <p:spPr>
          <a:xfrm>
            <a:off x="62611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2" name="TextBox 1"/>
          <p:cNvSpPr txBox="1"/>
          <p:nvPr/>
        </p:nvSpPr>
        <p:spPr>
          <a:xfrm>
            <a:off x="63627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3" name="TextBox 1"/>
          <p:cNvSpPr txBox="1"/>
          <p:nvPr/>
        </p:nvSpPr>
        <p:spPr>
          <a:xfrm>
            <a:off x="64516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4" name="TextBox 1"/>
          <p:cNvSpPr txBox="1"/>
          <p:nvPr/>
        </p:nvSpPr>
        <p:spPr>
          <a:xfrm>
            <a:off x="6553200" y="496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5" name="TextBox 1"/>
          <p:cNvSpPr txBox="1"/>
          <p:nvPr/>
        </p:nvSpPr>
        <p:spPr>
          <a:xfrm>
            <a:off x="6692900" y="49657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74</a:t>
            </a:r>
          </a:p>
        </p:txBody>
      </p:sp>
      <p:sp>
        <p:nvSpPr>
          <p:cNvPr id="226" name="TextBox 1"/>
          <p:cNvSpPr txBox="1"/>
          <p:nvPr/>
        </p:nvSpPr>
        <p:spPr>
          <a:xfrm>
            <a:off x="1371600" y="51181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6.4.9.2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7" name="TextBox 1"/>
          <p:cNvSpPr txBox="1"/>
          <p:nvPr/>
        </p:nvSpPr>
        <p:spPr>
          <a:xfrm>
            <a:off x="4076700" y="5118100"/>
            <a:ext cx="9762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8" name="TextBox 1"/>
          <p:cNvSpPr txBox="1"/>
          <p:nvPr/>
        </p:nvSpPr>
        <p:spPr>
          <a:xfrm>
            <a:off x="59817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9" name="TextBox 1"/>
          <p:cNvSpPr txBox="1"/>
          <p:nvPr/>
        </p:nvSpPr>
        <p:spPr>
          <a:xfrm>
            <a:off x="60706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0" name="TextBox 1"/>
          <p:cNvSpPr txBox="1"/>
          <p:nvPr/>
        </p:nvSpPr>
        <p:spPr>
          <a:xfrm>
            <a:off x="61722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1" name="TextBox 1"/>
          <p:cNvSpPr txBox="1"/>
          <p:nvPr/>
        </p:nvSpPr>
        <p:spPr>
          <a:xfrm>
            <a:off x="62611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2" name="TextBox 1"/>
          <p:cNvSpPr txBox="1"/>
          <p:nvPr/>
        </p:nvSpPr>
        <p:spPr>
          <a:xfrm>
            <a:off x="63627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3" name="TextBox 1"/>
          <p:cNvSpPr txBox="1"/>
          <p:nvPr/>
        </p:nvSpPr>
        <p:spPr>
          <a:xfrm>
            <a:off x="64516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4" name="TextBox 1"/>
          <p:cNvSpPr txBox="1"/>
          <p:nvPr/>
        </p:nvSpPr>
        <p:spPr>
          <a:xfrm>
            <a:off x="6553200" y="5118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5" name="TextBox 1"/>
          <p:cNvSpPr txBox="1"/>
          <p:nvPr/>
        </p:nvSpPr>
        <p:spPr>
          <a:xfrm>
            <a:off x="6692900" y="51181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74</a:t>
            </a:r>
          </a:p>
        </p:txBody>
      </p:sp>
      <p:sp>
        <p:nvSpPr>
          <p:cNvPr id="236" name="TextBox 1"/>
          <p:cNvSpPr txBox="1"/>
          <p:nvPr/>
        </p:nvSpPr>
        <p:spPr>
          <a:xfrm>
            <a:off x="1181100" y="5295900"/>
            <a:ext cx="2850139"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6.4.9.3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電子メール通知の確認</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6.4.10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6.4.10.1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SMS通知の設定手順</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a:t>
            </a:r>
          </a:p>
        </p:txBody>
      </p:sp>
      <p:sp>
        <p:nvSpPr>
          <p:cNvPr id="237" name="TextBox 1"/>
          <p:cNvSpPr txBox="1"/>
          <p:nvPr/>
        </p:nvSpPr>
        <p:spPr>
          <a:xfrm>
            <a:off x="59817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8" name="TextBox 1"/>
          <p:cNvSpPr txBox="1"/>
          <p:nvPr/>
        </p:nvSpPr>
        <p:spPr>
          <a:xfrm>
            <a:off x="60706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9" name="TextBox 1"/>
          <p:cNvSpPr txBox="1"/>
          <p:nvPr/>
        </p:nvSpPr>
        <p:spPr>
          <a:xfrm>
            <a:off x="61722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0" name="TextBox 1"/>
          <p:cNvSpPr txBox="1"/>
          <p:nvPr/>
        </p:nvSpPr>
        <p:spPr>
          <a:xfrm>
            <a:off x="62611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1" name="TextBox 1"/>
          <p:cNvSpPr txBox="1"/>
          <p:nvPr/>
        </p:nvSpPr>
        <p:spPr>
          <a:xfrm>
            <a:off x="63627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2" name="TextBox 1"/>
          <p:cNvSpPr txBox="1"/>
          <p:nvPr/>
        </p:nvSpPr>
        <p:spPr>
          <a:xfrm>
            <a:off x="64516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3" name="TextBox 1"/>
          <p:cNvSpPr txBox="1"/>
          <p:nvPr/>
        </p:nvSpPr>
        <p:spPr>
          <a:xfrm>
            <a:off x="6553200" y="52959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4" name="TextBox 1"/>
          <p:cNvSpPr txBox="1"/>
          <p:nvPr/>
        </p:nvSpPr>
        <p:spPr>
          <a:xfrm>
            <a:off x="6692900" y="5295900"/>
            <a:ext cx="213200"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76</a:t>
            </a:r>
          </a:p>
        </p:txBody>
      </p:sp>
      <p:sp>
        <p:nvSpPr>
          <p:cNvPr id="245" name="TextBox 1"/>
          <p:cNvSpPr txBox="1"/>
          <p:nvPr/>
        </p:nvSpPr>
        <p:spPr>
          <a:xfrm>
            <a:off x="1371600" y="5765800"/>
            <a:ext cx="214321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6.4.10.2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6" name="TextBox 1"/>
          <p:cNvSpPr txBox="1"/>
          <p:nvPr/>
        </p:nvSpPr>
        <p:spPr>
          <a:xfrm>
            <a:off x="3784600" y="5765800"/>
            <a:ext cx="11156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7" name="TextBox 1"/>
          <p:cNvSpPr txBox="1"/>
          <p:nvPr/>
        </p:nvSpPr>
        <p:spPr>
          <a:xfrm>
            <a:off x="59817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8" name="TextBox 1"/>
          <p:cNvSpPr txBox="1"/>
          <p:nvPr/>
        </p:nvSpPr>
        <p:spPr>
          <a:xfrm>
            <a:off x="60706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9" name="TextBox 1"/>
          <p:cNvSpPr txBox="1"/>
          <p:nvPr/>
        </p:nvSpPr>
        <p:spPr>
          <a:xfrm>
            <a:off x="61722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0" name="TextBox 1"/>
          <p:cNvSpPr txBox="1"/>
          <p:nvPr/>
        </p:nvSpPr>
        <p:spPr>
          <a:xfrm>
            <a:off x="62611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1" name="TextBox 1"/>
          <p:cNvSpPr txBox="1"/>
          <p:nvPr/>
        </p:nvSpPr>
        <p:spPr>
          <a:xfrm>
            <a:off x="63627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2" name="TextBox 1"/>
          <p:cNvSpPr txBox="1"/>
          <p:nvPr/>
        </p:nvSpPr>
        <p:spPr>
          <a:xfrm>
            <a:off x="64516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3" name="TextBox 1"/>
          <p:cNvSpPr txBox="1"/>
          <p:nvPr/>
        </p:nvSpPr>
        <p:spPr>
          <a:xfrm>
            <a:off x="65532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4" name="TextBox 1"/>
          <p:cNvSpPr txBox="1"/>
          <p:nvPr/>
        </p:nvSpPr>
        <p:spPr>
          <a:xfrm>
            <a:off x="6692900" y="57658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76</a:t>
            </a:r>
          </a:p>
        </p:txBody>
      </p:sp>
      <p:sp>
        <p:nvSpPr>
          <p:cNvPr id="255" name="TextBox 1"/>
          <p:cNvSpPr txBox="1"/>
          <p:nvPr/>
        </p:nvSpPr>
        <p:spPr>
          <a:xfrm>
            <a:off x="1371600" y="5930900"/>
            <a:ext cx="214321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6.4.10.3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6.4.10.4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SMS通知の確認</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6" name="TextBox 1"/>
          <p:cNvSpPr txBox="1"/>
          <p:nvPr/>
        </p:nvSpPr>
        <p:spPr>
          <a:xfrm>
            <a:off x="3975100" y="5930900"/>
            <a:ext cx="102271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7" name="TextBox 1"/>
          <p:cNvSpPr txBox="1"/>
          <p:nvPr/>
        </p:nvSpPr>
        <p:spPr>
          <a:xfrm>
            <a:off x="59817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8" name="TextBox 1"/>
          <p:cNvSpPr txBox="1"/>
          <p:nvPr/>
        </p:nvSpPr>
        <p:spPr>
          <a:xfrm>
            <a:off x="60706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9" name="TextBox 1"/>
          <p:cNvSpPr txBox="1"/>
          <p:nvPr/>
        </p:nvSpPr>
        <p:spPr>
          <a:xfrm>
            <a:off x="61722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0" name="TextBox 1"/>
          <p:cNvSpPr txBox="1"/>
          <p:nvPr/>
        </p:nvSpPr>
        <p:spPr>
          <a:xfrm>
            <a:off x="62611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1" name="TextBox 1"/>
          <p:cNvSpPr txBox="1"/>
          <p:nvPr/>
        </p:nvSpPr>
        <p:spPr>
          <a:xfrm>
            <a:off x="63627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2" name="TextBox 1"/>
          <p:cNvSpPr txBox="1"/>
          <p:nvPr/>
        </p:nvSpPr>
        <p:spPr>
          <a:xfrm>
            <a:off x="64516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3" name="TextBox 1"/>
          <p:cNvSpPr txBox="1"/>
          <p:nvPr/>
        </p:nvSpPr>
        <p:spPr>
          <a:xfrm>
            <a:off x="65532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4" name="TextBox 1"/>
          <p:cNvSpPr txBox="1"/>
          <p:nvPr/>
        </p:nvSpPr>
        <p:spPr>
          <a:xfrm>
            <a:off x="6692900" y="5930900"/>
            <a:ext cx="213200"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77</a:t>
            </a:r>
          </a:p>
        </p:txBody>
      </p:sp>
      <p:sp>
        <p:nvSpPr>
          <p:cNvPr id="265" name="TextBox 1"/>
          <p:cNvSpPr txBox="1"/>
          <p:nvPr/>
        </p:nvSpPr>
        <p:spPr>
          <a:xfrm>
            <a:off x="990600" y="6235700"/>
            <a:ext cx="149560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6.5 Webサーバーの設定</a:t>
            </a:r>
          </a:p>
        </p:txBody>
      </p:sp>
      <p:sp>
        <p:nvSpPr>
          <p:cNvPr id="266" name="TextBox 1"/>
          <p:cNvSpPr txBox="1"/>
          <p:nvPr/>
        </p:nvSpPr>
        <p:spPr>
          <a:xfrm>
            <a:off x="3213100" y="6235700"/>
            <a:ext cx="13946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7" name="TextBox 1"/>
          <p:cNvSpPr txBox="1"/>
          <p:nvPr/>
        </p:nvSpPr>
        <p:spPr>
          <a:xfrm>
            <a:off x="59817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8" name="TextBox 1"/>
          <p:cNvSpPr txBox="1"/>
          <p:nvPr/>
        </p:nvSpPr>
        <p:spPr>
          <a:xfrm>
            <a:off x="60706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9" name="TextBox 1"/>
          <p:cNvSpPr txBox="1"/>
          <p:nvPr/>
        </p:nvSpPr>
        <p:spPr>
          <a:xfrm>
            <a:off x="61722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0" name="TextBox 1"/>
          <p:cNvSpPr txBox="1"/>
          <p:nvPr/>
        </p:nvSpPr>
        <p:spPr>
          <a:xfrm>
            <a:off x="62611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1" name="TextBox 1"/>
          <p:cNvSpPr txBox="1"/>
          <p:nvPr/>
        </p:nvSpPr>
        <p:spPr>
          <a:xfrm>
            <a:off x="63627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2" name="TextBox 1"/>
          <p:cNvSpPr txBox="1"/>
          <p:nvPr/>
        </p:nvSpPr>
        <p:spPr>
          <a:xfrm>
            <a:off x="64516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3" name="TextBox 1"/>
          <p:cNvSpPr txBox="1"/>
          <p:nvPr/>
        </p:nvSpPr>
        <p:spPr>
          <a:xfrm>
            <a:off x="65532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4" name="TextBox 1"/>
          <p:cNvSpPr txBox="1"/>
          <p:nvPr/>
        </p:nvSpPr>
        <p:spPr>
          <a:xfrm>
            <a:off x="6692900" y="62357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77</a:t>
            </a:r>
          </a:p>
        </p:txBody>
      </p:sp>
      <p:sp>
        <p:nvSpPr>
          <p:cNvPr id="275" name="TextBox 1"/>
          <p:cNvSpPr txBox="1"/>
          <p:nvPr/>
        </p:nvSpPr>
        <p:spPr>
          <a:xfrm>
            <a:off x="990600" y="6413500"/>
            <a:ext cx="4743286"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ビデオカメラグループの設定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6.6.1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ビデオカメラグループの設定手順</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6.6.2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グループオブジェクトの作成</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a:t>
            </a:r>
          </a:p>
        </p:txBody>
      </p:sp>
      <p:sp>
        <p:nvSpPr>
          <p:cNvPr id="276" name="TextBox 1"/>
          <p:cNvSpPr txBox="1"/>
          <p:nvPr/>
        </p:nvSpPr>
        <p:spPr>
          <a:xfrm>
            <a:off x="59817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7" name="TextBox 1"/>
          <p:cNvSpPr txBox="1"/>
          <p:nvPr/>
        </p:nvSpPr>
        <p:spPr>
          <a:xfrm>
            <a:off x="60706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8" name="TextBox 1"/>
          <p:cNvSpPr txBox="1"/>
          <p:nvPr/>
        </p:nvSpPr>
        <p:spPr>
          <a:xfrm>
            <a:off x="61722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9" name="TextBox 1"/>
          <p:cNvSpPr txBox="1"/>
          <p:nvPr/>
        </p:nvSpPr>
        <p:spPr>
          <a:xfrm>
            <a:off x="62611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0" name="TextBox 1"/>
          <p:cNvSpPr txBox="1"/>
          <p:nvPr/>
        </p:nvSpPr>
        <p:spPr>
          <a:xfrm>
            <a:off x="63627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1" name="TextBox 1"/>
          <p:cNvSpPr txBox="1"/>
          <p:nvPr/>
        </p:nvSpPr>
        <p:spPr>
          <a:xfrm>
            <a:off x="64516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2" name="TextBox 1"/>
          <p:cNvSpPr txBox="1"/>
          <p:nvPr/>
        </p:nvSpPr>
        <p:spPr>
          <a:xfrm>
            <a:off x="6553200" y="64135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3" name="TextBox 1"/>
          <p:cNvSpPr txBox="1"/>
          <p:nvPr/>
        </p:nvSpPr>
        <p:spPr>
          <a:xfrm>
            <a:off x="6692900" y="6413500"/>
            <a:ext cx="213200"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79</a:t>
            </a:r>
          </a:p>
        </p:txBody>
      </p:sp>
      <p:sp>
        <p:nvSpPr>
          <p:cNvPr id="284" name="TextBox 1"/>
          <p:cNvSpPr txBox="1"/>
          <p:nvPr/>
        </p:nvSpPr>
        <p:spPr>
          <a:xfrm>
            <a:off x="1181100" y="6883400"/>
            <a:ext cx="461023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6.6.3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システムで作成されたビデオカメラのグループオブジェクトへの追加</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5" name="TextBox 1"/>
          <p:cNvSpPr txBox="1"/>
          <p:nvPr/>
        </p:nvSpPr>
        <p:spPr>
          <a:xfrm>
            <a:off x="58801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6" name="TextBox 1"/>
          <p:cNvSpPr txBox="1"/>
          <p:nvPr/>
        </p:nvSpPr>
        <p:spPr>
          <a:xfrm>
            <a:off x="59817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7" name="TextBox 1"/>
          <p:cNvSpPr txBox="1"/>
          <p:nvPr/>
        </p:nvSpPr>
        <p:spPr>
          <a:xfrm>
            <a:off x="60706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8" name="TextBox 1"/>
          <p:cNvSpPr txBox="1"/>
          <p:nvPr/>
        </p:nvSpPr>
        <p:spPr>
          <a:xfrm>
            <a:off x="61722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9" name="TextBox 1"/>
          <p:cNvSpPr txBox="1"/>
          <p:nvPr/>
        </p:nvSpPr>
        <p:spPr>
          <a:xfrm>
            <a:off x="62611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0" name="TextBox 1"/>
          <p:cNvSpPr txBox="1"/>
          <p:nvPr/>
        </p:nvSpPr>
        <p:spPr>
          <a:xfrm>
            <a:off x="63627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1" name="TextBox 1"/>
          <p:cNvSpPr txBox="1"/>
          <p:nvPr/>
        </p:nvSpPr>
        <p:spPr>
          <a:xfrm>
            <a:off x="64516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2" name="TextBox 1"/>
          <p:cNvSpPr txBox="1"/>
          <p:nvPr/>
        </p:nvSpPr>
        <p:spPr>
          <a:xfrm>
            <a:off x="65532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3" name="TextBox 1"/>
          <p:cNvSpPr txBox="1"/>
          <p:nvPr/>
        </p:nvSpPr>
        <p:spPr>
          <a:xfrm>
            <a:off x="6692900" y="68834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80</a:t>
            </a:r>
          </a:p>
        </p:txBody>
      </p:sp>
      <p:sp>
        <p:nvSpPr>
          <p:cNvPr id="294" name="TextBox 1"/>
          <p:cNvSpPr txBox="1"/>
          <p:nvPr/>
        </p:nvSpPr>
        <p:spPr>
          <a:xfrm>
            <a:off x="1181100" y="7048500"/>
            <a:ext cx="4071627"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6.6.4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グループとサブグループのシステムを作成します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6.6.5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グループオブジェクトとビデオカメラのオブジェクトの管理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5" name="TextBox 1"/>
          <p:cNvSpPr txBox="1"/>
          <p:nvPr/>
        </p:nvSpPr>
        <p:spPr>
          <a:xfrm>
            <a:off x="4648200" y="7048500"/>
            <a:ext cx="697307"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6" name="TextBox 1"/>
          <p:cNvSpPr txBox="1"/>
          <p:nvPr/>
        </p:nvSpPr>
        <p:spPr>
          <a:xfrm>
            <a:off x="59817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7" name="TextBox 1"/>
          <p:cNvSpPr txBox="1"/>
          <p:nvPr/>
        </p:nvSpPr>
        <p:spPr>
          <a:xfrm>
            <a:off x="60706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8" name="TextBox 1"/>
          <p:cNvSpPr txBox="1"/>
          <p:nvPr/>
        </p:nvSpPr>
        <p:spPr>
          <a:xfrm>
            <a:off x="61722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9" name="TextBox 1"/>
          <p:cNvSpPr txBox="1"/>
          <p:nvPr/>
        </p:nvSpPr>
        <p:spPr>
          <a:xfrm>
            <a:off x="62611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0" name="TextBox 1"/>
          <p:cNvSpPr txBox="1"/>
          <p:nvPr/>
        </p:nvSpPr>
        <p:spPr>
          <a:xfrm>
            <a:off x="63627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1" name="TextBox 1"/>
          <p:cNvSpPr txBox="1"/>
          <p:nvPr/>
        </p:nvSpPr>
        <p:spPr>
          <a:xfrm>
            <a:off x="64516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2" name="TextBox 1"/>
          <p:cNvSpPr txBox="1"/>
          <p:nvPr/>
        </p:nvSpPr>
        <p:spPr>
          <a:xfrm>
            <a:off x="6553200" y="7048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3" name="TextBox 1"/>
          <p:cNvSpPr txBox="1"/>
          <p:nvPr/>
        </p:nvSpPr>
        <p:spPr>
          <a:xfrm>
            <a:off x="6692900" y="7048500"/>
            <a:ext cx="213200"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81</a:t>
            </a:r>
          </a:p>
        </p:txBody>
      </p:sp>
      <p:sp>
        <p:nvSpPr>
          <p:cNvPr id="304" name="TextBox 1"/>
          <p:cNvSpPr txBox="1"/>
          <p:nvPr/>
        </p:nvSpPr>
        <p:spPr>
          <a:xfrm>
            <a:off x="990600" y="7366000"/>
            <a:ext cx="1559722"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 検出ツールの設定</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6.7.1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検出ツールの種類</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5" name="TextBox 1"/>
          <p:cNvSpPr txBox="1"/>
          <p:nvPr/>
        </p:nvSpPr>
        <p:spPr>
          <a:xfrm>
            <a:off x="3213100" y="7366000"/>
            <a:ext cx="1394613" cy="328295"/>
          </a:xfrm>
          <a:prstGeom prst="rect">
            <a:avLst/>
          </a:prstGeom>
          <a:noFill/>
        </p:spPr>
        <p:txBody>
          <a:bodyPr wrap="none" lIns="0" tIns="0" rIns="0" rtlCol="0">
            <a:spAutoFit/>
          </a:bodyPr>
          <a:lstStyle/>
          <a:p>
            <a:pPr>
              <a:lnSpc>
                <a:spcPts val="1000"/>
              </a:lnSpc>
              <a:tabLst>
                <a:tab pos="1016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tab pos="1016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306" name="TextBox 1"/>
          <p:cNvSpPr txBox="1"/>
          <p:nvPr/>
        </p:nvSpPr>
        <p:spPr>
          <a:xfrm>
            <a:off x="59817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7" name="TextBox 1"/>
          <p:cNvSpPr txBox="1"/>
          <p:nvPr/>
        </p:nvSpPr>
        <p:spPr>
          <a:xfrm>
            <a:off x="60706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8" name="TextBox 1"/>
          <p:cNvSpPr txBox="1"/>
          <p:nvPr/>
        </p:nvSpPr>
        <p:spPr>
          <a:xfrm>
            <a:off x="61722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9" name="TextBox 1"/>
          <p:cNvSpPr txBox="1"/>
          <p:nvPr/>
        </p:nvSpPr>
        <p:spPr>
          <a:xfrm>
            <a:off x="62611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0" name="TextBox 1"/>
          <p:cNvSpPr txBox="1"/>
          <p:nvPr/>
        </p:nvSpPr>
        <p:spPr>
          <a:xfrm>
            <a:off x="63627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1" name="TextBox 1"/>
          <p:cNvSpPr txBox="1"/>
          <p:nvPr/>
        </p:nvSpPr>
        <p:spPr>
          <a:xfrm>
            <a:off x="64516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2" name="TextBox 1"/>
          <p:cNvSpPr txBox="1"/>
          <p:nvPr/>
        </p:nvSpPr>
        <p:spPr>
          <a:xfrm>
            <a:off x="6553200" y="7366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3" name="TextBox 1"/>
          <p:cNvSpPr txBox="1"/>
          <p:nvPr/>
        </p:nvSpPr>
        <p:spPr>
          <a:xfrm>
            <a:off x="6692900" y="7366000"/>
            <a:ext cx="213200"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86</a:t>
            </a:r>
          </a:p>
        </p:txBody>
      </p:sp>
      <p:sp>
        <p:nvSpPr>
          <p:cNvPr id="314" name="TextBox 1"/>
          <p:cNvSpPr txBox="1"/>
          <p:nvPr/>
        </p:nvSpPr>
        <p:spPr>
          <a:xfrm>
            <a:off x="1181100" y="7683500"/>
            <a:ext cx="25904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検出ツールのビデオ適合性（要件</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15" name="TextBox 1"/>
          <p:cNvSpPr txBox="1"/>
          <p:nvPr/>
        </p:nvSpPr>
        <p:spPr>
          <a:xfrm>
            <a:off x="5118100" y="7683500"/>
            <a:ext cx="4648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6" name="TextBox 1"/>
          <p:cNvSpPr txBox="1"/>
          <p:nvPr/>
        </p:nvSpPr>
        <p:spPr>
          <a:xfrm>
            <a:off x="59817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7" name="TextBox 1"/>
          <p:cNvSpPr txBox="1"/>
          <p:nvPr/>
        </p:nvSpPr>
        <p:spPr>
          <a:xfrm>
            <a:off x="60706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8" name="TextBox 1"/>
          <p:cNvSpPr txBox="1"/>
          <p:nvPr/>
        </p:nvSpPr>
        <p:spPr>
          <a:xfrm>
            <a:off x="61722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9" name="TextBox 1"/>
          <p:cNvSpPr txBox="1"/>
          <p:nvPr/>
        </p:nvSpPr>
        <p:spPr>
          <a:xfrm>
            <a:off x="62611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0" name="TextBox 1"/>
          <p:cNvSpPr txBox="1"/>
          <p:nvPr/>
        </p:nvSpPr>
        <p:spPr>
          <a:xfrm>
            <a:off x="63627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1" name="TextBox 1"/>
          <p:cNvSpPr txBox="1"/>
          <p:nvPr/>
        </p:nvSpPr>
        <p:spPr>
          <a:xfrm>
            <a:off x="64516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2" name="TextBox 1"/>
          <p:cNvSpPr txBox="1"/>
          <p:nvPr/>
        </p:nvSpPr>
        <p:spPr>
          <a:xfrm>
            <a:off x="65532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3" name="TextBox 1"/>
          <p:cNvSpPr txBox="1"/>
          <p:nvPr/>
        </p:nvSpPr>
        <p:spPr>
          <a:xfrm>
            <a:off x="6692900" y="76835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87</a:t>
            </a:r>
          </a:p>
        </p:txBody>
      </p:sp>
      <p:sp>
        <p:nvSpPr>
          <p:cNvPr id="324" name="TextBox 1"/>
          <p:cNvSpPr txBox="1"/>
          <p:nvPr/>
        </p:nvSpPr>
        <p:spPr>
          <a:xfrm>
            <a:off x="1181100" y="7835900"/>
            <a:ext cx="25904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シチュエーション解析の検出ツール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5" name="TextBox 1"/>
          <p:cNvSpPr txBox="1"/>
          <p:nvPr/>
        </p:nvSpPr>
        <p:spPr>
          <a:xfrm>
            <a:off x="59817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6" name="TextBox 1"/>
          <p:cNvSpPr txBox="1"/>
          <p:nvPr/>
        </p:nvSpPr>
        <p:spPr>
          <a:xfrm>
            <a:off x="60706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7" name="TextBox 1"/>
          <p:cNvSpPr txBox="1"/>
          <p:nvPr/>
        </p:nvSpPr>
        <p:spPr>
          <a:xfrm>
            <a:off x="61722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8" name="TextBox 1"/>
          <p:cNvSpPr txBox="1"/>
          <p:nvPr/>
        </p:nvSpPr>
        <p:spPr>
          <a:xfrm>
            <a:off x="62611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9" name="TextBox 1"/>
          <p:cNvSpPr txBox="1"/>
          <p:nvPr/>
        </p:nvSpPr>
        <p:spPr>
          <a:xfrm>
            <a:off x="63627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0" name="TextBox 1"/>
          <p:cNvSpPr txBox="1"/>
          <p:nvPr/>
        </p:nvSpPr>
        <p:spPr>
          <a:xfrm>
            <a:off x="64516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1" name="TextBox 1"/>
          <p:cNvSpPr txBox="1"/>
          <p:nvPr/>
        </p:nvSpPr>
        <p:spPr>
          <a:xfrm>
            <a:off x="6553200" y="783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2" name="TextBox 1"/>
          <p:cNvSpPr txBox="1"/>
          <p:nvPr/>
        </p:nvSpPr>
        <p:spPr>
          <a:xfrm>
            <a:off x="6692900" y="78359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87</a:t>
            </a:r>
          </a:p>
        </p:txBody>
      </p:sp>
      <p:sp>
        <p:nvSpPr>
          <p:cNvPr id="333" name="TextBox 1"/>
          <p:cNvSpPr txBox="1"/>
          <p:nvPr/>
        </p:nvSpPr>
        <p:spPr>
          <a:xfrm>
            <a:off x="1371600" y="8001000"/>
            <a:ext cx="298960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シチュエーション解析検出ツールの種類</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4" name="TextBox 1"/>
          <p:cNvSpPr txBox="1"/>
          <p:nvPr/>
        </p:nvSpPr>
        <p:spPr>
          <a:xfrm>
            <a:off x="4927600" y="8001000"/>
            <a:ext cx="55784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5" name="TextBox 1"/>
          <p:cNvSpPr txBox="1"/>
          <p:nvPr/>
        </p:nvSpPr>
        <p:spPr>
          <a:xfrm>
            <a:off x="59817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6" name="TextBox 1"/>
          <p:cNvSpPr txBox="1"/>
          <p:nvPr/>
        </p:nvSpPr>
        <p:spPr>
          <a:xfrm>
            <a:off x="60706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7" name="TextBox 1"/>
          <p:cNvSpPr txBox="1"/>
          <p:nvPr/>
        </p:nvSpPr>
        <p:spPr>
          <a:xfrm>
            <a:off x="61722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8" name="TextBox 1"/>
          <p:cNvSpPr txBox="1"/>
          <p:nvPr/>
        </p:nvSpPr>
        <p:spPr>
          <a:xfrm>
            <a:off x="62611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9" name="TextBox 1"/>
          <p:cNvSpPr txBox="1"/>
          <p:nvPr/>
        </p:nvSpPr>
        <p:spPr>
          <a:xfrm>
            <a:off x="63627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0" name="TextBox 1"/>
          <p:cNvSpPr txBox="1"/>
          <p:nvPr/>
        </p:nvSpPr>
        <p:spPr>
          <a:xfrm>
            <a:off x="64516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1" name="TextBox 1"/>
          <p:cNvSpPr txBox="1"/>
          <p:nvPr/>
        </p:nvSpPr>
        <p:spPr>
          <a:xfrm>
            <a:off x="65532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2" name="TextBox 1"/>
          <p:cNvSpPr txBox="1"/>
          <p:nvPr/>
        </p:nvSpPr>
        <p:spPr>
          <a:xfrm>
            <a:off x="6692900" y="80010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87</a:t>
            </a:r>
          </a:p>
        </p:txBody>
      </p:sp>
      <p:sp>
        <p:nvSpPr>
          <p:cNvPr id="343" name="TextBox 1"/>
          <p:cNvSpPr txBox="1"/>
          <p:nvPr/>
        </p:nvSpPr>
        <p:spPr>
          <a:xfrm>
            <a:off x="1371600" y="8166100"/>
            <a:ext cx="325890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シチュエーション解析検出ツールの設定手順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4" name="TextBox 1"/>
          <p:cNvSpPr txBox="1"/>
          <p:nvPr/>
        </p:nvSpPr>
        <p:spPr>
          <a:xfrm>
            <a:off x="60706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5" name="TextBox 1"/>
          <p:cNvSpPr txBox="1"/>
          <p:nvPr/>
        </p:nvSpPr>
        <p:spPr>
          <a:xfrm>
            <a:off x="61722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6" name="TextBox 1"/>
          <p:cNvSpPr txBox="1"/>
          <p:nvPr/>
        </p:nvSpPr>
        <p:spPr>
          <a:xfrm>
            <a:off x="62611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7" name="TextBox 1"/>
          <p:cNvSpPr txBox="1"/>
          <p:nvPr/>
        </p:nvSpPr>
        <p:spPr>
          <a:xfrm>
            <a:off x="63627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8" name="TextBox 1"/>
          <p:cNvSpPr txBox="1"/>
          <p:nvPr/>
        </p:nvSpPr>
        <p:spPr>
          <a:xfrm>
            <a:off x="64516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9" name="TextBox 1"/>
          <p:cNvSpPr txBox="1"/>
          <p:nvPr/>
        </p:nvSpPr>
        <p:spPr>
          <a:xfrm>
            <a:off x="65532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0" name="TextBox 1"/>
          <p:cNvSpPr txBox="1"/>
          <p:nvPr/>
        </p:nvSpPr>
        <p:spPr>
          <a:xfrm>
            <a:off x="6692900" y="81661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87</a:t>
            </a:r>
          </a:p>
        </p:txBody>
      </p:sp>
      <p:sp>
        <p:nvSpPr>
          <p:cNvPr id="351" name="TextBox 1"/>
          <p:cNvSpPr txBox="1"/>
          <p:nvPr/>
        </p:nvSpPr>
        <p:spPr>
          <a:xfrm>
            <a:off x="1371600" y="83185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シチュエーション解析の有効化</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2" name="TextBox 1"/>
          <p:cNvSpPr txBox="1"/>
          <p:nvPr/>
        </p:nvSpPr>
        <p:spPr>
          <a:xfrm>
            <a:off x="3886200" y="8318500"/>
            <a:ext cx="1069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3" name="TextBox 1"/>
          <p:cNvSpPr txBox="1"/>
          <p:nvPr/>
        </p:nvSpPr>
        <p:spPr>
          <a:xfrm>
            <a:off x="59817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4" name="TextBox 1"/>
          <p:cNvSpPr txBox="1"/>
          <p:nvPr/>
        </p:nvSpPr>
        <p:spPr>
          <a:xfrm>
            <a:off x="60706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5" name="TextBox 1"/>
          <p:cNvSpPr txBox="1"/>
          <p:nvPr/>
        </p:nvSpPr>
        <p:spPr>
          <a:xfrm>
            <a:off x="6172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6" name="TextBox 1"/>
          <p:cNvSpPr txBox="1"/>
          <p:nvPr/>
        </p:nvSpPr>
        <p:spPr>
          <a:xfrm>
            <a:off x="62611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7" name="TextBox 1"/>
          <p:cNvSpPr txBox="1"/>
          <p:nvPr/>
        </p:nvSpPr>
        <p:spPr>
          <a:xfrm>
            <a:off x="63627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8" name="TextBox 1"/>
          <p:cNvSpPr txBox="1"/>
          <p:nvPr/>
        </p:nvSpPr>
        <p:spPr>
          <a:xfrm>
            <a:off x="64516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9" name="TextBox 1"/>
          <p:cNvSpPr txBox="1"/>
          <p:nvPr/>
        </p:nvSpPr>
        <p:spPr>
          <a:xfrm>
            <a:off x="6553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0" name="TextBox 1"/>
          <p:cNvSpPr txBox="1"/>
          <p:nvPr/>
        </p:nvSpPr>
        <p:spPr>
          <a:xfrm>
            <a:off x="6692900" y="83185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88</a:t>
            </a:r>
          </a:p>
        </p:txBody>
      </p:sp>
      <p:sp>
        <p:nvSpPr>
          <p:cNvPr id="361" name="TextBox 1"/>
          <p:cNvSpPr txBox="1"/>
          <p:nvPr/>
        </p:nvSpPr>
        <p:spPr>
          <a:xfrm>
            <a:off x="1371600" y="8496300"/>
            <a:ext cx="417101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一般的なパラメータを設定します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一般的な検出ゾーンの設定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検出ツールオブジェクトの作成</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a:t>
            </a:r>
          </a:p>
        </p:txBody>
      </p:sp>
      <p:sp>
        <p:nvSpPr>
          <p:cNvPr id="362" name="TextBox 1"/>
          <p:cNvSpPr txBox="1"/>
          <p:nvPr/>
        </p:nvSpPr>
        <p:spPr>
          <a:xfrm>
            <a:off x="59817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3" name="TextBox 1"/>
          <p:cNvSpPr txBox="1"/>
          <p:nvPr/>
        </p:nvSpPr>
        <p:spPr>
          <a:xfrm>
            <a:off x="60706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4" name="TextBox 1"/>
          <p:cNvSpPr txBox="1"/>
          <p:nvPr/>
        </p:nvSpPr>
        <p:spPr>
          <a:xfrm>
            <a:off x="61722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5" name="TextBox 1"/>
          <p:cNvSpPr txBox="1"/>
          <p:nvPr/>
        </p:nvSpPr>
        <p:spPr>
          <a:xfrm>
            <a:off x="62611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6" name="TextBox 1"/>
          <p:cNvSpPr txBox="1"/>
          <p:nvPr/>
        </p:nvSpPr>
        <p:spPr>
          <a:xfrm>
            <a:off x="63627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7" name="TextBox 1"/>
          <p:cNvSpPr txBox="1"/>
          <p:nvPr/>
        </p:nvSpPr>
        <p:spPr>
          <a:xfrm>
            <a:off x="64516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8" name="TextBox 1"/>
          <p:cNvSpPr txBox="1"/>
          <p:nvPr/>
        </p:nvSpPr>
        <p:spPr>
          <a:xfrm>
            <a:off x="6553200" y="8496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9" name="TextBox 1"/>
          <p:cNvSpPr txBox="1"/>
          <p:nvPr/>
        </p:nvSpPr>
        <p:spPr>
          <a:xfrm>
            <a:off x="6692900" y="8496300"/>
            <a:ext cx="213200"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88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91</a:t>
            </a:r>
          </a:p>
        </p:txBody>
      </p:sp>
      <p:sp>
        <p:nvSpPr>
          <p:cNvPr id="370" name="TextBox 1"/>
          <p:cNvSpPr txBox="1"/>
          <p:nvPr/>
        </p:nvSpPr>
        <p:spPr>
          <a:xfrm>
            <a:off x="1371600" y="8966200"/>
            <a:ext cx="15084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仮想要素の設定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1" name="TextBox 1"/>
          <p:cNvSpPr txBox="1"/>
          <p:nvPr/>
        </p:nvSpPr>
        <p:spPr>
          <a:xfrm>
            <a:off x="3695700" y="89662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2" name="TextBox 1"/>
          <p:cNvSpPr txBox="1"/>
          <p:nvPr/>
        </p:nvSpPr>
        <p:spPr>
          <a:xfrm>
            <a:off x="59817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3" name="TextBox 1"/>
          <p:cNvSpPr txBox="1"/>
          <p:nvPr/>
        </p:nvSpPr>
        <p:spPr>
          <a:xfrm>
            <a:off x="60706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4" name="TextBox 1"/>
          <p:cNvSpPr txBox="1"/>
          <p:nvPr/>
        </p:nvSpPr>
        <p:spPr>
          <a:xfrm>
            <a:off x="61722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5" name="TextBox 1"/>
          <p:cNvSpPr txBox="1"/>
          <p:nvPr/>
        </p:nvSpPr>
        <p:spPr>
          <a:xfrm>
            <a:off x="62611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6" name="TextBox 1"/>
          <p:cNvSpPr txBox="1"/>
          <p:nvPr/>
        </p:nvSpPr>
        <p:spPr>
          <a:xfrm>
            <a:off x="63627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7" name="TextBox 1"/>
          <p:cNvSpPr txBox="1"/>
          <p:nvPr/>
        </p:nvSpPr>
        <p:spPr>
          <a:xfrm>
            <a:off x="64516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8" name="TextBox 1"/>
          <p:cNvSpPr txBox="1"/>
          <p:nvPr/>
        </p:nvSpPr>
        <p:spPr>
          <a:xfrm>
            <a:off x="65532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9" name="TextBox 1"/>
          <p:cNvSpPr txBox="1"/>
          <p:nvPr/>
        </p:nvSpPr>
        <p:spPr>
          <a:xfrm>
            <a:off x="6692900" y="89662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91</a:t>
            </a:r>
          </a:p>
        </p:txBody>
      </p:sp>
      <p:sp>
        <p:nvSpPr>
          <p:cNvPr id="380" name="TextBox 1"/>
          <p:cNvSpPr txBox="1"/>
          <p:nvPr/>
        </p:nvSpPr>
        <p:spPr>
          <a:xfrm>
            <a:off x="1371600" y="9118600"/>
            <a:ext cx="23163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6.7.3.8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ロイタリング検出の特別設定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1" name="TextBox 1"/>
          <p:cNvSpPr txBox="1"/>
          <p:nvPr/>
        </p:nvSpPr>
        <p:spPr>
          <a:xfrm>
            <a:off x="4648200" y="9118600"/>
            <a:ext cx="69730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2" name="TextBox 1"/>
          <p:cNvSpPr txBox="1"/>
          <p:nvPr/>
        </p:nvSpPr>
        <p:spPr>
          <a:xfrm>
            <a:off x="59817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3" name="TextBox 1"/>
          <p:cNvSpPr txBox="1"/>
          <p:nvPr/>
        </p:nvSpPr>
        <p:spPr>
          <a:xfrm>
            <a:off x="60706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4" name="TextBox 1"/>
          <p:cNvSpPr txBox="1"/>
          <p:nvPr/>
        </p:nvSpPr>
        <p:spPr>
          <a:xfrm>
            <a:off x="61722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5" name="TextBox 1"/>
          <p:cNvSpPr txBox="1"/>
          <p:nvPr/>
        </p:nvSpPr>
        <p:spPr>
          <a:xfrm>
            <a:off x="62611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6" name="TextBox 1"/>
          <p:cNvSpPr txBox="1"/>
          <p:nvPr/>
        </p:nvSpPr>
        <p:spPr>
          <a:xfrm>
            <a:off x="63627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7" name="TextBox 1"/>
          <p:cNvSpPr txBox="1"/>
          <p:nvPr/>
        </p:nvSpPr>
        <p:spPr>
          <a:xfrm>
            <a:off x="64516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8" name="TextBox 1"/>
          <p:cNvSpPr txBox="1"/>
          <p:nvPr/>
        </p:nvSpPr>
        <p:spPr>
          <a:xfrm>
            <a:off x="65532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9" name="TextBox 1"/>
          <p:cNvSpPr txBox="1"/>
          <p:nvPr/>
        </p:nvSpPr>
        <p:spPr>
          <a:xfrm>
            <a:off x="6692900" y="91186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94</a:t>
            </a:r>
          </a:p>
        </p:txBody>
      </p:sp>
      <p:sp>
        <p:nvSpPr>
          <p:cNvPr id="390" name="TextBox 1"/>
          <p:cNvSpPr txBox="1"/>
          <p:nvPr/>
        </p:nvSpPr>
        <p:spPr>
          <a:xfrm>
            <a:off x="1181100" y="9296400"/>
            <a:ext cx="1958870" cy="636072"/>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ビデオ解析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6.7.4.1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ビデオ検出のタイプ</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6.7.4.2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ビデオ検出の設定手順</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6.7.4.3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ビデオ検出の有効化</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1" name="TextBox 1"/>
          <p:cNvSpPr txBox="1"/>
          <p:nvPr/>
        </p:nvSpPr>
        <p:spPr>
          <a:xfrm>
            <a:off x="59817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2" name="TextBox 1"/>
          <p:cNvSpPr txBox="1"/>
          <p:nvPr/>
        </p:nvSpPr>
        <p:spPr>
          <a:xfrm>
            <a:off x="60706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3" name="TextBox 1"/>
          <p:cNvSpPr txBox="1"/>
          <p:nvPr/>
        </p:nvSpPr>
        <p:spPr>
          <a:xfrm>
            <a:off x="61722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4" name="TextBox 1"/>
          <p:cNvSpPr txBox="1"/>
          <p:nvPr/>
        </p:nvSpPr>
        <p:spPr>
          <a:xfrm>
            <a:off x="62611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5" name="TextBox 1"/>
          <p:cNvSpPr txBox="1"/>
          <p:nvPr/>
        </p:nvSpPr>
        <p:spPr>
          <a:xfrm>
            <a:off x="63627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6" name="TextBox 1"/>
          <p:cNvSpPr txBox="1"/>
          <p:nvPr/>
        </p:nvSpPr>
        <p:spPr>
          <a:xfrm>
            <a:off x="64516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7" name="TextBox 1"/>
          <p:cNvSpPr txBox="1"/>
          <p:nvPr/>
        </p:nvSpPr>
        <p:spPr>
          <a:xfrm>
            <a:off x="6553200" y="92964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8" name="TextBox 1"/>
          <p:cNvSpPr txBox="1"/>
          <p:nvPr/>
        </p:nvSpPr>
        <p:spPr>
          <a:xfrm>
            <a:off x="6692900" y="9296400"/>
            <a:ext cx="213200"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95</a:t>
            </a:r>
          </a:p>
        </p:txBody>
      </p:sp>
      <p:sp>
        <p:nvSpPr>
          <p:cNvPr id="399" name="TextBox 1"/>
          <p:cNvSpPr txBox="1"/>
          <p:nvPr/>
        </p:nvSpPr>
        <p:spPr>
          <a:xfrm>
            <a:off x="1371600" y="9918700"/>
            <a:ext cx="33935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6.7.4.4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ビデオモーション検知の一般パラメータの設定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0" name="TextBox 1"/>
          <p:cNvSpPr txBox="1"/>
          <p:nvPr/>
        </p:nvSpPr>
        <p:spPr>
          <a:xfrm>
            <a:off x="5689600" y="9918700"/>
            <a:ext cx="1859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1" name="TextBox 1"/>
          <p:cNvSpPr txBox="1"/>
          <p:nvPr/>
        </p:nvSpPr>
        <p:spPr>
          <a:xfrm>
            <a:off x="59817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2" name="TextBox 1"/>
          <p:cNvSpPr txBox="1"/>
          <p:nvPr/>
        </p:nvSpPr>
        <p:spPr>
          <a:xfrm>
            <a:off x="60706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3" name="TextBox 1"/>
          <p:cNvSpPr txBox="1"/>
          <p:nvPr/>
        </p:nvSpPr>
        <p:spPr>
          <a:xfrm>
            <a:off x="6172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4" name="TextBox 1"/>
          <p:cNvSpPr txBox="1"/>
          <p:nvPr/>
        </p:nvSpPr>
        <p:spPr>
          <a:xfrm>
            <a:off x="62611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5" name="TextBox 1"/>
          <p:cNvSpPr txBox="1"/>
          <p:nvPr/>
        </p:nvSpPr>
        <p:spPr>
          <a:xfrm>
            <a:off x="63627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6" name="TextBox 1"/>
          <p:cNvSpPr txBox="1"/>
          <p:nvPr/>
        </p:nvSpPr>
        <p:spPr>
          <a:xfrm>
            <a:off x="64516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7" name="TextBox 1"/>
          <p:cNvSpPr txBox="1"/>
          <p:nvPr/>
        </p:nvSpPr>
        <p:spPr>
          <a:xfrm>
            <a:off x="6553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8" name="TextBox 1"/>
          <p:cNvSpPr txBox="1"/>
          <p:nvPr/>
        </p:nvSpPr>
        <p:spPr>
          <a:xfrm>
            <a:off x="6692900" y="9918700"/>
            <a:ext cx="2132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96</a:t>
            </a:r>
          </a:p>
        </p:txBody>
      </p:sp>
    </p:spTree>
    <p:extLst>
      <p:ext uri="{BB962C8B-B14F-4D97-AF65-F5344CB8AC3E}">
        <p14:creationId xmlns:p14="http://schemas.microsoft.com/office/powerpoint/2010/main" val="25333554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3"/>
          <p:cNvSpPr/>
          <p:nvPr/>
        </p:nvSpPr>
        <p:spPr>
          <a:xfrm>
            <a:off x="1189037" y="7250906"/>
            <a:ext cx="5959856" cy="1005586"/>
          </a:xfrm>
          <a:custGeom>
            <a:avLst/>
            <a:gdLst>
              <a:gd name="connsiteX0" fmla="*/ 0 w 5959856"/>
              <a:gd name="connsiteY0" fmla="*/ 0 h 697103"/>
              <a:gd name="connsiteX1" fmla="*/ 5959856 w 5959856"/>
              <a:gd name="connsiteY1" fmla="*/ 0 h 697103"/>
              <a:gd name="connsiteX2" fmla="*/ 5959856 w 5959856"/>
              <a:gd name="connsiteY2" fmla="*/ 697103 h 697103"/>
              <a:gd name="connsiteX3" fmla="*/ 0 w 5959856"/>
              <a:gd name="connsiteY3" fmla="*/ 697103 h 697103"/>
              <a:gd name="connsiteX4" fmla="*/ 0 w 5959856"/>
              <a:gd name="connsiteY4" fmla="*/ 0 h 69710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103">
                <a:moveTo>
                  <a:pt x="0" y="0"/>
                </a:moveTo>
                <a:lnTo>
                  <a:pt x="5959856" y="0"/>
                </a:lnTo>
                <a:lnTo>
                  <a:pt x="5959856" y="697103"/>
                </a:lnTo>
                <a:lnTo>
                  <a:pt x="0" y="69710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デフォルトでは、ソフトウェアは、ディレクトリC:￥Program Files￥AxxonSoft￥Axxon Smart￥にインストールされます。</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デフォルトでは、ログデータベースとオブジェクトのトラジェクトリデータベースは、ディレクトリC:￥Program Files￥AxxonSoft￥Axxon Smart￥Metadata(それぞれ、pg_tablespaceとvmda_db subdirectories内)にあります。</a:t>
            </a:r>
          </a:p>
        </p:txBody>
      </p:sp>
      <p:sp>
        <p:nvSpPr>
          <p:cNvPr id="15" name="Freeform 3"/>
          <p:cNvSpPr/>
          <p:nvPr/>
        </p:nvSpPr>
        <p:spPr>
          <a:xfrm>
            <a:off x="990600" y="7224235"/>
            <a:ext cx="6048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990600" y="7224234"/>
            <a:ext cx="9525" cy="1008000"/>
          </a:xfrm>
          <a:custGeom>
            <a:avLst/>
            <a:gdLst>
              <a:gd name="connsiteX0" fmla="*/ 4762 w 9525"/>
              <a:gd name="connsiteY0" fmla="*/ 0 h 697103"/>
              <a:gd name="connsiteX1" fmla="*/ 4762 w 9525"/>
              <a:gd name="connsiteY1" fmla="*/ 697103 h 697103"/>
            </a:gdLst>
            <a:ahLst/>
            <a:cxnLst>
              <a:cxn ang="0">
                <a:pos x="connsiteX0" y="connsiteY0"/>
              </a:cxn>
              <a:cxn ang="1">
                <a:pos x="connsiteX1" y="connsiteY1"/>
              </a:cxn>
            </a:cxnLst>
            <a:rect l="l" t="t" r="r" b="b"/>
            <a:pathLst>
              <a:path w="9525" h="697103">
                <a:moveTo>
                  <a:pt x="4762" y="0"/>
                </a:moveTo>
                <a:lnTo>
                  <a:pt x="4762" y="69710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990600" y="8241506"/>
            <a:ext cx="6048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7046912" y="7224234"/>
            <a:ext cx="9525" cy="1008000"/>
          </a:xfrm>
          <a:custGeom>
            <a:avLst/>
            <a:gdLst>
              <a:gd name="connsiteX0" fmla="*/ 4762 w 9525"/>
              <a:gd name="connsiteY0" fmla="*/ 0 h 697103"/>
              <a:gd name="connsiteX1" fmla="*/ 4762 w 9525"/>
              <a:gd name="connsiteY1" fmla="*/ 697103 h 697103"/>
            </a:gdLst>
            <a:ahLst/>
            <a:cxnLst>
              <a:cxn ang="0">
                <a:pos x="connsiteX0" y="connsiteY0"/>
              </a:cxn>
              <a:cxn ang="1">
                <a:pos x="connsiteX1" y="connsiteY1"/>
              </a:cxn>
            </a:cxnLst>
            <a:rect l="l" t="t" r="r" b="b"/>
            <a:pathLst>
              <a:path w="9525" h="697103">
                <a:moveTo>
                  <a:pt x="4762" y="0"/>
                </a:moveTo>
                <a:lnTo>
                  <a:pt x="4762" y="69710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1189037" y="8546306"/>
            <a:ext cx="5959856" cy="453517"/>
          </a:xfrm>
          <a:custGeom>
            <a:avLst/>
            <a:gdLst>
              <a:gd name="connsiteX0" fmla="*/ 0 w 5959856"/>
              <a:gd name="connsiteY0" fmla="*/ 0 h 453517"/>
              <a:gd name="connsiteX1" fmla="*/ 5959856 w 5959856"/>
              <a:gd name="connsiteY1" fmla="*/ 0 h 453517"/>
              <a:gd name="connsiteX2" fmla="*/ 5959856 w 5959856"/>
              <a:gd name="connsiteY2" fmla="*/ 453517 h 453517"/>
              <a:gd name="connsiteX3" fmla="*/ 0 w 5959856"/>
              <a:gd name="connsiteY3" fmla="*/ 453517 h 453517"/>
              <a:gd name="connsiteX4" fmla="*/ 0 w 5959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517">
                <a:moveTo>
                  <a:pt x="0" y="0"/>
                </a:moveTo>
                <a:lnTo>
                  <a:pt x="5959856" y="0"/>
                </a:lnTo>
                <a:lnTo>
                  <a:pt x="5959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クイックランチ用のショートカットやデスクトップショートカットを追加するには、対応するチェックボックスを選択します。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Freeform 3"/>
          <p:cNvSpPr/>
          <p:nvPr/>
        </p:nvSpPr>
        <p:spPr>
          <a:xfrm>
            <a:off x="990600" y="8473789"/>
            <a:ext cx="6048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990600" y="8473788"/>
            <a:ext cx="9525" cy="540000"/>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990600" y="9003506"/>
            <a:ext cx="6048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7046912" y="8473788"/>
            <a:ext cx="9525" cy="540000"/>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316706"/>
            <a:ext cx="3835400" cy="29591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1035788" y="3948906"/>
            <a:ext cx="177800" cy="1778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1079500" y="4584700"/>
            <a:ext cx="177800" cy="177800"/>
          </a:xfrm>
          <a:prstGeom prst="rect">
            <a:avLst/>
          </a:prstGeom>
          <a:noFill/>
        </p:spPr>
      </p:pic>
      <p:pic>
        <p:nvPicPr>
          <p:cNvPr id="26" name="Picture 3"/>
          <p:cNvPicPr>
            <a:picLocks noChangeAspect="1" noChangeArrowheads="1"/>
          </p:cNvPicPr>
          <p:nvPr/>
        </p:nvPicPr>
        <p:blipFill>
          <a:blip r:embed="rId5" cstate="print"/>
          <a:srcRect/>
          <a:stretch>
            <a:fillRect/>
          </a:stretch>
        </p:blipFill>
        <p:spPr bwMode="auto">
          <a:xfrm>
            <a:off x="1079500" y="7250906"/>
            <a:ext cx="177800" cy="177800"/>
          </a:xfrm>
          <a:prstGeom prst="rect">
            <a:avLst/>
          </a:prstGeom>
          <a:noFill/>
        </p:spPr>
      </p:pic>
      <p:pic>
        <p:nvPicPr>
          <p:cNvPr id="27" name="Picture 3"/>
          <p:cNvPicPr>
            <a:picLocks noChangeAspect="1" noChangeArrowheads="1"/>
          </p:cNvPicPr>
          <p:nvPr/>
        </p:nvPicPr>
        <p:blipFill>
          <a:blip r:embed="rId6" cstate="print"/>
          <a:srcRect/>
          <a:stretch>
            <a:fillRect/>
          </a:stretch>
        </p:blipFill>
        <p:spPr bwMode="auto">
          <a:xfrm>
            <a:off x="1087437" y="8520906"/>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30</a:t>
            </a:r>
          </a:p>
        </p:txBody>
      </p:sp>
      <p:sp>
        <p:nvSpPr>
          <p:cNvPr id="28" name="TextBox 1"/>
          <p:cNvSpPr txBox="1"/>
          <p:nvPr/>
        </p:nvSpPr>
        <p:spPr>
          <a:xfrm>
            <a:off x="884238" y="3440906"/>
            <a:ext cx="6264656" cy="546303"/>
          </a:xfrm>
          <a:prstGeom prst="rect">
            <a:avLst/>
          </a:prstGeom>
          <a:noFill/>
        </p:spPr>
        <p:txBody>
          <a:bodyPr wrap="square" lIns="0" tIns="0" rIns="0" rtlCol="0">
            <a:spAutoFit/>
          </a:bodyPr>
          <a:lstStyle/>
          <a:p>
            <a:pPr>
              <a:lnSpc>
                <a:spcPts val="1300"/>
              </a:lnSpc>
              <a:tabLst>
                <a:tab pos="177800" algn="l"/>
                <a:tab pos="520700" algn="l"/>
                <a:tab pos="5588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コンポーネントのインストール先のフォルダを指定し</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p>
          <a:p>
            <a:pPr>
              <a:lnSpc>
                <a:spcPts val="1300"/>
              </a:lnSpc>
              <a:tabLst>
                <a:tab pos="177800" algn="l"/>
                <a:tab pos="520700" algn="l"/>
                <a:tab pos="5588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コンポーネントはAxxonNextとその操作で使用されるデータベース（ログデータベースとオブジェクトのトラジェクトリデータベース）を含みます。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1000125" y="3955196"/>
            <a:ext cx="5940806" cy="400110"/>
          </a:xfrm>
          <a:prstGeom prst="rect">
            <a:avLst/>
          </a:prstGeom>
          <a:noFill/>
          <a:ln>
            <a:solidFill>
              <a:srgbClr val="FFFF00"/>
            </a:solidFill>
          </a:ln>
        </p:spPr>
        <p:txBody>
          <a:bodyPr wrap="square" rtlCol="0">
            <a:spAutoFit/>
          </a:bodyPr>
          <a:lstStyle/>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AxxonNextとそのデータベースのインストールパス名には、ラテン文字と数字以外は設定できません。</a:t>
            </a:r>
          </a:p>
        </p:txBody>
      </p:sp>
      <p:sp>
        <p:nvSpPr>
          <p:cNvPr id="1026" name="テキスト ボックス 1025"/>
          <p:cNvSpPr txBox="1"/>
          <p:nvPr/>
        </p:nvSpPr>
        <p:spPr>
          <a:xfrm>
            <a:off x="1029906" y="4583907"/>
            <a:ext cx="5950331" cy="2554545"/>
          </a:xfrm>
          <a:prstGeom prst="rect">
            <a:avLst/>
          </a:prstGeom>
          <a:noFill/>
          <a:ln>
            <a:solidFill>
              <a:srgbClr val="FFFF00"/>
            </a:solidFill>
          </a:ln>
        </p:spPr>
        <p:txBody>
          <a:bodyPr wrap="square" rtlCol="0">
            <a:spAutoFit/>
          </a:bodyPr>
          <a:lstStyle/>
          <a:p>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ログデータベースとオブジェクトのトラジェクトリデータベースは、十分な空き容量のあるディスク上に配置することを推奨します。</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ログデータベースのみを使用する場合のディスク容量は、アーカイブサイズよりも5%以上大きい必要があります。</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トラジェクトリデータベースも使用する場合は、ディスク容量は、アーカイブよりも15%以上大きい必要があります。</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以下の式で、トラジェクトリデータベースに必要なディスクサイズを算出することができます。</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オブジェクトのトラジェクトリデータベースのサイズ= N×T×（0.5Gb/日） - 十分なディスクサイズ</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オブジェクトのトラジェクトリデータベースのサイズ= N×T×（1Gb/日） - 十分なディスクサイズと予備スペース</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オブジェクトのトラジェクトリデータベースのサイズ= N×T×（5GB/日） - 十分なディスクサイズと大容量の予備スペース</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Nは、メタデータをアクティブに記録するシステム内のビデオカメラの数です</a:t>
            </a:r>
            <a:r>
              <a:rPr kumimoji="1"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Tは、メタデータが格納される時間（日数）です</a:t>
            </a:r>
            <a:r>
              <a:rPr kumimoji="1"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。デフォルトでは、T＝30日です。</a:t>
            </a:r>
          </a:p>
        </p:txBody>
      </p:sp>
    </p:spTree>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95122" y="1508505"/>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595122" y="150850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595122" y="1508505"/>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595122" y="192277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26453" y="1508505"/>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595122" y="2611881"/>
            <a:ext cx="6340856" cy="453516"/>
          </a:xfrm>
          <a:custGeom>
            <a:avLst/>
            <a:gdLst>
              <a:gd name="connsiteX0" fmla="*/ 0 w 6340856"/>
              <a:gd name="connsiteY0" fmla="*/ 0 h 453516"/>
              <a:gd name="connsiteX1" fmla="*/ 6340856 w 6340856"/>
              <a:gd name="connsiteY1" fmla="*/ 0 h 453516"/>
              <a:gd name="connsiteX2" fmla="*/ 6340856 w 6340856"/>
              <a:gd name="connsiteY2" fmla="*/ 453516 h 453516"/>
              <a:gd name="connsiteX3" fmla="*/ 0 w 6340856"/>
              <a:gd name="connsiteY3" fmla="*/ 453516 h 453516"/>
              <a:gd name="connsiteX4" fmla="*/ 0 w 6340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6">
                <a:moveTo>
                  <a:pt x="0" y="0"/>
                </a:moveTo>
                <a:lnTo>
                  <a:pt x="6340856" y="0"/>
                </a:lnTo>
                <a:lnTo>
                  <a:pt x="6340856" y="453516"/>
                </a:lnTo>
                <a:lnTo>
                  <a:pt x="0" y="45351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595122" y="26118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595122" y="2611881"/>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595122" y="30558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26453" y="2611881"/>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595122" y="3160647"/>
            <a:ext cx="6340856" cy="453263"/>
          </a:xfrm>
          <a:custGeom>
            <a:avLst/>
            <a:gdLst>
              <a:gd name="connsiteX0" fmla="*/ 0 w 6340856"/>
              <a:gd name="connsiteY0" fmla="*/ 0 h 453263"/>
              <a:gd name="connsiteX1" fmla="*/ 6340856 w 6340856"/>
              <a:gd name="connsiteY1" fmla="*/ 0 h 453263"/>
              <a:gd name="connsiteX2" fmla="*/ 6340856 w 6340856"/>
              <a:gd name="connsiteY2" fmla="*/ 453263 h 453263"/>
              <a:gd name="connsiteX3" fmla="*/ 0 w 6340856"/>
              <a:gd name="connsiteY3" fmla="*/ 453263 h 453263"/>
              <a:gd name="connsiteX4" fmla="*/ 0 w 6340856"/>
              <a:gd name="connsiteY4" fmla="*/ 0 h 45326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263">
                <a:moveTo>
                  <a:pt x="0" y="0"/>
                </a:moveTo>
                <a:lnTo>
                  <a:pt x="6340856" y="0"/>
                </a:lnTo>
                <a:lnTo>
                  <a:pt x="6340856" y="453263"/>
                </a:lnTo>
                <a:lnTo>
                  <a:pt x="0" y="45326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595122" y="316064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595122" y="3160647"/>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595122" y="360438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26453" y="3160647"/>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84022" y="2728086"/>
            <a:ext cx="177800" cy="1778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684022" y="3274186"/>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574121" y="4050506"/>
            <a:ext cx="4787900" cy="32512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3884403" y="7493000"/>
            <a:ext cx="215900" cy="1905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300</a:t>
            </a:r>
          </a:p>
        </p:txBody>
      </p:sp>
      <p:sp>
        <p:nvSpPr>
          <p:cNvPr id="28" name="正方形/長方形 27"/>
          <p:cNvSpPr/>
          <p:nvPr/>
        </p:nvSpPr>
        <p:spPr>
          <a:xfrm>
            <a:off x="548868" y="359202"/>
            <a:ext cx="3778250" cy="425758"/>
          </a:xfrm>
          <a:prstGeom prst="rect">
            <a:avLst/>
          </a:prstGeom>
        </p:spPr>
        <p:txBody>
          <a:bodyPr>
            <a:spAutoFit/>
          </a:bodyPr>
          <a:lstStyle/>
          <a:p>
            <a:pPr>
              <a:lnSpc>
                <a:spcPts val="1300"/>
              </a:lnSpc>
            </a:pPr>
            <a:r>
              <a:rPr lang="en-US" altLang="ja-JP" sz="1050" b="1" dirty="0" err="1">
                <a:latin typeface="メイリオ" panose="020B0604030504040204" pitchFamily="50" charset="-128"/>
                <a:ea typeface="メイリオ" panose="020B0604030504040204" pitchFamily="50" charset="-128"/>
                <a:cs typeface="メイリオ" panose="020B0604030504040204" pitchFamily="50" charset="-128"/>
              </a:rPr>
              <a:t>Axxon支援ツール</a:t>
            </a:r>
          </a:p>
          <a:p>
            <a:pPr>
              <a:lnSpc>
                <a:spcPts val="1300"/>
              </a:lnSpc>
            </a:pPr>
            <a:r>
              <a:rPr lang="en-US" altLang="ja-JP" sz="1050" b="1"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Support.exeユーティリティの目的</a:t>
            </a:r>
          </a:p>
        </p:txBody>
      </p:sp>
      <p:sp>
        <p:nvSpPr>
          <p:cNvPr id="29" name="正方形/長方形 28"/>
          <p:cNvSpPr/>
          <p:nvPr/>
        </p:nvSpPr>
        <p:spPr>
          <a:xfrm>
            <a:off x="460449" y="774700"/>
            <a:ext cx="6672188" cy="759182"/>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は、ハードウェアの構成と動作状態、Windowsオペレーティングシステム、およびAxxon次のソフトウェアに関する情報を収集するように設計されています。ユーティリティは、同社の技術サポート部門で使用できるアーカイブを生成します。AxxonNextソフトウェアパッケージ中の誤動作やエラーの場合は、https://support.axxonsoft.com/で当社の技術サポートサーバーを訪問し、問題の説明を含むメッセージを作成し、Support.exeユーティリティによって生成されたアーカイブを添付してください。</a:t>
            </a:r>
          </a:p>
        </p:txBody>
      </p:sp>
      <p:sp>
        <p:nvSpPr>
          <p:cNvPr id="30" name="正方形/長方形 29"/>
          <p:cNvSpPr/>
          <p:nvPr/>
        </p:nvSpPr>
        <p:spPr>
          <a:xfrm>
            <a:off x="685203" y="1572639"/>
            <a:ext cx="1467068" cy="259045"/>
          </a:xfrm>
          <a:prstGeom prst="rect">
            <a:avLst/>
          </a:prstGeom>
        </p:spPr>
        <p:txBody>
          <a:bodyPr wrap="none">
            <a:spAutoFit/>
          </a:bodyPr>
          <a:lstStyle/>
          <a:p>
            <a:pPr>
              <a:lnSpc>
                <a:spcPts val="1300"/>
              </a:lnSpc>
              <a:tabLst>
                <a:tab pos="114300" algn="l"/>
                <a:tab pos="342900" algn="l"/>
              </a:tabLst>
            </a:pPr>
            <a:r>
              <a:rPr lang="en-US" altLang="zh-CN" sz="1000" b="1" dirty="0">
                <a:solidFill>
                  <a:srgbClr val="003366"/>
                </a:solidFill>
                <a:latin typeface="メイリオ" panose="020B0604030504040204" pitchFamily="50" charset="-128"/>
                <a:cs typeface="メイリオ" panose="020B0604030504040204" pitchFamily="50" charset="-128"/>
                <a:hlinkClick r:id="rId6"/>
              </a:rPr>
              <a:t>関連の動画を再生する</a:t>
            </a:r>
          </a:p>
        </p:txBody>
      </p:sp>
      <p:sp>
        <p:nvSpPr>
          <p:cNvPr id="31" name="正方形/長方形 30"/>
          <p:cNvSpPr/>
          <p:nvPr/>
        </p:nvSpPr>
        <p:spPr>
          <a:xfrm>
            <a:off x="586224" y="1975993"/>
            <a:ext cx="185178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ユーティリティの起動と終了</a:t>
            </a:r>
          </a:p>
        </p:txBody>
      </p:sp>
      <p:sp>
        <p:nvSpPr>
          <p:cNvPr id="1024" name="正方形/長方形 1023"/>
          <p:cNvSpPr/>
          <p:nvPr/>
        </p:nvSpPr>
        <p:spPr>
          <a:xfrm>
            <a:off x="534389" y="2221706"/>
            <a:ext cx="6278969" cy="414857"/>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rPr>
              <a:t>support.exeのユーティリティは、Windowsのユーザープログラムを起動するために意図されている[スタート]メニューを使用して起動されます。すべてのプログラムAxxonNextユーティリティ支援ツールの開始に進みます。</a:t>
            </a:r>
          </a:p>
        </p:txBody>
      </p:sp>
      <p:sp>
        <p:nvSpPr>
          <p:cNvPr id="1025" name="正方形/長方形 1024"/>
          <p:cNvSpPr/>
          <p:nvPr/>
        </p:nvSpPr>
        <p:spPr>
          <a:xfrm>
            <a:off x="786210" y="2602706"/>
            <a:ext cx="614976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support.exeのユーティリティは、フォルダ&lt;AxxonNextインストールディレクトリ&gt; \ AxxonNext\Supportに位置しています。</a:t>
            </a:r>
          </a:p>
        </p:txBody>
      </p:sp>
      <p:sp>
        <p:nvSpPr>
          <p:cNvPr id="1026" name="正方形/長方形 1025"/>
          <p:cNvSpPr/>
          <p:nvPr/>
        </p:nvSpPr>
        <p:spPr>
          <a:xfrm>
            <a:off x="865329" y="3212306"/>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support.exeユーティリティを実行するには、管理者権限が必要です。</a:t>
            </a:r>
          </a:p>
        </p:txBody>
      </p:sp>
      <p:sp>
        <p:nvSpPr>
          <p:cNvPr id="1029" name="正方形/長方形 1028"/>
          <p:cNvSpPr/>
          <p:nvPr/>
        </p:nvSpPr>
        <p:spPr>
          <a:xfrm>
            <a:off x="537972" y="3701294"/>
            <a:ext cx="3778250" cy="259045"/>
          </a:xfrm>
          <a:prstGeom prst="rect">
            <a:avLst/>
          </a:prstGeom>
        </p:spPr>
        <p:txBody>
          <a:bodyPr>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support.exeユーティリティダイアログボックスが表示されます。</a:t>
            </a:r>
          </a:p>
        </p:txBody>
      </p:sp>
      <p:sp>
        <p:nvSpPr>
          <p:cNvPr id="1030" name="正方形/長方形 1029"/>
          <p:cNvSpPr/>
          <p:nvPr/>
        </p:nvSpPr>
        <p:spPr>
          <a:xfrm>
            <a:off x="457199" y="7505700"/>
            <a:ext cx="5398725"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support.exeユーティリティを閉じるには、[キャンセル]ボタンまたは　　　　クリックします。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1" name="正方形/長方形 1030"/>
          <p:cNvSpPr/>
          <p:nvPr/>
        </p:nvSpPr>
        <p:spPr>
          <a:xfrm>
            <a:off x="511353" y="7975096"/>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support.exeのユーティリティインターフェイスの説明</a:t>
            </a:r>
          </a:p>
        </p:txBody>
      </p:sp>
      <p:sp>
        <p:nvSpPr>
          <p:cNvPr id="1032" name="正方形/長方形 1031"/>
          <p:cNvSpPr/>
          <p:nvPr/>
        </p:nvSpPr>
        <p:spPr>
          <a:xfrm>
            <a:off x="579437" y="8280628"/>
            <a:ext cx="3778250" cy="259045"/>
          </a:xfrm>
          <a:prstGeom prst="rect">
            <a:avLst/>
          </a:prstGeom>
        </p:spPr>
        <p:txBody>
          <a:bodyPr>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support.exeのユーザーインターフェイスには、次の要素が含まれています。</a:t>
            </a:r>
          </a:p>
        </p:txBody>
      </p:sp>
      <p:sp>
        <p:nvSpPr>
          <p:cNvPr id="1033" name="正方形/長方形 1032"/>
          <p:cNvSpPr/>
          <p:nvPr/>
        </p:nvSpPr>
        <p:spPr>
          <a:xfrm>
            <a:off x="826343" y="8507978"/>
            <a:ext cx="5696694" cy="925894"/>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インストールされたソフトウェアの概要</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support.exeのユーティリティ</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(2)を使用する方法の簡単なガイド。</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データ収集（3）を構成するためのチェックボックス。</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綿密なシチュエーション解析（4）を提供するプロセスのサービスを起動するためのボタン。</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情報収集処理（5）を開始するボタン。</a:t>
            </a:r>
          </a:p>
        </p:txBody>
      </p:sp>
    </p:spTree>
    <p:extLst>
      <p:ext uri="{BB962C8B-B14F-4D97-AF65-F5344CB8AC3E}">
        <p14:creationId xmlns:p14="http://schemas.microsoft.com/office/powerpoint/2010/main" val="2762837843"/>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4787900" cy="3238500"/>
          </a:xfrm>
          <a:prstGeom prst="rect">
            <a:avLst/>
          </a:prstGeom>
          <a:noFill/>
        </p:spPr>
      </p:pic>
      <p:pic>
        <p:nvPicPr>
          <p:cNvPr id="1039" name="Picture 3"/>
          <p:cNvPicPr>
            <a:picLocks noChangeAspect="1" noChangeArrowheads="1"/>
          </p:cNvPicPr>
          <p:nvPr/>
        </p:nvPicPr>
        <p:blipFill>
          <a:blip r:embed="rId3" cstate="print"/>
          <a:srcRect/>
          <a:stretch>
            <a:fillRect/>
          </a:stretch>
        </p:blipFill>
        <p:spPr bwMode="auto">
          <a:xfrm>
            <a:off x="609600" y="4648200"/>
            <a:ext cx="5257800" cy="35814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301</a:t>
            </a:r>
          </a:p>
        </p:txBody>
      </p:sp>
      <p:sp>
        <p:nvSpPr>
          <p:cNvPr id="1044" name="正方形/長方形 1043"/>
          <p:cNvSpPr/>
          <p:nvPr/>
        </p:nvSpPr>
        <p:spPr>
          <a:xfrm>
            <a:off x="615950" y="3884650"/>
            <a:ext cx="121058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プロセスサービス</a:t>
            </a:r>
          </a:p>
        </p:txBody>
      </p:sp>
      <p:sp>
        <p:nvSpPr>
          <p:cNvPr id="1047" name="正方形/長方形 1046"/>
          <p:cNvSpPr/>
          <p:nvPr/>
        </p:nvSpPr>
        <p:spPr>
          <a:xfrm>
            <a:off x="660400" y="4094253"/>
            <a:ext cx="5318124"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ロセスサービスは、状況の詳細な解析のために使用されます。起動するには、[プロセスサービスを開始する]ボタンをクリックします。プロセスウィンドウが開き、Support.exeユーティリティによって開始されたコンピューター上で実行中のプロセスに関する情報を表示します。</a:t>
            </a:r>
          </a:p>
        </p:txBody>
      </p:sp>
      <p:sp>
        <p:nvSpPr>
          <p:cNvPr id="1048" name="正方形/長方形 1047"/>
          <p:cNvSpPr/>
          <p:nvPr/>
        </p:nvSpPr>
        <p:spPr>
          <a:xfrm>
            <a:off x="566589" y="8248845"/>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すべての可能なAxxonNextプロセスのリストは、表に示されています。</a:t>
            </a:r>
          </a:p>
        </p:txBody>
      </p:sp>
    </p:spTree>
    <p:extLst>
      <p:ext uri="{BB962C8B-B14F-4D97-AF65-F5344CB8AC3E}">
        <p14:creationId xmlns:p14="http://schemas.microsoft.com/office/powerpoint/2010/main" val="763196474"/>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440323" y="10301176"/>
            <a:ext cx="377026" cy="259045"/>
          </a:xfrm>
          <a:prstGeom prst="rect">
            <a:avLst/>
          </a:prstGeom>
        </p:spPr>
        <p:txBody>
          <a:bodyPr wrap="none">
            <a:spAutoFit/>
          </a:bodyPr>
          <a:lstStyle/>
          <a:p>
            <a:pPr>
              <a:lnSpc>
                <a:spcPts val="1300"/>
              </a:lnSpc>
              <a:tabLst>
                <a:tab pos="152400" algn="l"/>
                <a:tab pos="165100" algn="l"/>
                <a:tab pos="355600" algn="l"/>
                <a:tab pos="876300" algn="l"/>
                <a:tab pos="914400" algn="l"/>
              </a:tabLst>
            </a:pPr>
            <a:r>
              <a:rPr lang="en-US" altLang="zh-CN" sz="800" dirty="0">
                <a:solidFill>
                  <a:srgbClr val="000000"/>
                </a:solidFill>
                <a:latin typeface="メイリオ" panose="020B0604030504040204" pitchFamily="50" charset="-128"/>
                <a:cs typeface="メイリオ" panose="020B0604030504040204" pitchFamily="50" charset="-128"/>
              </a:rPr>
              <a:t>302</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373" y="6153927"/>
            <a:ext cx="523875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298" y="5455231"/>
            <a:ext cx="6343650"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8"/>
          <p:cNvSpPr/>
          <p:nvPr/>
        </p:nvSpPr>
        <p:spPr>
          <a:xfrm>
            <a:off x="753096" y="5498306"/>
            <a:ext cx="5257800"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[すべてのシステムプロセスの情報を表示する]チェックボックスを選し、コンピュータ上で実行されているすべてのプロセスを見ることができます。</a:t>
            </a:r>
          </a:p>
        </p:txBody>
      </p:sp>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51209" y="9791495"/>
            <a:ext cx="200025" cy="13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表 9"/>
          <p:cNvGraphicFramePr>
            <a:graphicFrameLocks noGrp="1"/>
          </p:cNvGraphicFramePr>
          <p:nvPr>
            <p:extLst>
              <p:ext uri="{D42A27DB-BD31-4B8C-83A1-F6EECF244321}">
                <p14:modId xmlns:p14="http://schemas.microsoft.com/office/powerpoint/2010/main" val="2490683884"/>
              </p:ext>
            </p:extLst>
          </p:nvPr>
        </p:nvGraphicFramePr>
        <p:xfrm>
          <a:off x="440323" y="316706"/>
          <a:ext cx="6692314" cy="4877537"/>
        </p:xfrm>
        <a:graphic>
          <a:graphicData uri="http://schemas.openxmlformats.org/drawingml/2006/table">
            <a:tbl>
              <a:tblPr firstRow="1" bandRow="1">
                <a:tableStyleId>{5C22544A-7EE6-4342-B048-85BDC9FD1C3A}</a:tableStyleId>
              </a:tblPr>
              <a:tblGrid>
                <a:gridCol w="1834091"/>
                <a:gridCol w="4858223"/>
              </a:tblGrid>
              <a:tr h="30480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5537">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AXXON.Discovery</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周辺機器を検索するプロセス</a:t>
                      </a: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（ビデオカメラ、アナログビデオカード、シリアルポートに接続されたデバイス、等）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75057">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AXXON.VMDA</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メタデータデータベースを担当するプロセス。メタデータを書き込み、アーカイブを検索します。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AXXON.MMSS</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Webサーバープロセス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AXXON.Notification</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システム内のイベントを管理し、これらのイベントのデータベースを作成するためのプロセス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AXXON.AxxonNext</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GUIプロセス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AXXON.Bootstrap</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構成、ライセンス、他のプロセスを設定を保存し、開始を担当する主な方法</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AXXON.FileBrowser</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サーバーのファイルについて、ファイルシステムと情報へのアクセスを提供するプロセス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290860">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AXXON.NVR</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アラームと自動ルールを担当する論理モジュール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1874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AXXON.InfraServer</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AxxonNextモジュール間の相互作用を担うプロセス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AXXON.Decoder</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マルチメディアストリームのデコーディングを行う工程</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AXXON.Detector</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検出を実行するプロセス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AXXON.Proxy</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マルチメディアストリームのバッファリングとグルーミングを実行するプロセス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AXXON.NVR_Archive</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アーカイブにマルチメディアデータを書き込む処理</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AXXON.Ipint</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ドライバパックとのインターフェイス処理</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0480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AXXON.MiscMMSS</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サーバーオーディオカードに音声を再生するプロセス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11" name="正方形/長方形 10"/>
          <p:cNvSpPr/>
          <p:nvPr/>
        </p:nvSpPr>
        <p:spPr>
          <a:xfrm>
            <a:off x="440323" y="9750448"/>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プロセスウィンドウを閉じるには、　　　　ボタンをクリックします。</a:t>
            </a:r>
          </a:p>
        </p:txBody>
      </p:sp>
    </p:spTree>
    <p:extLst>
      <p:ext uri="{BB962C8B-B14F-4D97-AF65-F5344CB8AC3E}">
        <p14:creationId xmlns:p14="http://schemas.microsoft.com/office/powerpoint/2010/main" val="2915956001"/>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761668" y="2286775"/>
            <a:ext cx="4787900" cy="32385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761668" y="6309079"/>
            <a:ext cx="4787900" cy="32512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303</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603" y="1446034"/>
            <a:ext cx="6266609" cy="648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正方形/長方形 7"/>
          <p:cNvSpPr/>
          <p:nvPr/>
        </p:nvSpPr>
        <p:spPr>
          <a:xfrm>
            <a:off x="435307" y="240506"/>
            <a:ext cx="4639929" cy="259045"/>
          </a:xfrm>
          <a:prstGeom prst="rect">
            <a:avLst/>
          </a:prstGeom>
        </p:spPr>
        <p:txBody>
          <a:bodyPr wrap="squar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サポートを使用するサーバーとクライアントの構成時のデータ収集</a:t>
            </a:r>
          </a:p>
        </p:txBody>
      </p:sp>
      <p:sp>
        <p:nvSpPr>
          <p:cNvPr id="9" name="正方形/長方形 8"/>
          <p:cNvSpPr/>
          <p:nvPr/>
        </p:nvSpPr>
        <p:spPr>
          <a:xfrm>
            <a:off x="435308" y="773906"/>
            <a:ext cx="5107134"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support.exeユーティリティを使用してデータを収集するには、次の手順を実行します。</a:t>
            </a:r>
          </a:p>
        </p:txBody>
      </p:sp>
      <p:sp>
        <p:nvSpPr>
          <p:cNvPr id="11" name="正方形/長方形 10"/>
          <p:cNvSpPr/>
          <p:nvPr/>
        </p:nvSpPr>
        <p:spPr>
          <a:xfrm>
            <a:off x="647699" y="1031280"/>
            <a:ext cx="5646737"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support.exe</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のユーティリティを起動します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（[ユーティリティをの起動と終了]を参照）。</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チェックボックスを選択し</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、必要に応じて、システム</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(1)に関する情報を収集します。</a:t>
            </a:r>
          </a:p>
        </p:txBody>
      </p:sp>
      <p:sp>
        <p:nvSpPr>
          <p:cNvPr id="12" name="正方形/長方形 11"/>
          <p:cNvSpPr/>
          <p:nvPr/>
        </p:nvSpPr>
        <p:spPr>
          <a:xfrm>
            <a:off x="849712" y="1459706"/>
            <a:ext cx="5622390"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[OSセキュリティログの許可]オプションを選択すると、ユーティリティによって生成されたレポートに含まれるWindowsのセキュリティシステムについての情報が可能になります。</a:t>
            </a:r>
          </a:p>
        </p:txBody>
      </p:sp>
      <p:sp>
        <p:nvSpPr>
          <p:cNvPr id="13" name="正方形/長方形 12"/>
          <p:cNvSpPr/>
          <p:nvPr/>
        </p:nvSpPr>
        <p:spPr>
          <a:xfrm>
            <a:off x="761667" y="5552332"/>
            <a:ext cx="6142370" cy="7591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データ収集プロセスが開始されます。データ収集の進捗状況が表示するテーブルには2つの列（ステップおよびステータス）が含まれています。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[ステップ]列には、情報収集の段階の簡単な説明が表示されます。[ステータス]列には、進行状況インジケータとステージの実行に費やした時間が表示されます。</a:t>
            </a:r>
          </a:p>
        </p:txBody>
      </p:sp>
      <p:sp>
        <p:nvSpPr>
          <p:cNvPr id="14" name="正方形/長方形 13"/>
          <p:cNvSpPr/>
          <p:nvPr/>
        </p:nvSpPr>
        <p:spPr>
          <a:xfrm>
            <a:off x="647699" y="9582661"/>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情報収集が完了したら</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、[次へ]ボタンをクリックします。</a:t>
            </a:r>
          </a:p>
        </p:txBody>
      </p:sp>
      <p:sp>
        <p:nvSpPr>
          <p:cNvPr id="15" name="正方形/長方形 14"/>
          <p:cNvSpPr/>
          <p:nvPr/>
        </p:nvSpPr>
        <p:spPr>
          <a:xfrm>
            <a:off x="724469" y="2098304"/>
            <a:ext cx="2034531" cy="259045"/>
          </a:xfrm>
          <a:prstGeom prst="rect">
            <a:avLst/>
          </a:prstGeom>
        </p:spPr>
        <p:txBody>
          <a:bodyPr wrap="non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次へ]ボタンをクリックします(2)。</a:t>
            </a:r>
          </a:p>
        </p:txBody>
      </p:sp>
    </p:spTree>
    <p:extLst>
      <p:ext uri="{BB962C8B-B14F-4D97-AF65-F5344CB8AC3E}">
        <p14:creationId xmlns:p14="http://schemas.microsoft.com/office/powerpoint/2010/main" val="3737653183"/>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3"/>
          <p:cNvSpPr/>
          <p:nvPr/>
        </p:nvSpPr>
        <p:spPr>
          <a:xfrm>
            <a:off x="990600" y="4332985"/>
            <a:ext cx="5959856" cy="697229"/>
          </a:xfrm>
          <a:custGeom>
            <a:avLst/>
            <a:gdLst>
              <a:gd name="connsiteX0" fmla="*/ 0 w 5959856"/>
              <a:gd name="connsiteY0" fmla="*/ 0 h 697229"/>
              <a:gd name="connsiteX1" fmla="*/ 5959856 w 5959856"/>
              <a:gd name="connsiteY1" fmla="*/ 0 h 697229"/>
              <a:gd name="connsiteX2" fmla="*/ 5959856 w 5959856"/>
              <a:gd name="connsiteY2" fmla="*/ 697229 h 697229"/>
              <a:gd name="connsiteX3" fmla="*/ 0 w 5959856"/>
              <a:gd name="connsiteY3" fmla="*/ 697229 h 697229"/>
              <a:gd name="connsiteX4" fmla="*/ 0 w 5959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29">
                <a:moveTo>
                  <a:pt x="0" y="0"/>
                </a:moveTo>
                <a:lnTo>
                  <a:pt x="5959856" y="0"/>
                </a:lnTo>
                <a:lnTo>
                  <a:pt x="5959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990600" y="433298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990600" y="4332985"/>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990600" y="50206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40931" y="4332985"/>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0600" y="609600"/>
            <a:ext cx="4787900" cy="32385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1079500" y="4445000"/>
            <a:ext cx="177800" cy="177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990600" y="5245100"/>
            <a:ext cx="4787900" cy="3251200"/>
          </a:xfrm>
          <a:prstGeom prst="rect">
            <a:avLst/>
          </a:prstGeom>
          <a:noFill/>
        </p:spPr>
      </p:pic>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304</a:t>
            </a:r>
          </a:p>
        </p:txBody>
      </p:sp>
      <p:sp>
        <p:nvSpPr>
          <p:cNvPr id="26" name="正方形/長方形 25"/>
          <p:cNvSpPr/>
          <p:nvPr/>
        </p:nvSpPr>
        <p:spPr>
          <a:xfrm>
            <a:off x="683103" y="3880845"/>
            <a:ext cx="5916133"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生成されたアーカイブ、support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_[date]_[time].7zについての情報を含むウィンドウが表示されます。ファイルボタンでオープンディレクトリをクリックして、このアーカイブを含むフォルダにアクセスすることができます。</a:t>
            </a:r>
          </a:p>
        </p:txBody>
      </p:sp>
      <p:sp>
        <p:nvSpPr>
          <p:cNvPr id="27" name="正方形/長方形 26"/>
          <p:cNvSpPr/>
          <p:nvPr/>
        </p:nvSpPr>
        <p:spPr>
          <a:xfrm>
            <a:off x="1283843" y="4358124"/>
            <a:ext cx="5657087" cy="759182"/>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アーカイブは、Windows XPを使用している場合、フォルダ&lt;System disk&gt;:￥Documents and Settings￥&lt;Current User&gt;￥My Documentsに位置しています。Windows Vistaを使用している場合は、フォルダ&lt;System disk&gt;:￥Users￥&lt;Current User&gt;￥Documents if you're using Windows Vistaに位置しています。</a:t>
            </a:r>
          </a:p>
        </p:txBody>
      </p:sp>
      <p:sp>
        <p:nvSpPr>
          <p:cNvPr id="28" name="正方形/長方形 27"/>
          <p:cNvSpPr/>
          <p:nvPr/>
        </p:nvSpPr>
        <p:spPr>
          <a:xfrm>
            <a:off x="718507" y="8495801"/>
            <a:ext cx="5499730"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ITV</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技術サポート部門にアーカイブsupport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_[date]_[time].7zを添付したメールを送信します。</a:t>
            </a:r>
          </a:p>
        </p:txBody>
      </p:sp>
    </p:spTree>
    <p:extLst>
      <p:ext uri="{BB962C8B-B14F-4D97-AF65-F5344CB8AC3E}">
        <p14:creationId xmlns:p14="http://schemas.microsoft.com/office/powerpoint/2010/main" val="2233042588"/>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731168"/>
            <a:ext cx="1089152" cy="12700"/>
          </a:xfrm>
          <a:custGeom>
            <a:avLst/>
            <a:gdLst>
              <a:gd name="connsiteX0" fmla="*/ 0 w 1089152"/>
              <a:gd name="connsiteY0" fmla="*/ 1904 h 12700"/>
              <a:gd name="connsiteX1" fmla="*/ 1089151 w 1089152"/>
              <a:gd name="connsiteY1" fmla="*/ 1904 h 12700"/>
            </a:gdLst>
            <a:ahLst/>
            <a:cxnLst>
              <a:cxn ang="0">
                <a:pos x="connsiteX0" y="connsiteY0"/>
              </a:cxn>
              <a:cxn ang="1">
                <a:pos x="connsiteX1" y="connsiteY1"/>
              </a:cxn>
            </a:cxnLst>
            <a:rect l="l" t="t" r="r" b="b"/>
            <a:pathLst>
              <a:path w="1089152" h="12700">
                <a:moveTo>
                  <a:pt x="0" y="1904"/>
                </a:moveTo>
                <a:lnTo>
                  <a:pt x="1089151"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1739106"/>
            <a:ext cx="12700" cy="228600"/>
          </a:xfrm>
          <a:custGeom>
            <a:avLst/>
            <a:gdLst>
              <a:gd name="connsiteX0" fmla="*/ 2412 w 12700"/>
              <a:gd name="connsiteY0" fmla="*/ 0 h 228600"/>
              <a:gd name="connsiteX1" fmla="*/ 2412 w 12700"/>
              <a:gd name="connsiteY1" fmla="*/ 228599 h 228600"/>
            </a:gdLst>
            <a:ahLst/>
            <a:cxnLst>
              <a:cxn ang="0">
                <a:pos x="connsiteX0" y="connsiteY0"/>
              </a:cxn>
              <a:cxn ang="1">
                <a:pos x="connsiteX1" y="connsiteY1"/>
              </a:cxn>
            </a:cxnLst>
            <a:rect l="l" t="t" r="r" b="b"/>
            <a:pathLst>
              <a:path w="12700" h="228600">
                <a:moveTo>
                  <a:pt x="2412" y="0"/>
                </a:moveTo>
                <a:lnTo>
                  <a:pt x="2412"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945630" y="1739106"/>
            <a:ext cx="12700" cy="228600"/>
          </a:xfrm>
          <a:custGeom>
            <a:avLst/>
            <a:gdLst>
              <a:gd name="connsiteX0" fmla="*/ 2413 w 12700"/>
              <a:gd name="connsiteY0" fmla="*/ 0 h 228600"/>
              <a:gd name="connsiteX1" fmla="*/ 2413 w 12700"/>
              <a:gd name="connsiteY1" fmla="*/ 228599 h 228600"/>
            </a:gdLst>
            <a:ahLst/>
            <a:cxnLst>
              <a:cxn ang="0">
                <a:pos x="connsiteX0" y="connsiteY0"/>
              </a:cxn>
              <a:cxn ang="1">
                <a:pos x="connsiteX1" y="connsiteY1"/>
              </a:cxn>
            </a:cxnLst>
            <a:rect l="l" t="t" r="r" b="b"/>
            <a:pathLst>
              <a:path w="12700" h="228600">
                <a:moveTo>
                  <a:pt x="2413" y="0"/>
                </a:moveTo>
                <a:lnTo>
                  <a:pt x="2413" y="2285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609600" y="2680810"/>
            <a:ext cx="1089152" cy="12700"/>
          </a:xfrm>
          <a:custGeom>
            <a:avLst/>
            <a:gdLst>
              <a:gd name="connsiteX0" fmla="*/ 0 w 1089152"/>
              <a:gd name="connsiteY0" fmla="*/ 4286 h 12700"/>
              <a:gd name="connsiteX1" fmla="*/ 1089151 w 1089152"/>
              <a:gd name="connsiteY1" fmla="*/ 4286 h 12700"/>
            </a:gdLst>
            <a:ahLst/>
            <a:cxnLst>
              <a:cxn ang="0">
                <a:pos x="connsiteX0" y="connsiteY0"/>
              </a:cxn>
              <a:cxn ang="1">
                <a:pos x="connsiteX1" y="connsiteY1"/>
              </a:cxn>
            </a:cxnLst>
            <a:rect l="l" t="t" r="r" b="b"/>
            <a:pathLst>
              <a:path w="1089152" h="12700">
                <a:moveTo>
                  <a:pt x="0" y="4286"/>
                </a:moveTo>
                <a:lnTo>
                  <a:pt x="108915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609600" y="1959705"/>
            <a:ext cx="12700" cy="723900"/>
          </a:xfrm>
          <a:custGeom>
            <a:avLst/>
            <a:gdLst>
              <a:gd name="connsiteX0" fmla="*/ 2412 w 12700"/>
              <a:gd name="connsiteY0" fmla="*/ 0 h 723900"/>
              <a:gd name="connsiteX1" fmla="*/ 2412 w 12700"/>
              <a:gd name="connsiteY1" fmla="*/ 723900 h 723900"/>
            </a:gdLst>
            <a:ahLst/>
            <a:cxnLst>
              <a:cxn ang="0">
                <a:pos x="connsiteX0" y="connsiteY0"/>
              </a:cxn>
              <a:cxn ang="1">
                <a:pos x="connsiteX1" y="connsiteY1"/>
              </a:cxn>
            </a:cxnLst>
            <a:rect l="l" t="t" r="r" b="b"/>
            <a:pathLst>
              <a:path w="12700" h="723900">
                <a:moveTo>
                  <a:pt x="2412" y="0"/>
                </a:moveTo>
                <a:lnTo>
                  <a:pt x="2412" y="723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6945630" y="1959705"/>
            <a:ext cx="12700" cy="723900"/>
          </a:xfrm>
          <a:custGeom>
            <a:avLst/>
            <a:gdLst>
              <a:gd name="connsiteX0" fmla="*/ 2413 w 12700"/>
              <a:gd name="connsiteY0" fmla="*/ 0 h 723900"/>
              <a:gd name="connsiteX1" fmla="*/ 2413 w 12700"/>
              <a:gd name="connsiteY1" fmla="*/ 723900 h 723900"/>
            </a:gdLst>
            <a:ahLst/>
            <a:cxnLst>
              <a:cxn ang="0">
                <a:pos x="connsiteX0" y="connsiteY0"/>
              </a:cxn>
              <a:cxn ang="1">
                <a:pos x="connsiteX1" y="connsiteY1"/>
              </a:cxn>
            </a:cxnLst>
            <a:rect l="l" t="t" r="r" b="b"/>
            <a:pathLst>
              <a:path w="12700" h="723900">
                <a:moveTo>
                  <a:pt x="2413" y="0"/>
                </a:moveTo>
                <a:lnTo>
                  <a:pt x="2413" y="7239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1689226" y="2680810"/>
            <a:ext cx="5261228" cy="12700"/>
          </a:xfrm>
          <a:custGeom>
            <a:avLst/>
            <a:gdLst>
              <a:gd name="connsiteX0" fmla="*/ 0 w 5261228"/>
              <a:gd name="connsiteY0" fmla="*/ 4286 h 12700"/>
              <a:gd name="connsiteX1" fmla="*/ 5261229 w 5261228"/>
              <a:gd name="connsiteY1" fmla="*/ 4286 h 12700"/>
            </a:gdLst>
            <a:ahLst/>
            <a:cxnLst>
              <a:cxn ang="0">
                <a:pos x="connsiteX0" y="connsiteY0"/>
              </a:cxn>
              <a:cxn ang="1">
                <a:pos x="connsiteX1" y="connsiteY1"/>
              </a:cxn>
            </a:cxnLst>
            <a:rect l="l" t="t" r="r" b="b"/>
            <a:pathLst>
              <a:path w="5261228" h="12700">
                <a:moveTo>
                  <a:pt x="0" y="4286"/>
                </a:moveTo>
                <a:lnTo>
                  <a:pt x="5261229"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09600" y="3337147"/>
            <a:ext cx="6340856" cy="447167"/>
          </a:xfrm>
          <a:custGeom>
            <a:avLst/>
            <a:gdLst>
              <a:gd name="connsiteX0" fmla="*/ 0 w 6340856"/>
              <a:gd name="connsiteY0" fmla="*/ 0 h 447167"/>
              <a:gd name="connsiteX1" fmla="*/ 6340856 w 6340856"/>
              <a:gd name="connsiteY1" fmla="*/ 0 h 447167"/>
              <a:gd name="connsiteX2" fmla="*/ 6340856 w 6340856"/>
              <a:gd name="connsiteY2" fmla="*/ 447166 h 447167"/>
              <a:gd name="connsiteX3" fmla="*/ 0 w 6340856"/>
              <a:gd name="connsiteY3" fmla="*/ 447166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6"/>
                </a:lnTo>
                <a:lnTo>
                  <a:pt x="0" y="44716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09600" y="333714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9600" y="3337147"/>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609600" y="377478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4" name="Freeform 3"/>
          <p:cNvSpPr/>
          <p:nvPr/>
        </p:nvSpPr>
        <p:spPr>
          <a:xfrm>
            <a:off x="6940931" y="3337147"/>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5" name="Freeform 3"/>
          <p:cNvSpPr/>
          <p:nvPr/>
        </p:nvSpPr>
        <p:spPr>
          <a:xfrm>
            <a:off x="609600" y="4439015"/>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6" name="Freeform 3"/>
          <p:cNvSpPr/>
          <p:nvPr/>
        </p:nvSpPr>
        <p:spPr>
          <a:xfrm>
            <a:off x="609600" y="443901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7" name="Freeform 3"/>
          <p:cNvSpPr/>
          <p:nvPr/>
        </p:nvSpPr>
        <p:spPr>
          <a:xfrm>
            <a:off x="609600" y="443901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8" name="Freeform 3"/>
          <p:cNvSpPr/>
          <p:nvPr/>
        </p:nvSpPr>
        <p:spPr>
          <a:xfrm>
            <a:off x="609600" y="500480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9" name="Freeform 3"/>
          <p:cNvSpPr/>
          <p:nvPr/>
        </p:nvSpPr>
        <p:spPr>
          <a:xfrm>
            <a:off x="6940931" y="443901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0" name="Freeform 3"/>
          <p:cNvSpPr/>
          <p:nvPr/>
        </p:nvSpPr>
        <p:spPr>
          <a:xfrm>
            <a:off x="990600" y="9358756"/>
            <a:ext cx="5959856" cy="533400"/>
          </a:xfrm>
          <a:custGeom>
            <a:avLst/>
            <a:gdLst>
              <a:gd name="connsiteX0" fmla="*/ 0 w 5959856"/>
              <a:gd name="connsiteY0" fmla="*/ 0 h 533400"/>
              <a:gd name="connsiteX1" fmla="*/ 5959856 w 5959856"/>
              <a:gd name="connsiteY1" fmla="*/ 0 h 533400"/>
              <a:gd name="connsiteX2" fmla="*/ 5959856 w 5959856"/>
              <a:gd name="connsiteY2" fmla="*/ 533400 h 533400"/>
              <a:gd name="connsiteX3" fmla="*/ 0 w 5959856"/>
              <a:gd name="connsiteY3" fmla="*/ 533400 h 533400"/>
              <a:gd name="connsiteX4" fmla="*/ 0 w 5959856"/>
              <a:gd name="connsiteY4" fmla="*/ 0 h 5334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33400">
                <a:moveTo>
                  <a:pt x="0" y="0"/>
                </a:moveTo>
                <a:lnTo>
                  <a:pt x="5959856" y="0"/>
                </a:lnTo>
                <a:lnTo>
                  <a:pt x="5959856" y="533400"/>
                </a:lnTo>
                <a:lnTo>
                  <a:pt x="0" y="5334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1" name="Freeform 3"/>
          <p:cNvSpPr/>
          <p:nvPr/>
        </p:nvSpPr>
        <p:spPr>
          <a:xfrm>
            <a:off x="990600" y="935875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24" name="Freeform 3"/>
          <p:cNvSpPr/>
          <p:nvPr/>
        </p:nvSpPr>
        <p:spPr>
          <a:xfrm>
            <a:off x="990600" y="9358756"/>
            <a:ext cx="9525" cy="533400"/>
          </a:xfrm>
          <a:custGeom>
            <a:avLst/>
            <a:gdLst>
              <a:gd name="connsiteX0" fmla="*/ 4762 w 9525"/>
              <a:gd name="connsiteY0" fmla="*/ 0 h 533400"/>
              <a:gd name="connsiteX1" fmla="*/ 4762 w 9525"/>
              <a:gd name="connsiteY1" fmla="*/ 533400 h 533400"/>
            </a:gdLst>
            <a:ahLst/>
            <a:cxnLst>
              <a:cxn ang="0">
                <a:pos x="connsiteX0" y="connsiteY0"/>
              </a:cxn>
              <a:cxn ang="1">
                <a:pos x="connsiteX1" y="connsiteY1"/>
              </a:cxn>
            </a:cxnLst>
            <a:rect l="l" t="t" r="r" b="b"/>
            <a:pathLst>
              <a:path w="9525" h="533400">
                <a:moveTo>
                  <a:pt x="4762" y="0"/>
                </a:moveTo>
                <a:lnTo>
                  <a:pt x="4762" y="533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25" name="Freeform 3"/>
          <p:cNvSpPr/>
          <p:nvPr/>
        </p:nvSpPr>
        <p:spPr>
          <a:xfrm>
            <a:off x="990600" y="988263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26" name="Freeform 3"/>
          <p:cNvSpPr/>
          <p:nvPr/>
        </p:nvSpPr>
        <p:spPr>
          <a:xfrm>
            <a:off x="6940931" y="9358756"/>
            <a:ext cx="9525" cy="533400"/>
          </a:xfrm>
          <a:custGeom>
            <a:avLst/>
            <a:gdLst>
              <a:gd name="connsiteX0" fmla="*/ 4762 w 9525"/>
              <a:gd name="connsiteY0" fmla="*/ 0 h 533400"/>
              <a:gd name="connsiteX1" fmla="*/ 4762 w 9525"/>
              <a:gd name="connsiteY1" fmla="*/ 533400 h 533400"/>
            </a:gdLst>
            <a:ahLst/>
            <a:cxnLst>
              <a:cxn ang="0">
                <a:pos x="connsiteX0" y="connsiteY0"/>
              </a:cxn>
              <a:cxn ang="1">
                <a:pos x="connsiteX1" y="connsiteY1"/>
              </a:cxn>
            </a:cxnLst>
            <a:rect l="l" t="t" r="r" b="b"/>
            <a:pathLst>
              <a:path w="9525" h="533400">
                <a:moveTo>
                  <a:pt x="4762" y="0"/>
                </a:moveTo>
                <a:lnTo>
                  <a:pt x="4762" y="533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4551030"/>
            <a:ext cx="177800" cy="177800"/>
          </a:xfrm>
          <a:prstGeom prst="rect">
            <a:avLst/>
          </a:prstGeom>
          <a:noFill/>
        </p:spPr>
      </p:pic>
      <p:pic>
        <p:nvPicPr>
          <p:cNvPr id="1028" name="Picture 3"/>
          <p:cNvPicPr>
            <a:picLocks noChangeAspect="1" noChangeArrowheads="1"/>
          </p:cNvPicPr>
          <p:nvPr/>
        </p:nvPicPr>
        <p:blipFill>
          <a:blip r:embed="rId3" cstate="print"/>
          <a:srcRect/>
          <a:stretch>
            <a:fillRect/>
          </a:stretch>
        </p:blipFill>
        <p:spPr bwMode="auto">
          <a:xfrm>
            <a:off x="609600" y="5283483"/>
            <a:ext cx="2882900" cy="2590800"/>
          </a:xfrm>
          <a:prstGeom prst="rect">
            <a:avLst/>
          </a:prstGeom>
          <a:noFill/>
        </p:spPr>
      </p:pic>
      <p:pic>
        <p:nvPicPr>
          <p:cNvPr id="1029" name="Picture 3"/>
          <p:cNvPicPr>
            <a:picLocks noChangeAspect="1" noChangeArrowheads="1"/>
          </p:cNvPicPr>
          <p:nvPr/>
        </p:nvPicPr>
        <p:blipFill>
          <a:blip r:embed="rId2" cstate="print"/>
          <a:srcRect/>
          <a:stretch>
            <a:fillRect/>
          </a:stretch>
        </p:blipFill>
        <p:spPr bwMode="auto">
          <a:xfrm>
            <a:off x="1079500" y="9474200"/>
            <a:ext cx="177800" cy="177800"/>
          </a:xfrm>
          <a:prstGeom prst="rect">
            <a:avLst/>
          </a:prstGeom>
          <a:noFill/>
        </p:spPr>
      </p:pic>
      <p:pic>
        <p:nvPicPr>
          <p:cNvPr id="1030" name="Picture 3"/>
          <p:cNvPicPr>
            <a:picLocks noChangeAspect="1" noChangeArrowheads="1"/>
          </p:cNvPicPr>
          <p:nvPr/>
        </p:nvPicPr>
        <p:blipFill>
          <a:blip r:embed="rId4" cstate="print"/>
          <a:srcRect/>
          <a:stretch>
            <a:fillRect/>
          </a:stretch>
        </p:blipFill>
        <p:spPr bwMode="auto">
          <a:xfrm>
            <a:off x="5865121" y="7942213"/>
            <a:ext cx="215900" cy="190500"/>
          </a:xfrm>
          <a:prstGeom prst="rect">
            <a:avLst/>
          </a:prstGeom>
          <a:noFill/>
        </p:spPr>
      </p:pic>
      <p:pic>
        <p:nvPicPr>
          <p:cNvPr id="1031" name="Picture 3"/>
          <p:cNvPicPr>
            <a:picLocks noChangeAspect="1" noChangeArrowheads="1"/>
          </p:cNvPicPr>
          <p:nvPr/>
        </p:nvPicPr>
        <p:blipFill>
          <a:blip r:embed="rId5" cstate="print"/>
          <a:srcRect/>
          <a:stretch>
            <a:fillRect/>
          </a:stretch>
        </p:blipFill>
        <p:spPr bwMode="auto">
          <a:xfrm>
            <a:off x="3800005" y="9625456"/>
            <a:ext cx="1905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305</a:t>
            </a:r>
          </a:p>
        </p:txBody>
      </p:sp>
      <p:sp>
        <p:nvSpPr>
          <p:cNvPr id="46" name="Freeform 3"/>
          <p:cNvSpPr/>
          <p:nvPr/>
        </p:nvSpPr>
        <p:spPr>
          <a:xfrm>
            <a:off x="478170" y="1331130"/>
            <a:ext cx="1089152" cy="12700"/>
          </a:xfrm>
          <a:custGeom>
            <a:avLst/>
            <a:gdLst>
              <a:gd name="connsiteX0" fmla="*/ 0 w 1089152"/>
              <a:gd name="connsiteY0" fmla="*/ 4285 h 12700"/>
              <a:gd name="connsiteX1" fmla="*/ 1089151 w 1089152"/>
              <a:gd name="connsiteY1" fmla="*/ 4285 h 12700"/>
            </a:gdLst>
            <a:ahLst/>
            <a:cxnLst>
              <a:cxn ang="0">
                <a:pos x="connsiteX0" y="connsiteY0"/>
              </a:cxn>
              <a:cxn ang="1">
                <a:pos x="connsiteX1" y="connsiteY1"/>
              </a:cxn>
            </a:cxnLst>
            <a:rect l="l" t="t" r="r" b="b"/>
            <a:pathLst>
              <a:path w="1089152" h="12700">
                <a:moveTo>
                  <a:pt x="0" y="4285"/>
                </a:moveTo>
                <a:lnTo>
                  <a:pt x="1089151"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8" name="Freeform 3"/>
          <p:cNvSpPr/>
          <p:nvPr/>
        </p:nvSpPr>
        <p:spPr>
          <a:xfrm>
            <a:off x="478170" y="1686475"/>
            <a:ext cx="1089152" cy="12700"/>
          </a:xfrm>
          <a:custGeom>
            <a:avLst/>
            <a:gdLst>
              <a:gd name="connsiteX0" fmla="*/ 0 w 1089152"/>
              <a:gd name="connsiteY0" fmla="*/ 4286 h 12700"/>
              <a:gd name="connsiteX1" fmla="*/ 1089151 w 1089152"/>
              <a:gd name="connsiteY1" fmla="*/ 4286 h 12700"/>
            </a:gdLst>
            <a:ahLst/>
            <a:cxnLst>
              <a:cxn ang="0">
                <a:pos x="connsiteX0" y="connsiteY0"/>
              </a:cxn>
              <a:cxn ang="1">
                <a:pos x="connsiteX1" y="connsiteY1"/>
              </a:cxn>
            </a:cxnLst>
            <a:rect l="l" t="t" r="r" b="b"/>
            <a:pathLst>
              <a:path w="1089152" h="12700">
                <a:moveTo>
                  <a:pt x="0" y="4286"/>
                </a:moveTo>
                <a:lnTo>
                  <a:pt x="1089151"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49" name="Freeform 3"/>
          <p:cNvSpPr/>
          <p:nvPr/>
        </p:nvSpPr>
        <p:spPr>
          <a:xfrm>
            <a:off x="478170" y="1331130"/>
            <a:ext cx="12700" cy="355600"/>
          </a:xfrm>
          <a:custGeom>
            <a:avLst/>
            <a:gdLst>
              <a:gd name="connsiteX0" fmla="*/ 2412 w 12700"/>
              <a:gd name="connsiteY0" fmla="*/ 0 h 355600"/>
              <a:gd name="connsiteX1" fmla="*/ 2412 w 12700"/>
              <a:gd name="connsiteY1" fmla="*/ 355600 h 355600"/>
            </a:gdLst>
            <a:ahLst/>
            <a:cxnLst>
              <a:cxn ang="0">
                <a:pos x="connsiteX0" y="connsiteY0"/>
              </a:cxn>
              <a:cxn ang="1">
                <a:pos x="connsiteX1" y="connsiteY1"/>
              </a:cxn>
            </a:cxnLst>
            <a:rect l="l" t="t" r="r" b="b"/>
            <a:pathLst>
              <a:path w="12700" h="355600">
                <a:moveTo>
                  <a:pt x="2412" y="0"/>
                </a:moveTo>
                <a:lnTo>
                  <a:pt x="2412"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1" name="Freeform 3"/>
          <p:cNvSpPr/>
          <p:nvPr/>
        </p:nvSpPr>
        <p:spPr>
          <a:xfrm>
            <a:off x="6814200" y="1331130"/>
            <a:ext cx="12700" cy="355600"/>
          </a:xfrm>
          <a:custGeom>
            <a:avLst/>
            <a:gdLst>
              <a:gd name="connsiteX0" fmla="*/ 2413 w 12700"/>
              <a:gd name="connsiteY0" fmla="*/ 0 h 355600"/>
              <a:gd name="connsiteX1" fmla="*/ 2413 w 12700"/>
              <a:gd name="connsiteY1" fmla="*/ 355600 h 355600"/>
            </a:gdLst>
            <a:ahLst/>
            <a:cxnLst>
              <a:cxn ang="0">
                <a:pos x="connsiteX0" y="connsiteY0"/>
              </a:cxn>
              <a:cxn ang="1">
                <a:pos x="connsiteX1" y="connsiteY1"/>
              </a:cxn>
            </a:cxnLst>
            <a:rect l="l" t="t" r="r" b="b"/>
            <a:pathLst>
              <a:path w="12700" h="355600">
                <a:moveTo>
                  <a:pt x="2413" y="0"/>
                </a:moveTo>
                <a:lnTo>
                  <a:pt x="2413"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5" name="Freeform 3"/>
          <p:cNvSpPr/>
          <p:nvPr/>
        </p:nvSpPr>
        <p:spPr>
          <a:xfrm>
            <a:off x="1557796" y="1834939"/>
            <a:ext cx="5261228" cy="12700"/>
          </a:xfrm>
          <a:custGeom>
            <a:avLst/>
            <a:gdLst>
              <a:gd name="connsiteX0" fmla="*/ 0 w 5261228"/>
              <a:gd name="connsiteY0" fmla="*/ 1905 h 12700"/>
              <a:gd name="connsiteX1" fmla="*/ 5261229 w 5261228"/>
              <a:gd name="connsiteY1" fmla="*/ 1905 h 12700"/>
            </a:gdLst>
            <a:ahLst/>
            <a:cxnLst>
              <a:cxn ang="0">
                <a:pos x="connsiteX0" y="connsiteY0"/>
              </a:cxn>
              <a:cxn ang="1">
                <a:pos x="connsiteX1" y="connsiteY1"/>
              </a:cxn>
            </a:cxnLst>
            <a:rect l="l" t="t" r="r" b="b"/>
            <a:pathLst>
              <a:path w="5261228" h="12700">
                <a:moveTo>
                  <a:pt x="0" y="1905"/>
                </a:moveTo>
                <a:lnTo>
                  <a:pt x="5261229"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33" name="正方形/長方形 32"/>
          <p:cNvSpPr/>
          <p:nvPr/>
        </p:nvSpPr>
        <p:spPr>
          <a:xfrm>
            <a:off x="581690" y="228218"/>
            <a:ext cx="159530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a:t>
            </a:r>
          </a:p>
        </p:txBody>
      </p:sp>
      <p:sp>
        <p:nvSpPr>
          <p:cNvPr id="34" name="正方形/長方形 33"/>
          <p:cNvSpPr/>
          <p:nvPr/>
        </p:nvSpPr>
        <p:spPr>
          <a:xfrm>
            <a:off x="609600" y="474439"/>
            <a:ext cx="5761038" cy="748282"/>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フォルトでは、すべてのシステムイベントに関する情報は、サーバーのローカルデータベースに格納されAxxonNextシステムログに記録されています。これは、サーバーのローカルディレクトリに格納されたログファイルであり、外部のログ内の所望のイベントに関する情報を記録することができます。ログデータは、設定した間隔でアーカイブされたログアーカイブに移動されます。これらの機能の設定は、ログ管理ユーティリティを使用して行われます。</a:t>
            </a:r>
          </a:p>
        </p:txBody>
      </p:sp>
      <p:graphicFrame>
        <p:nvGraphicFramePr>
          <p:cNvPr id="35" name="表 34"/>
          <p:cNvGraphicFramePr>
            <a:graphicFrameLocks noGrp="1"/>
          </p:cNvGraphicFramePr>
          <p:nvPr>
            <p:extLst>
              <p:ext uri="{D42A27DB-BD31-4B8C-83A1-F6EECF244321}">
                <p14:modId xmlns:p14="http://schemas.microsoft.com/office/powerpoint/2010/main" val="4146908882"/>
              </p:ext>
            </p:extLst>
          </p:nvPr>
        </p:nvGraphicFramePr>
        <p:xfrm>
          <a:off x="552450" y="1307306"/>
          <a:ext cx="6434137" cy="1407160"/>
        </p:xfrm>
        <a:graphic>
          <a:graphicData uri="http://schemas.openxmlformats.org/drawingml/2006/table">
            <a:tbl>
              <a:tblPr firstRow="1" bandRow="1">
                <a:tableStyleId>{5C22544A-7EE6-4342-B048-85BDC9FD1C3A}</a:tableStyleId>
              </a:tblPr>
              <a:tblGrid>
                <a:gridCol w="1023937"/>
                <a:gridCol w="5410200"/>
              </a:tblGrid>
              <a:tr h="370840">
                <a:tc>
                  <a:txBody>
                    <a:bodyPr/>
                    <a:lstStyle/>
                    <a:p>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 コンポーネント</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ストレージディレクトリをログに記録</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&lt;AxxonNextインストールフォルダAxxonNext&gt;￥logs</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クライアント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&lt;システムディスクの文字&gt;：\ Documents and Settings \ユーザー\ローカルの設定\アプリケーション（Windows XPの場合）のデータ\ AxxonSoft\ AxxonNext\ログ</a:t>
                      </a: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36" name="正方形/長方形 35"/>
          <p:cNvSpPr/>
          <p:nvPr/>
        </p:nvSpPr>
        <p:spPr>
          <a:xfrm>
            <a:off x="489060" y="2798883"/>
            <a:ext cx="5516310"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ログ管理ユーティリティは、次のパラメータを設定するために使用されます。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システムイベントに関する情報を含む外部のログのアーカイブのためのパラメータ</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AxxonNextクライアントとサーバーのロギングレベル</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正方形/長方形 36"/>
          <p:cNvSpPr/>
          <p:nvPr/>
        </p:nvSpPr>
        <p:spPr>
          <a:xfrm>
            <a:off x="693255" y="3367000"/>
            <a:ext cx="356188" cy="259045"/>
          </a:xfrm>
          <a:prstGeom prst="rect">
            <a:avLst/>
          </a:prstGeom>
        </p:spPr>
        <p:txBody>
          <a:bodyPr wrap="none">
            <a:spAutoFit/>
          </a:bodyPr>
          <a:lstStyle/>
          <a:p>
            <a:pPr>
              <a:lnSpc>
                <a:spcPts val="1300"/>
              </a:lnSpc>
              <a:tabLst>
                <a:tab pos="114300" algn="l"/>
                <a:tab pos="203200" algn="l"/>
                <a:tab pos="342900" algn="l"/>
                <a:tab pos="1130300" algn="l"/>
              </a:tabLst>
            </a:pPr>
            <a:r>
              <a:rPr lang="en-US" altLang="zh-CN" sz="1000" dirty="0">
                <a:latin typeface="メイリオ" panose="020B0604030504040204" pitchFamily="50" charset="-128"/>
              </a:rPr>
              <a:t> 　</a:t>
            </a:r>
          </a:p>
        </p:txBody>
      </p:sp>
      <p:sp>
        <p:nvSpPr>
          <p:cNvPr id="38" name="正方形/長方形 37"/>
          <p:cNvSpPr/>
          <p:nvPr/>
        </p:nvSpPr>
        <p:spPr>
          <a:xfrm>
            <a:off x="478317" y="3791461"/>
            <a:ext cx="185178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ユーティリティの起動と終了</a:t>
            </a:r>
          </a:p>
        </p:txBody>
      </p:sp>
      <p:sp>
        <p:nvSpPr>
          <p:cNvPr id="39" name="正方形/長方形 38"/>
          <p:cNvSpPr/>
          <p:nvPr/>
        </p:nvSpPr>
        <p:spPr>
          <a:xfrm>
            <a:off x="494377" y="4016649"/>
            <a:ext cx="6028660"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は、Windowsのユーザープログラムを起動するために意図されている[スタート]メニューを使用して起動することができます。すべてのプログラムAxxonNextユーティリティのログのアーカイブを開始します</a:t>
            </a:r>
          </a:p>
        </p:txBody>
      </p:sp>
      <p:sp>
        <p:nvSpPr>
          <p:cNvPr id="40" name="正方形/長方形 39"/>
          <p:cNvSpPr/>
          <p:nvPr/>
        </p:nvSpPr>
        <p:spPr>
          <a:xfrm>
            <a:off x="876299" y="4448636"/>
            <a:ext cx="4808537"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ログ管理ユーティリティはフォルダ&lt;システムディスク&gt;:￥Program Files￥Common Files￥AxxonSoft￥LogRotateに位置しています。</a:t>
            </a:r>
          </a:p>
        </p:txBody>
      </p:sp>
      <p:sp>
        <p:nvSpPr>
          <p:cNvPr id="41" name="正方形/長方形 40"/>
          <p:cNvSpPr/>
          <p:nvPr/>
        </p:nvSpPr>
        <p:spPr>
          <a:xfrm>
            <a:off x="520700" y="5068039"/>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ログ管理ユーティリティダイアログボックスが表示されます。</a:t>
            </a:r>
          </a:p>
        </p:txBody>
      </p:sp>
      <p:sp>
        <p:nvSpPr>
          <p:cNvPr id="42" name="正方形/長方形 41"/>
          <p:cNvSpPr/>
          <p:nvPr/>
        </p:nvSpPr>
        <p:spPr>
          <a:xfrm>
            <a:off x="556103" y="7952547"/>
            <a:ext cx="640222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ログ管理ユーティリティを閉じるには、[キャンセル]ボタンまたは（ユーティリティの両方のタブでアクセス）をクリックします。</a:t>
            </a:r>
          </a:p>
        </p:txBody>
      </p:sp>
      <p:sp>
        <p:nvSpPr>
          <p:cNvPr id="43" name="正方形/長方形 42"/>
          <p:cNvSpPr/>
          <p:nvPr/>
        </p:nvSpPr>
        <p:spPr>
          <a:xfrm>
            <a:off x="602474" y="8192202"/>
            <a:ext cx="146706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ログアーカイブの設定</a:t>
            </a:r>
          </a:p>
        </p:txBody>
      </p:sp>
      <p:sp>
        <p:nvSpPr>
          <p:cNvPr id="44" name="正方形/長方形 43"/>
          <p:cNvSpPr/>
          <p:nvPr/>
        </p:nvSpPr>
        <p:spPr>
          <a:xfrm>
            <a:off x="609055" y="8448557"/>
            <a:ext cx="4278338"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ログアーカイブを設定すると、ログ管理ユーティリティの[設定]タブで行われます。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ログアーカイブを構成するには、次の手順を実行する必要があります。</a:t>
            </a:r>
          </a:p>
        </p:txBody>
      </p:sp>
      <p:sp>
        <p:nvSpPr>
          <p:cNvPr id="58" name="正方形/長方形 57"/>
          <p:cNvSpPr/>
          <p:nvPr/>
        </p:nvSpPr>
        <p:spPr>
          <a:xfrm>
            <a:off x="787398" y="8973061"/>
            <a:ext cx="6421437"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アーカイブのフィールドで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(1)、イベントログをアーカイブした後に移動すべきディレクトリへの完全なパスを入力します。</a:t>
            </a:r>
          </a:p>
        </p:txBody>
      </p:sp>
      <p:sp>
        <p:nvSpPr>
          <p:cNvPr id="59" name="正方形/長方形 58"/>
          <p:cNvSpPr/>
          <p:nvPr/>
        </p:nvSpPr>
        <p:spPr>
          <a:xfrm>
            <a:off x="1203319" y="9308306"/>
            <a:ext cx="4755978"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b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r>
            <a:b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Windows標準の方法を使用してパスを設定するには、　　　　をクリックします</a:t>
            </a:r>
          </a:p>
        </p:txBody>
      </p:sp>
      <p:sp>
        <p:nvSpPr>
          <p:cNvPr id="50" name="正方形/長方形 49"/>
          <p:cNvSpPr/>
          <p:nvPr/>
        </p:nvSpPr>
        <p:spPr>
          <a:xfrm>
            <a:off x="808037" y="3440906"/>
            <a:ext cx="1467068" cy="259045"/>
          </a:xfrm>
          <a:prstGeom prst="rect">
            <a:avLst/>
          </a:prstGeom>
        </p:spPr>
        <p:txBody>
          <a:bodyPr wrap="none">
            <a:spAutoFit/>
          </a:bodyPr>
          <a:lstStyle/>
          <a:p>
            <a:pPr>
              <a:lnSpc>
                <a:spcPts val="1300"/>
              </a:lnSpc>
              <a:tabLst>
                <a:tab pos="114300" algn="l"/>
                <a:tab pos="203200" algn="l"/>
                <a:tab pos="342900" algn="l"/>
              </a:tabLst>
            </a:pPr>
            <a:r>
              <a:rPr lang="en-US" altLang="zh-CN" sz="1000" b="1" dirty="0">
                <a:solidFill>
                  <a:srgbClr val="003366"/>
                </a:solidFill>
                <a:latin typeface="メイリオ" panose="020B0604030504040204" pitchFamily="50" charset="-128"/>
                <a:cs typeface="メイリオ" panose="020B0604030504040204" pitchFamily="50" charset="-128"/>
                <a:hlinkClick r:id="rId6"/>
              </a:rPr>
              <a:t>関連の動画を再生する</a:t>
            </a:r>
          </a:p>
        </p:txBody>
      </p:sp>
    </p:spTree>
    <p:extLst>
      <p:ext uri="{BB962C8B-B14F-4D97-AF65-F5344CB8AC3E}">
        <p14:creationId xmlns:p14="http://schemas.microsoft.com/office/powerpoint/2010/main" val="2225479443"/>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4257294"/>
            <a:ext cx="5959856" cy="697229"/>
          </a:xfrm>
          <a:custGeom>
            <a:avLst/>
            <a:gdLst>
              <a:gd name="connsiteX0" fmla="*/ 0 w 5959856"/>
              <a:gd name="connsiteY0" fmla="*/ 0 h 697229"/>
              <a:gd name="connsiteX1" fmla="*/ 5959856 w 5959856"/>
              <a:gd name="connsiteY1" fmla="*/ 0 h 697229"/>
              <a:gd name="connsiteX2" fmla="*/ 5959856 w 5959856"/>
              <a:gd name="connsiteY2" fmla="*/ 697229 h 697229"/>
              <a:gd name="connsiteX3" fmla="*/ 0 w 5959856"/>
              <a:gd name="connsiteY3" fmla="*/ 697229 h 697229"/>
              <a:gd name="connsiteX4" fmla="*/ 0 w 5959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29">
                <a:moveTo>
                  <a:pt x="0" y="0"/>
                </a:moveTo>
                <a:lnTo>
                  <a:pt x="5959856" y="0"/>
                </a:lnTo>
                <a:lnTo>
                  <a:pt x="5959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990600" y="425729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990600" y="4257294"/>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990600" y="494499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4257294"/>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990600" y="5049773"/>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990600" y="504977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990600" y="504977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990600" y="561555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5049773"/>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77900" y="240506"/>
            <a:ext cx="2882900" cy="2590800"/>
          </a:xfrm>
          <a:prstGeom prst="rect">
            <a:avLst/>
          </a:prstGeom>
          <a:noFill/>
        </p:spPr>
      </p:pic>
      <p:pic>
        <p:nvPicPr>
          <p:cNvPr id="16" name="Picture 3"/>
          <p:cNvPicPr>
            <a:picLocks noChangeAspect="1" noChangeArrowheads="1"/>
          </p:cNvPicPr>
          <p:nvPr/>
        </p:nvPicPr>
        <p:blipFill>
          <a:blip r:embed="rId3" cstate="print"/>
          <a:srcRect/>
          <a:stretch>
            <a:fillRect/>
          </a:stretch>
        </p:blipFill>
        <p:spPr bwMode="auto">
          <a:xfrm>
            <a:off x="1079500" y="4368800"/>
            <a:ext cx="177800" cy="1778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1079500" y="5156200"/>
            <a:ext cx="177800" cy="177800"/>
          </a:xfrm>
          <a:prstGeom prst="rect">
            <a:avLst/>
          </a:prstGeom>
          <a:noFill/>
        </p:spPr>
      </p:pic>
      <p:pic>
        <p:nvPicPr>
          <p:cNvPr id="18" name="Picture 3"/>
          <p:cNvPicPr>
            <a:picLocks noChangeAspect="1" noChangeArrowheads="1"/>
          </p:cNvPicPr>
          <p:nvPr/>
        </p:nvPicPr>
        <p:blipFill>
          <a:blip r:embed="rId5" cstate="print"/>
          <a:srcRect/>
          <a:stretch>
            <a:fillRect/>
          </a:stretch>
        </p:blipFill>
        <p:spPr bwMode="auto">
          <a:xfrm>
            <a:off x="973137" y="7022306"/>
            <a:ext cx="2882900" cy="2590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306</a:t>
            </a:r>
          </a:p>
        </p:txBody>
      </p:sp>
      <p:sp>
        <p:nvSpPr>
          <p:cNvPr id="24" name="正方形/長方形 23"/>
          <p:cNvSpPr/>
          <p:nvPr/>
        </p:nvSpPr>
        <p:spPr>
          <a:xfrm>
            <a:off x="730026" y="3009267"/>
            <a:ext cx="6049963"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アーカイブは、すべての</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...時間フィールド(2)ログに、時間で、イベントログのアーカイブのための間隔を入力します。</a:t>
            </a:r>
          </a:p>
        </p:txBody>
      </p:sp>
      <p:sp>
        <p:nvSpPr>
          <p:cNvPr id="25" name="正方形/長方形 24"/>
          <p:cNvSpPr/>
          <p:nvPr/>
        </p:nvSpPr>
        <p:spPr>
          <a:xfrm>
            <a:off x="731740" y="3224711"/>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ログの制限グループでは、次のパラメータを設定します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1097184" y="3440155"/>
            <a:ext cx="5862416" cy="425758"/>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保存期間フィールド（3）では、ログが削除された後にアーカイブ内のログ、の日の最大保持時間を示しています。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サイズフィールド（4）では、最も古いログがアーカイブから削除された上に、アーカイブの最大サイズを示します。</a:t>
            </a:r>
          </a:p>
        </p:txBody>
      </p:sp>
      <p:sp>
        <p:nvSpPr>
          <p:cNvPr id="27" name="正方形/長方形 26"/>
          <p:cNvSpPr/>
          <p:nvPr/>
        </p:nvSpPr>
        <p:spPr>
          <a:xfrm>
            <a:off x="1193911" y="4279106"/>
            <a:ext cx="5668962"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ディスク容量の制限は、ログの保存期間の制限よりも優先されます。それらの保持時間が満了していない場合でも、アーカイブサイズが最大値を超えた場合、たとえば、最も古いログが自動的に削除されます。</a:t>
            </a:r>
          </a:p>
        </p:txBody>
      </p:sp>
      <p:sp>
        <p:nvSpPr>
          <p:cNvPr id="28" name="正方形/長方形 27"/>
          <p:cNvSpPr/>
          <p:nvPr/>
        </p:nvSpPr>
        <p:spPr>
          <a:xfrm>
            <a:off x="1178995" y="5041106"/>
            <a:ext cx="5115442"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ログの保存期間および/またはサイズ上の任意の制限を課す必要ない場合は、ログの制限（3-4）に対応するチェックボックスをオフにします。</a:t>
            </a:r>
          </a:p>
        </p:txBody>
      </p:sp>
      <p:sp>
        <p:nvSpPr>
          <p:cNvPr id="29" name="正方形/長方形 28"/>
          <p:cNvSpPr/>
          <p:nvPr/>
        </p:nvSpPr>
        <p:spPr>
          <a:xfrm>
            <a:off x="730026" y="5610834"/>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[OK]をクリック（5）して、変更を保存します。</a:t>
            </a:r>
          </a:p>
        </p:txBody>
      </p:sp>
      <p:sp>
        <p:nvSpPr>
          <p:cNvPr id="30" name="正方形/長方形 29"/>
          <p:cNvSpPr/>
          <p:nvPr/>
        </p:nvSpPr>
        <p:spPr>
          <a:xfrm>
            <a:off x="595120" y="5826278"/>
            <a:ext cx="1826141"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ログアーカイブの設定は完了です。</a:t>
            </a:r>
          </a:p>
        </p:txBody>
      </p:sp>
      <p:sp>
        <p:nvSpPr>
          <p:cNvPr id="31" name="正方形/長方形 30"/>
          <p:cNvSpPr/>
          <p:nvPr/>
        </p:nvSpPr>
        <p:spPr>
          <a:xfrm>
            <a:off x="731740" y="6020646"/>
            <a:ext cx="1210588"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ログレベルの設定</a:t>
            </a:r>
          </a:p>
        </p:txBody>
      </p:sp>
      <p:sp>
        <p:nvSpPr>
          <p:cNvPr id="1024" name="正方形/長方形 1023"/>
          <p:cNvSpPr/>
          <p:nvPr/>
        </p:nvSpPr>
        <p:spPr>
          <a:xfrm>
            <a:off x="552450" y="6266867"/>
            <a:ext cx="471147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ログレベルは、イベント仕様（低、中、高）のレベルだけでなく、外部のログに記録するイベントのリストが異なります。レベルの設定は、ログ管理ユーティリティのログレベルタブで行われます。</a:t>
            </a:r>
          </a:p>
        </p:txBody>
      </p:sp>
      <p:sp>
        <p:nvSpPr>
          <p:cNvPr id="1025" name="正方形/長方形 1024"/>
          <p:cNvSpPr/>
          <p:nvPr/>
        </p:nvSpPr>
        <p:spPr>
          <a:xfrm>
            <a:off x="575640" y="6605421"/>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ログレベルを設定するには、次の手順を実行する必要があります。</a:t>
            </a:r>
          </a:p>
        </p:txBody>
      </p:sp>
      <p:sp>
        <p:nvSpPr>
          <p:cNvPr id="1029" name="正方形/長方形 1028"/>
          <p:cNvSpPr/>
          <p:nvPr/>
        </p:nvSpPr>
        <p:spPr>
          <a:xfrm>
            <a:off x="795830" y="6824393"/>
            <a:ext cx="5985969"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クライアント（AxxonNextクライアント）とサーバ</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ー（AxxonNextサーバー）(1)の目的のログレベルを選択します。</a:t>
            </a:r>
          </a:p>
        </p:txBody>
      </p:sp>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993" y="9689306"/>
            <a:ext cx="63627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30" name="正方形/長方形 1029"/>
          <p:cNvSpPr/>
          <p:nvPr/>
        </p:nvSpPr>
        <p:spPr>
          <a:xfrm>
            <a:off x="833007" y="9853404"/>
            <a:ext cx="3778250" cy="425758"/>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サーバーのログレベルを変更すると、サーバーが再起動されます。</a:t>
            </a:r>
          </a:p>
        </p:txBody>
      </p:sp>
    </p:spTree>
    <p:extLst>
      <p:ext uri="{BB962C8B-B14F-4D97-AF65-F5344CB8AC3E}">
        <p14:creationId xmlns:p14="http://schemas.microsoft.com/office/powerpoint/2010/main" val="2905302203"/>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307</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697" y="3503823"/>
            <a:ext cx="6595139"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表 6"/>
          <p:cNvGraphicFramePr>
            <a:graphicFrameLocks noGrp="1"/>
          </p:cNvGraphicFramePr>
          <p:nvPr>
            <p:extLst>
              <p:ext uri="{D42A27DB-BD31-4B8C-83A1-F6EECF244321}">
                <p14:modId xmlns:p14="http://schemas.microsoft.com/office/powerpoint/2010/main" val="3162092160"/>
              </p:ext>
            </p:extLst>
          </p:nvPr>
        </p:nvGraphicFramePr>
        <p:xfrm>
          <a:off x="552450" y="207073"/>
          <a:ext cx="6808787" cy="2595880"/>
        </p:xfrm>
        <a:graphic>
          <a:graphicData uri="http://schemas.openxmlformats.org/drawingml/2006/table">
            <a:tbl>
              <a:tblPr firstRow="1" bandRow="1">
                <a:tableStyleId>{5C22544A-7EE6-4342-B048-85BDC9FD1C3A}</a:tableStyleId>
              </a:tblPr>
              <a:tblGrid>
                <a:gridCol w="1246187"/>
                <a:gridCol w="5562600"/>
              </a:tblGrid>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ログ記録レベル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ログレベルの説明</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該当なし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イベントログは無効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エラー</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低仕様レベル - システムエラーだけが記録されています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警告</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詳細低レベル - ログ情報メッセージ、システム警告、およびシステムエラーをログに記録します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インフォメーション</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詳細低レベル -システムの警告とシステムエラーが記録されます。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デバッグ</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詳細の中レベル - デバッグイベント、情報メッセージ、システム警告、およびシステムエラーをログに記録します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トレース</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高い仕様レベル - すべてのシステムイベントが記録されます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8" name="正方形/長方形 7"/>
          <p:cNvSpPr/>
          <p:nvPr/>
        </p:nvSpPr>
        <p:spPr>
          <a:xfrm>
            <a:off x="647700" y="2856934"/>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[OK</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]をクリック（2）して、変更を保存します。</a:t>
            </a:r>
          </a:p>
        </p:txBody>
      </p:sp>
      <p:sp>
        <p:nvSpPr>
          <p:cNvPr id="9" name="正方形/長方形 8"/>
          <p:cNvSpPr/>
          <p:nvPr/>
        </p:nvSpPr>
        <p:spPr>
          <a:xfrm>
            <a:off x="647700" y="3085305"/>
            <a:ext cx="1620957"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ログレベルの設定は完了です。</a:t>
            </a:r>
          </a:p>
        </p:txBody>
      </p:sp>
      <p:sp>
        <p:nvSpPr>
          <p:cNvPr id="10" name="正方形/長方形 9"/>
          <p:cNvSpPr/>
          <p:nvPr/>
        </p:nvSpPr>
        <p:spPr>
          <a:xfrm>
            <a:off x="557729" y="3288506"/>
            <a:ext cx="2108269" cy="259045"/>
          </a:xfrm>
          <a:prstGeom prst="rect">
            <a:avLst/>
          </a:prstGeom>
        </p:spPr>
        <p:txBody>
          <a:bodyPr wrap="none">
            <a:spAutoFit/>
          </a:bodyPr>
          <a:lstStyle/>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デジタル署名検証ユーティリティ</a:t>
            </a:r>
          </a:p>
        </p:txBody>
      </p:sp>
      <p:sp>
        <p:nvSpPr>
          <p:cNvPr id="11" name="正方形/長方形 10"/>
          <p:cNvSpPr/>
          <p:nvPr/>
        </p:nvSpPr>
        <p:spPr>
          <a:xfrm>
            <a:off x="884236" y="3593306"/>
            <a:ext cx="6172201" cy="581569"/>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このユーティリティはAxxonNextからのビデオおよびスナップショットのエクスポート時に追加されたデジタル署名を検証します。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ユーティリティを起動するには、Windowsの標準の[スタート]メニューを開きます]&gt; [プログラム]&gt; [Axxon次へ&gt;ユーティリティ&gt;ウォーターマークチェッカーを起動します。</a:t>
            </a:r>
          </a:p>
        </p:txBody>
      </p:sp>
      <p:sp>
        <p:nvSpPr>
          <p:cNvPr id="12" name="正方形/長方形 11"/>
          <p:cNvSpPr/>
          <p:nvPr/>
        </p:nvSpPr>
        <p:spPr>
          <a:xfrm>
            <a:off x="613697" y="4194666"/>
            <a:ext cx="6290340" cy="414857"/>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デジタル署名を確認するには、[ファイルを開く]ボタンをクリックして、エクスポートされたスナップショットやビデオのファイルを選択します。</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729" y="4546898"/>
            <a:ext cx="4305300" cy="307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正方形/長方形 12"/>
          <p:cNvSpPr/>
          <p:nvPr/>
        </p:nvSpPr>
        <p:spPr>
          <a:xfrm>
            <a:off x="613697" y="7753861"/>
            <a:ext cx="624397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デジタル署名が有効である場合は、ユーティリティは、メッセージが表示されます：署名チェックを：OK！</a:t>
            </a:r>
          </a:p>
        </p:txBody>
      </p:sp>
    </p:spTree>
    <p:extLst>
      <p:ext uri="{BB962C8B-B14F-4D97-AF65-F5344CB8AC3E}">
        <p14:creationId xmlns:p14="http://schemas.microsoft.com/office/powerpoint/2010/main" val="3633540986"/>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15149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71514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715149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77172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715149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8184006"/>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81840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8184006"/>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862164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8184006"/>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4305300" cy="30607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09600" y="4000500"/>
            <a:ext cx="4305300" cy="30607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98500" y="7264400"/>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2406096" y="7969349"/>
            <a:ext cx="114300" cy="139700"/>
          </a:xfrm>
          <a:prstGeom prst="rect">
            <a:avLst/>
          </a:prstGeom>
          <a:noFill/>
        </p:spPr>
      </p:pic>
      <p:sp>
        <p:nvSpPr>
          <p:cNvPr id="21" name="正方形/長方形 20"/>
          <p:cNvSpPr/>
          <p:nvPr/>
        </p:nvSpPr>
        <p:spPr>
          <a:xfrm>
            <a:off x="469566" y="3715934"/>
            <a:ext cx="6480889"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それが有効でない場合、ユーティリティーは、メッセージが表示されます：署名チェックを：無効な署名を！</a:t>
            </a:r>
          </a:p>
        </p:txBody>
      </p:sp>
      <p:sp>
        <p:nvSpPr>
          <p:cNvPr id="22" name="正方形/長方形 21"/>
          <p:cNvSpPr/>
          <p:nvPr/>
        </p:nvSpPr>
        <p:spPr>
          <a:xfrm>
            <a:off x="802463" y="7174706"/>
            <a:ext cx="5546724"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デジタル署名の検証時には、スナップショットのサムネイルは、ユーティリティウィンドウに表示されます。ビデオは、検証プロセス中にプレビューすることはできません。</a:t>
            </a:r>
          </a:p>
        </p:txBody>
      </p:sp>
      <p:sp>
        <p:nvSpPr>
          <p:cNvPr id="23" name="正方形/長方形 22"/>
          <p:cNvSpPr/>
          <p:nvPr/>
        </p:nvSpPr>
        <p:spPr>
          <a:xfrm>
            <a:off x="598567" y="7753905"/>
            <a:ext cx="1928733" cy="259045"/>
          </a:xfrm>
          <a:prstGeom prst="rect">
            <a:avLst/>
          </a:prstGeom>
        </p:spPr>
        <p:txBody>
          <a:bodyPr wrap="non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デジタル署名の検証が完了しました。</a:t>
            </a:r>
          </a:p>
        </p:txBody>
      </p:sp>
      <p:sp>
        <p:nvSpPr>
          <p:cNvPr id="24" name="正方形/長方形 23"/>
          <p:cNvSpPr/>
          <p:nvPr/>
        </p:nvSpPr>
        <p:spPr>
          <a:xfrm>
            <a:off x="574121" y="7925028"/>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ユーティリティを終了するには</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をクリックします。</a:t>
            </a:r>
          </a:p>
        </p:txBody>
      </p:sp>
      <p:sp>
        <p:nvSpPr>
          <p:cNvPr id="25" name="正方形/長方形 24"/>
          <p:cNvSpPr/>
          <p:nvPr/>
        </p:nvSpPr>
        <p:spPr>
          <a:xfrm>
            <a:off x="698500" y="8297302"/>
            <a:ext cx="1595309" cy="259045"/>
          </a:xfrm>
          <a:prstGeom prst="rect">
            <a:avLst/>
          </a:prstGeom>
        </p:spPr>
        <p:txBody>
          <a:bodyPr wrap="none">
            <a:spAutoFit/>
          </a:bodyPr>
          <a:lstStyle/>
          <a:p>
            <a:pPr>
              <a:lnSpc>
                <a:spcPts val="1300"/>
              </a:lnSpc>
              <a:tabLst>
                <a:tab pos="152400" algn="l"/>
                <a:tab pos="165100" algn="l"/>
                <a:tab pos="266700" algn="l"/>
              </a:tabLst>
            </a:pPr>
            <a:r>
              <a:rPr lang="en-US" altLang="zh-CN" sz="1100" b="1" dirty="0" smtClean="0">
                <a:solidFill>
                  <a:srgbClr val="003366"/>
                </a:solidFill>
                <a:latin typeface="メイリオ" panose="020B0604030504040204" pitchFamily="50" charset="-128"/>
                <a:cs typeface="メイリオ" panose="020B0604030504040204" pitchFamily="50" charset="-128"/>
                <a:hlinkClick r:id="rId6"/>
              </a:rPr>
              <a:t>関連の動画を再生する</a:t>
            </a:r>
          </a:p>
        </p:txBody>
      </p:sp>
      <p:sp>
        <p:nvSpPr>
          <p:cNvPr id="26" name="正方形/長方形 25"/>
          <p:cNvSpPr/>
          <p:nvPr/>
        </p:nvSpPr>
        <p:spPr>
          <a:xfrm>
            <a:off x="359946" y="10181520"/>
            <a:ext cx="377026" cy="259045"/>
          </a:xfrm>
          <a:prstGeom prst="rect">
            <a:avLst/>
          </a:prstGeom>
        </p:spPr>
        <p:txBody>
          <a:bodyPr wrap="none">
            <a:spAutoFit/>
          </a:bodyPr>
          <a:lstStyle/>
          <a:p>
            <a:pPr>
              <a:lnSpc>
                <a:spcPts val="1300"/>
              </a:lnSpc>
              <a:tabLst>
                <a:tab pos="152400" algn="l"/>
                <a:tab pos="165100" algn="l"/>
                <a:tab pos="266700" algn="l"/>
              </a:tabLst>
            </a:pPr>
            <a:r>
              <a:rPr lang="en-US" altLang="zh-CN" sz="800" dirty="0">
                <a:solidFill>
                  <a:srgbClr val="000000"/>
                </a:solidFill>
                <a:latin typeface="メイリオ" panose="020B0604030504040204" pitchFamily="50" charset="-128"/>
                <a:cs typeface="メイリオ" panose="020B0604030504040204" pitchFamily="50" charset="-128"/>
              </a:rPr>
              <a:t>308</a:t>
            </a:r>
          </a:p>
        </p:txBody>
      </p:sp>
    </p:spTree>
    <p:extLst>
      <p:ext uri="{BB962C8B-B14F-4D97-AF65-F5344CB8AC3E}">
        <p14:creationId xmlns:p14="http://schemas.microsoft.com/office/powerpoint/2010/main" val="1504247593"/>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174407"/>
          </a:xfrm>
          <a:prstGeom prst="rect">
            <a:avLst/>
          </a:prstGeom>
          <a:noFill/>
        </p:spPr>
        <p:txBody>
          <a:bodyPr wrap="none" lIns="0" tIns="0" rIns="0" rtlCol="0">
            <a:spAutoFit/>
          </a:bodyPr>
          <a:lstStyle/>
          <a:p>
            <a:pPr>
              <a:lnSpc>
                <a:spcPts val="10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309</a:t>
            </a:r>
          </a:p>
        </p:txBody>
      </p:sp>
      <p:sp>
        <p:nvSpPr>
          <p:cNvPr id="38" name="正方形/長方形 37"/>
          <p:cNvSpPr/>
          <p:nvPr/>
        </p:nvSpPr>
        <p:spPr>
          <a:xfrm>
            <a:off x="474884" y="150117"/>
            <a:ext cx="3778250" cy="348813"/>
          </a:xfrm>
          <a:prstGeom prst="rect">
            <a:avLst/>
          </a:prstGeom>
        </p:spPr>
        <p:txBody>
          <a:bodyPr>
            <a:spAutoFit/>
          </a:bodyPr>
          <a:lstStyle/>
          <a:p>
            <a:pPr>
              <a:lnSpc>
                <a:spcPts val="1000"/>
              </a:lnSpc>
            </a:pPr>
            <a:r>
              <a:rPr lang="zh-TW" altLang="en-US" sz="1200" b="1" dirty="0">
                <a:latin typeface="メイリオ" panose="020B0604030504040204" pitchFamily="50" charset="-128"/>
                <a:ea typeface="メイリオ" panose="020B0604030504040204" pitchFamily="50" charset="-128"/>
                <a:cs typeface="メイリオ" panose="020B0604030504040204" pitchFamily="50" charset="-128"/>
              </a:rPr>
              <a:t>付録</a:t>
            </a:r>
          </a:p>
          <a:p>
            <a:pPr>
              <a:lnSpc>
                <a:spcPts val="1000"/>
              </a:lnSpc>
            </a:pPr>
            <a:r>
              <a:rPr lang="zh-TW" altLang="en-US" sz="1000" b="1" dirty="0">
                <a:latin typeface="メイリオ" panose="020B0604030504040204" pitchFamily="50" charset="-128"/>
                <a:ea typeface="メイリオ" panose="020B0604030504040204" pitchFamily="50" charset="-128"/>
                <a:cs typeface="メイリオ" panose="020B0604030504040204" pitchFamily="50" charset="-128"/>
              </a:rPr>
              <a:t>付録1. 用語集</a:t>
            </a: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492604" y="570990"/>
            <a:ext cx="5681516" cy="990015"/>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アクティブ表示タイル - ユーザーによって現在使用中のタイルを表示します。</a:t>
            </a:r>
          </a:p>
          <a:p>
            <a:pPr>
              <a:lnSpc>
                <a:spcPts val="10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AWS（自動ワークステーション） - セキュリティシステムのユーザーワークステーション、AxxonNextソフトウェアがインストールされた最低限の設備のパーソナルコンピュータ。</a:t>
            </a:r>
          </a:p>
          <a:p>
            <a:pPr>
              <a:lnSpc>
                <a:spcPts val="10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 - 実行し、サポートされる形式にエクスポートすることができるハードディスクに保存されたすべてのオーディオ/ビデオファイル。</a:t>
            </a:r>
          </a:p>
        </p:txBody>
      </p:sp>
      <p:sp>
        <p:nvSpPr>
          <p:cNvPr id="41" name="正方形/長方形 40"/>
          <p:cNvSpPr/>
          <p:nvPr/>
        </p:nvSpPr>
        <p:spPr>
          <a:xfrm>
            <a:off x="474884" y="1525097"/>
            <a:ext cx="6341287"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ビデオカメラのデフォルトのアーカイブ - 指定されたビデオカメラからの画像が、ユーザーが開始したアラームの間に記録されるアーカイブ。</a:t>
            </a:r>
          </a:p>
        </p:txBody>
      </p:sp>
      <p:sp>
        <p:nvSpPr>
          <p:cNvPr id="42" name="正方形/長方形 41"/>
          <p:cNvSpPr/>
          <p:nvPr/>
        </p:nvSpPr>
        <p:spPr>
          <a:xfrm>
            <a:off x="493823" y="1863651"/>
            <a:ext cx="6202253"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オーディオ検出ツール - マイクからの音声信号を解析するために使用される検出ツールが起動されます。</a:t>
            </a:r>
          </a:p>
        </p:txBody>
      </p:sp>
      <p:sp>
        <p:nvSpPr>
          <p:cNvPr id="43" name="正方形/長方形 42"/>
          <p:cNvSpPr/>
          <p:nvPr/>
        </p:nvSpPr>
        <p:spPr>
          <a:xfrm>
            <a:off x="502831" y="2079095"/>
            <a:ext cx="4450059"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音声録音 - 1.ハードディスク上にデジタル化された音声信号を記録するプロセス。</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ハードディスク上に特定の形式で保存された音声データ。</a:t>
            </a:r>
          </a:p>
        </p:txBody>
      </p:sp>
      <p:sp>
        <p:nvSpPr>
          <p:cNvPr id="44" name="正方形/長方形 43"/>
          <p:cNvSpPr/>
          <p:nvPr/>
        </p:nvSpPr>
        <p:spPr>
          <a:xfrm>
            <a:off x="502831" y="2500324"/>
            <a:ext cx="6521265"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オーディオサブシステムには、音声データの取得、処理、メディアへの保存を可能にするすべてのツールが含まれます。</a:t>
            </a:r>
          </a:p>
        </p:txBody>
      </p:sp>
      <p:sp>
        <p:nvSpPr>
          <p:cNvPr id="45" name="正方形/長方形 44"/>
          <p:cNvSpPr/>
          <p:nvPr/>
        </p:nvSpPr>
        <p:spPr>
          <a:xfrm>
            <a:off x="502831" y="2715768"/>
            <a:ext cx="6331135"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ビデオ検出ツール - ビデオカメラからのビデオ画像を解析するために使用される検出ツールが起動される。</a:t>
            </a:r>
          </a:p>
        </p:txBody>
      </p:sp>
      <p:sp>
        <p:nvSpPr>
          <p:cNvPr id="46" name="正方形/長方形 45"/>
          <p:cNvSpPr/>
          <p:nvPr/>
        </p:nvSpPr>
        <p:spPr>
          <a:xfrm>
            <a:off x="522214" y="2949530"/>
            <a:ext cx="4206542"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ビデオ録画 - 1.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ハードディスク上</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のデジタル化されたビデオ信号を記録する。</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ハードディスク上に特定の形式で保存された映像情報</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7" name="正方形/長方形 46"/>
          <p:cNvSpPr/>
          <p:nvPr/>
        </p:nvSpPr>
        <p:spPr>
          <a:xfrm>
            <a:off x="525831" y="3290708"/>
            <a:ext cx="5910116"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 - 1</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ビデオ</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信号の源。</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インストールされているビデオカメラのプロパティを表示し、その動作を制御するシステムオブジェクト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8" name="正方形/長方形 47"/>
          <p:cNvSpPr/>
          <p:nvPr/>
        </p:nvSpPr>
        <p:spPr>
          <a:xfrm>
            <a:off x="469124" y="3655881"/>
            <a:ext cx="633287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ビデオサブシステムには、ビデオデータの取得、処理、メディアへの保存を可能にするすべてのツールが含まれます。</a:t>
            </a:r>
          </a:p>
        </p:txBody>
      </p:sp>
      <p:sp>
        <p:nvSpPr>
          <p:cNvPr id="49" name="正方形/長方形 48"/>
          <p:cNvSpPr/>
          <p:nvPr/>
        </p:nvSpPr>
        <p:spPr>
          <a:xfrm>
            <a:off x="492604" y="3904084"/>
            <a:ext cx="585027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タイムライン - ビデオ録画を検索し、アーカイブをナビゲートするために使用されるインターフェイスオブジェクト。</a:t>
            </a:r>
          </a:p>
        </p:txBody>
      </p:sp>
      <p:sp>
        <p:nvSpPr>
          <p:cNvPr id="50" name="正方形/長方形 49"/>
          <p:cNvSpPr/>
          <p:nvPr/>
        </p:nvSpPr>
        <p:spPr>
          <a:xfrm>
            <a:off x="480809" y="4136758"/>
            <a:ext cx="5391223"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センサー - 1</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オブジェクト</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の状態に関する情報を受信することを目的とする物理デバイス。</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設置されたセンサーの特性を表示するシステムオブジェクト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51" name="正方形/長方形 50"/>
          <p:cNvSpPr/>
          <p:nvPr/>
        </p:nvSpPr>
        <p:spPr>
          <a:xfrm>
            <a:off x="492604" y="4574199"/>
            <a:ext cx="6164188"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シチュエーション解析検出 - 設定基準に従ってカメラのビューフィールドの状況を解析するために使用される検出ツールが起動されます。</a:t>
            </a:r>
          </a:p>
        </p:txBody>
      </p:sp>
      <p:sp>
        <p:nvSpPr>
          <p:cNvPr id="52" name="正方形/長方形 51"/>
          <p:cNvSpPr/>
          <p:nvPr/>
        </p:nvSpPr>
        <p:spPr>
          <a:xfrm>
            <a:off x="492604" y="4897365"/>
            <a:ext cx="5970404"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音声信号検出-設定レベル以上の信号/ノイズ比の増加によって起動する検出ツールが起動されます。</a:t>
            </a:r>
          </a:p>
        </p:txBody>
      </p:sp>
      <p:sp>
        <p:nvSpPr>
          <p:cNvPr id="53" name="正方形/長方形 52"/>
          <p:cNvSpPr/>
          <p:nvPr/>
        </p:nvSpPr>
        <p:spPr>
          <a:xfrm>
            <a:off x="453080" y="5234785"/>
            <a:ext cx="6139454"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品質損失検出ツール-カメラからのビデオ画像内の品質の損失によって起動する検出ツールが起動されます。</a:t>
            </a:r>
          </a:p>
        </p:txBody>
      </p:sp>
      <p:sp>
        <p:nvSpPr>
          <p:cNvPr id="54" name="正方形/長方形 53"/>
          <p:cNvSpPr/>
          <p:nvPr/>
        </p:nvSpPr>
        <p:spPr>
          <a:xfrm>
            <a:off x="480808" y="5587079"/>
            <a:ext cx="6404512"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位置変化検出-検出ツールが、空間におけるカメラの位置の変化を示すビデオ画像の背景の実質的な変化によって起動されます。</a:t>
            </a:r>
          </a:p>
        </p:txBody>
      </p:sp>
      <p:sp>
        <p:nvSpPr>
          <p:cNvPr id="55" name="正方形/長方形 54"/>
          <p:cNvSpPr/>
          <p:nvPr/>
        </p:nvSpPr>
        <p:spPr>
          <a:xfrm>
            <a:off x="488359" y="5923876"/>
            <a:ext cx="6949077"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オブジェクト消失検出-検出ツールが、ビデオカメラのビューフィールドの設定領域にあるオブジェクトの消失によって起動されます。</a:t>
            </a:r>
          </a:p>
        </p:txBody>
      </p:sp>
      <p:sp>
        <p:nvSpPr>
          <p:cNvPr id="56" name="正方形/長方形 55"/>
          <p:cNvSpPr/>
          <p:nvPr/>
        </p:nvSpPr>
        <p:spPr>
          <a:xfrm>
            <a:off x="463077" y="6249193"/>
            <a:ext cx="5909324"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放棄されたオブジェクト検出-オブジェクトが長期間検出ゾーンに動かないままである場合、検出ツールが起動されます。</a:t>
            </a:r>
          </a:p>
        </p:txBody>
      </p:sp>
      <p:sp>
        <p:nvSpPr>
          <p:cNvPr id="57" name="正方形/長方形 56"/>
          <p:cNvSpPr/>
          <p:nvPr/>
        </p:nvSpPr>
        <p:spPr>
          <a:xfrm>
            <a:off x="506080" y="6539082"/>
            <a:ext cx="6370102"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無信号検出-オーディオ機器からの音声信号が存在しないことによって起動する検出ツールが起動される。</a:t>
            </a:r>
          </a:p>
        </p:txBody>
      </p:sp>
      <p:sp>
        <p:nvSpPr>
          <p:cNvPr id="58" name="正方形/長方形 57"/>
          <p:cNvSpPr/>
          <p:nvPr/>
        </p:nvSpPr>
        <p:spPr>
          <a:xfrm>
            <a:off x="509587" y="6783562"/>
            <a:ext cx="6229536"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ラインクロッシング検出-オブジェクトの軌道がビデオカメラのビューフィールドの仮想ラインを越えたときに起動する検出ツールが起動されます。</a:t>
            </a:r>
          </a:p>
        </p:txBody>
      </p:sp>
      <p:sp>
        <p:nvSpPr>
          <p:cNvPr id="59" name="正方形/長方形 58"/>
          <p:cNvSpPr/>
          <p:nvPr/>
        </p:nvSpPr>
        <p:spPr>
          <a:xfrm>
            <a:off x="469605" y="7199035"/>
            <a:ext cx="6851316"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オブジェクト出現検出-検出ツールが、ビデオカメラのビューフィールドの設定領域内におけるオブジェクトの出現により起動されます。</a:t>
            </a:r>
          </a:p>
        </p:txBody>
      </p:sp>
      <p:sp>
        <p:nvSpPr>
          <p:cNvPr id="60" name="正方形/長方形 59"/>
          <p:cNvSpPr/>
          <p:nvPr/>
        </p:nvSpPr>
        <p:spPr>
          <a:xfrm>
            <a:off x="517762" y="7504486"/>
            <a:ext cx="6197933"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停止検出-検出ツールが、ビデオカメラのビューフィールドの設定領域での動きの停止によって起動されます。</a:t>
            </a:r>
          </a:p>
        </p:txBody>
      </p:sp>
      <p:sp>
        <p:nvSpPr>
          <p:cNvPr id="61" name="正方形/長方形 60"/>
          <p:cNvSpPr/>
          <p:nvPr/>
        </p:nvSpPr>
        <p:spPr>
          <a:xfrm>
            <a:off x="494340" y="7751828"/>
            <a:ext cx="535427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ノイズ検出-設定レベル以下の信号/ノイズ比の低下によって起動される検出ツール。</a:t>
            </a:r>
          </a:p>
        </p:txBody>
      </p:sp>
      <p:sp>
        <p:nvSpPr>
          <p:cNvPr id="62" name="正方形/長方形 61"/>
          <p:cNvSpPr/>
          <p:nvPr/>
        </p:nvSpPr>
        <p:spPr>
          <a:xfrm>
            <a:off x="514552" y="7967272"/>
            <a:ext cx="6468249" cy="220573"/>
          </a:xfrm>
          <a:prstGeom prst="rect">
            <a:avLst/>
          </a:prstGeom>
        </p:spPr>
        <p:txBody>
          <a:bodyPr wrap="square">
            <a:spAutoFit/>
          </a:bodyPr>
          <a:lstStyle/>
          <a:p>
            <a:pPr>
              <a:lnSpc>
                <a:spcPts val="10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Axxonドメインは、AxxonNextソフトウェアパッケージのサーバー構成がインストールされているコンピュータ群です。</a:t>
            </a:r>
          </a:p>
        </p:txBody>
      </p:sp>
      <p:sp>
        <p:nvSpPr>
          <p:cNvPr id="63" name="正方形/長方形 62"/>
          <p:cNvSpPr/>
          <p:nvPr/>
        </p:nvSpPr>
        <p:spPr>
          <a:xfrm>
            <a:off x="534654" y="8356030"/>
            <a:ext cx="4249092"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検出ゾーン - 検出ツールによって処理されたビデオ画像の領域が起動されます。</a:t>
            </a:r>
          </a:p>
        </p:txBody>
      </p:sp>
      <p:sp>
        <p:nvSpPr>
          <p:cNvPr id="64" name="正方形/長方形 63"/>
          <p:cNvSpPr/>
          <p:nvPr/>
        </p:nvSpPr>
        <p:spPr>
          <a:xfrm>
            <a:off x="478075" y="8614136"/>
            <a:ext cx="623762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インターフェイスケーブル - データ転送のために2つ以上のデバイスを接続するために使用されるケーブル。</a:t>
            </a:r>
          </a:p>
        </p:txBody>
      </p:sp>
      <p:sp>
        <p:nvSpPr>
          <p:cNvPr id="65" name="正方形/長方形 64"/>
          <p:cNvSpPr/>
          <p:nvPr/>
        </p:nvSpPr>
        <p:spPr>
          <a:xfrm>
            <a:off x="466815" y="8829580"/>
            <a:ext cx="6623051"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インターフェイスオブジェクト - ユーザーとソフトウェア（データ入力/出力）との間の相互作用のために使用されるシステムオブジェクト。</a:t>
            </a:r>
          </a:p>
        </p:txBody>
      </p:sp>
      <p:sp>
        <p:nvSpPr>
          <p:cNvPr id="66" name="正方形/長方形 65"/>
          <p:cNvSpPr/>
          <p:nvPr/>
        </p:nvSpPr>
        <p:spPr>
          <a:xfrm>
            <a:off x="450290" y="9057445"/>
            <a:ext cx="7092860"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クライアント - AxxonNextソフトウェアがクライアントとしてインストールされている（またはインストールされるだろう）パソコン用の指定。</a:t>
            </a:r>
          </a:p>
          <a:p>
            <a:pPr>
              <a:lnSpc>
                <a:spcPts val="10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AxxonNextソフトウェアパッケージのグラフィカルなシェルの指定。</a:t>
            </a:r>
          </a:p>
        </p:txBody>
      </p:sp>
      <p:sp>
        <p:nvSpPr>
          <p:cNvPr id="67" name="正方形/長方形 66"/>
          <p:cNvSpPr/>
          <p:nvPr/>
        </p:nvSpPr>
        <p:spPr>
          <a:xfrm>
            <a:off x="493823" y="9410112"/>
            <a:ext cx="6795091"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スライドショー - ユーザーレイアウトの、または標準的なレイアウトで作業している場合の単一レイアウトでのタイル表示の自動切り替え。</a:t>
            </a:r>
          </a:p>
        </p:txBody>
      </p:sp>
      <p:sp>
        <p:nvSpPr>
          <p:cNvPr id="68" name="正方形/長方形 67"/>
          <p:cNvSpPr/>
          <p:nvPr/>
        </p:nvSpPr>
        <p:spPr>
          <a:xfrm>
            <a:off x="488359" y="9625556"/>
            <a:ext cx="6307307"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ライセンス - AxxonSoftソフトウェアモジュールの使用のための条件の規制および設定。</a:t>
            </a:r>
          </a:p>
        </p:txBody>
      </p:sp>
      <p:sp>
        <p:nvSpPr>
          <p:cNvPr id="69" name="正方形/長方形 68"/>
          <p:cNvSpPr/>
          <p:nvPr/>
        </p:nvSpPr>
        <p:spPr>
          <a:xfrm>
            <a:off x="502831" y="9948722"/>
            <a:ext cx="4693996"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検出ゾーン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検出</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ツールによって処理されたビデオ画像の領域が起動されます。</a:t>
            </a:r>
          </a:p>
        </p:txBody>
      </p:sp>
      <p:sp>
        <p:nvSpPr>
          <p:cNvPr id="70" name="正方形/長方形 69"/>
          <p:cNvSpPr/>
          <p:nvPr/>
        </p:nvSpPr>
        <p:spPr>
          <a:xfrm>
            <a:off x="488359" y="10154533"/>
            <a:ext cx="6491878" cy="220573"/>
          </a:xfrm>
          <a:prstGeom prst="rect">
            <a:avLst/>
          </a:prstGeom>
        </p:spPr>
        <p:txBody>
          <a:bodyPr wrap="square">
            <a:spAutoFit/>
          </a:bodyPr>
          <a:lstStyle/>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ユーザーが検出ツールによって処理されるべきではないビデオ画像の領域をマークできるようにするツールが、起動されます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Tree>
    <p:extLst>
      <p:ext uri="{BB962C8B-B14F-4D97-AF65-F5344CB8AC3E}">
        <p14:creationId xmlns:p14="http://schemas.microsoft.com/office/powerpoint/2010/main" val="2743590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1020381" y="3580606"/>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9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ファイルブラウザは、サーバーのファイルシステムをナビゲートする（ログ用のディスクを選択するときなど）のに役立ちます。Windowsのファイルブラウザのユーザーアカウントは管理者権限で作成します。</a:t>
            </a:r>
            <a:endParaRPr lang="zh-CN" altLang="en-US" sz="9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35044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3504405"/>
            <a:ext cx="9525" cy="720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41902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3504405"/>
            <a:ext cx="9525" cy="684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990600" y="9308306"/>
            <a:ext cx="5959856" cy="575436"/>
          </a:xfrm>
          <a:custGeom>
            <a:avLst/>
            <a:gdLst>
              <a:gd name="connsiteX0" fmla="*/ 0 w 5959856"/>
              <a:gd name="connsiteY0" fmla="*/ 0 h 575436"/>
              <a:gd name="connsiteX1" fmla="*/ 5959856 w 5959856"/>
              <a:gd name="connsiteY1" fmla="*/ 0 h 575436"/>
              <a:gd name="connsiteX2" fmla="*/ 5959856 w 5959856"/>
              <a:gd name="connsiteY2" fmla="*/ 575436 h 575436"/>
              <a:gd name="connsiteX3" fmla="*/ 0 w 5959856"/>
              <a:gd name="connsiteY3" fmla="*/ 575436 h 575436"/>
              <a:gd name="connsiteX4" fmla="*/ 0 w 5959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436">
                <a:moveTo>
                  <a:pt x="0" y="0"/>
                </a:moveTo>
                <a:lnTo>
                  <a:pt x="5959856" y="0"/>
                </a:lnTo>
                <a:lnTo>
                  <a:pt x="5959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AxxonNextを再インストールするときは、以前のAxxonドメインを使用することもできます（[既存の設定を使用する]を選択）。</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990600" y="93083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990600" y="930830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990600" y="987421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9308306"/>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164306"/>
            <a:ext cx="3835400" cy="2959100"/>
          </a:xfrm>
          <a:prstGeom prst="rect">
            <a:avLst/>
          </a:prstGeom>
          <a:noFill/>
        </p:spPr>
      </p:pic>
      <p:pic>
        <p:nvPicPr>
          <p:cNvPr id="21" name="Picture 3"/>
          <p:cNvPicPr>
            <a:picLocks noChangeAspect="1" noChangeArrowheads="1"/>
          </p:cNvPicPr>
          <p:nvPr/>
        </p:nvPicPr>
        <p:blipFill>
          <a:blip r:embed="rId3" cstate="print"/>
          <a:srcRect/>
          <a:stretch>
            <a:fillRect/>
          </a:stretch>
        </p:blipFill>
        <p:spPr bwMode="auto">
          <a:xfrm>
            <a:off x="1016000" y="3529045"/>
            <a:ext cx="177800" cy="1778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1079500" y="4385987"/>
            <a:ext cx="177800" cy="177800"/>
          </a:xfrm>
          <a:prstGeom prst="rect">
            <a:avLst/>
          </a:prstGeom>
          <a:noFill/>
        </p:spPr>
      </p:pic>
      <p:pic>
        <p:nvPicPr>
          <p:cNvPr id="23" name="Picture 3"/>
          <p:cNvPicPr>
            <a:picLocks noChangeAspect="1" noChangeArrowheads="1"/>
          </p:cNvPicPr>
          <p:nvPr/>
        </p:nvPicPr>
        <p:blipFill>
          <a:blip r:embed="rId5" cstate="print"/>
          <a:srcRect/>
          <a:stretch>
            <a:fillRect/>
          </a:stretch>
        </p:blipFill>
        <p:spPr bwMode="auto">
          <a:xfrm>
            <a:off x="990600" y="5566177"/>
            <a:ext cx="3835400" cy="29591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1036637" y="9359106"/>
            <a:ext cx="177800" cy="177800"/>
          </a:xfrm>
          <a:prstGeom prst="rect">
            <a:avLst/>
          </a:prstGeom>
          <a:noFill/>
        </p:spPr>
      </p:pic>
      <p:sp>
        <p:nvSpPr>
          <p:cNvPr id="2" name="TextBox 1"/>
          <p:cNvSpPr txBox="1"/>
          <p:nvPr/>
        </p:nvSpPr>
        <p:spPr>
          <a:xfrm>
            <a:off x="457200" y="102616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31</a:t>
            </a:r>
          </a:p>
        </p:txBody>
      </p:sp>
      <p:sp>
        <p:nvSpPr>
          <p:cNvPr id="28" name="TextBox 1"/>
          <p:cNvSpPr txBox="1"/>
          <p:nvPr/>
        </p:nvSpPr>
        <p:spPr>
          <a:xfrm>
            <a:off x="1016000" y="3275806"/>
            <a:ext cx="5964237" cy="2213426"/>
          </a:xfrm>
          <a:prstGeom prst="rect">
            <a:avLst/>
          </a:prstGeom>
          <a:noFill/>
        </p:spPr>
        <p:txBody>
          <a:bodyPr wrap="square" lIns="0" tIns="0" rIns="0" rtlCol="0">
            <a:spAutoFit/>
          </a:bodyPr>
          <a:lstStyle/>
          <a:p>
            <a:pPr>
              <a:lnSpc>
                <a:spcPts val="1300"/>
              </a:lnSpc>
              <a:tabLst>
                <a:tab pos="381000" algn="l"/>
                <a:tab pos="393700" algn="l"/>
                <a:tab pos="5207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ファイルブラウザのユーザーアカウントを選択します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381000" algn="l"/>
                <a:tab pos="393700" algn="l"/>
                <a:tab pos="5207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81000" algn="l"/>
                <a:tab pos="393700" algn="l"/>
                <a:tab pos="5207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Create a new account; the default name selected will be AxxonFileBrowser.</a:t>
            </a:r>
          </a:p>
          <a:p>
            <a:pPr>
              <a:lnSpc>
                <a:spcPts val="1300"/>
              </a:lnSpc>
              <a:tabLst>
                <a:tab pos="381000" algn="l"/>
                <a:tab pos="393700" algn="l"/>
                <a:tab pos="5207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Select the LocalSystem account.</a:t>
            </a:r>
          </a:p>
          <a:p>
            <a:pPr>
              <a:lnSpc>
                <a:spcPts val="1300"/>
              </a:lnSpc>
              <a:tabLst>
                <a:tab pos="381000" algn="l"/>
                <a:tab pos="393700" algn="l"/>
                <a:tab pos="5207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Create a new account; the user name and password are set independently.</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990599" y="8669138"/>
            <a:ext cx="6183067" cy="546303"/>
          </a:xfrm>
          <a:prstGeom prst="rect">
            <a:avLst/>
          </a:prstGeom>
          <a:noFill/>
        </p:spPr>
        <p:txBody>
          <a:bodyPr wrap="square" lIns="0" tIns="0" rIns="0" rtlCol="0">
            <a:spAutoFit/>
          </a:bodyPr>
          <a:lstStyle/>
          <a:p>
            <a:pPr>
              <a:lnSpc>
                <a:spcPts val="1300"/>
              </a:lnSpc>
              <a:tabLst>
                <a:tab pos="177800" algn="l"/>
                <a:tab pos="5207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9.  ネームデフォルトで新しいAxxonドメインを作成します（Axxonドメインの定義については、付録1の用語集を参照）。</a:t>
            </a:r>
          </a:p>
          <a:p>
            <a:pPr>
              <a:lnSpc>
                <a:spcPts val="1300"/>
              </a:lnSpc>
              <a:tabLst>
                <a:tab pos="177800" algn="l"/>
                <a:tab pos="5207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後でAxxonドメインにコンピュータを追加したい場合は、[後で既存のAxxonドメインにサーバーを手動で追加する]を選択します。[次へ]ボタンをクリックします。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990600" y="4302177"/>
            <a:ext cx="5969000" cy="523220"/>
          </a:xfrm>
          <a:prstGeom prst="rect">
            <a:avLst/>
          </a:prstGeom>
          <a:noFill/>
          <a:ln>
            <a:solidFill>
              <a:srgbClr val="FFFF00"/>
            </a:solidFill>
          </a:ln>
        </p:spPr>
        <p:txBody>
          <a:bodyPr wrap="square" rtlCol="0">
            <a:spAutoFit/>
          </a:bodyPr>
          <a:lstStyle/>
          <a:p>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en-US" altLang="ja-JP" sz="900" b="1" dirty="0" err="1">
                <a:latin typeface="メイリオ" panose="020B0604030504040204" pitchFamily="50" charset="-128"/>
                <a:ea typeface="メイリオ" panose="020B0604030504040204" pitchFamily="50" charset="-128"/>
                <a:cs typeface="メイリオ" panose="020B0604030504040204" pitchFamily="50" charset="-128"/>
              </a:rPr>
              <a:t>AxxonNextのインストール後、ファイルブラウザのアカウントがWindowsに作成され、管理者グループに属していることを確認してください。</a:t>
            </a:r>
          </a:p>
        </p:txBody>
      </p:sp>
    </p:spTree>
  </p:cSld>
  <p:clrMapOvr>
    <a:masterClrMapping/>
  </p:clrMapOvr>
  <p:timing>
    <p:tnLst>
      <p:par>
        <p:cTn id="1" dur="indefinite" restart="never" nodeType="tmRoot"/>
      </p:par>
    </p:tn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72632" y="337034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5" name="Freeform 3"/>
          <p:cNvSpPr/>
          <p:nvPr/>
        </p:nvSpPr>
        <p:spPr>
          <a:xfrm>
            <a:off x="572632" y="337034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6" name="Freeform 3"/>
          <p:cNvSpPr/>
          <p:nvPr/>
        </p:nvSpPr>
        <p:spPr>
          <a:xfrm>
            <a:off x="572632" y="337034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7" name="Freeform 3"/>
          <p:cNvSpPr/>
          <p:nvPr/>
        </p:nvSpPr>
        <p:spPr>
          <a:xfrm>
            <a:off x="572632" y="381421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8" name="Freeform 3"/>
          <p:cNvSpPr/>
          <p:nvPr/>
        </p:nvSpPr>
        <p:spPr>
          <a:xfrm>
            <a:off x="6903963" y="337034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61532" y="3486298"/>
            <a:ext cx="177800" cy="177800"/>
          </a:xfrm>
          <a:prstGeom prst="rect">
            <a:avLst/>
          </a:prstGeom>
          <a:noFill/>
        </p:spPr>
      </p:pic>
      <p:sp>
        <p:nvSpPr>
          <p:cNvPr id="2" name="TextBox 1"/>
          <p:cNvSpPr txBox="1"/>
          <p:nvPr/>
        </p:nvSpPr>
        <p:spPr>
          <a:xfrm>
            <a:off x="457200" y="10426700"/>
            <a:ext cx="192360" cy="174407"/>
          </a:xfrm>
          <a:prstGeom prst="rect">
            <a:avLst/>
          </a:prstGeom>
          <a:noFill/>
        </p:spPr>
        <p:txBody>
          <a:bodyPr wrap="none" lIns="0" tIns="0" rIns="0" rtlCol="0">
            <a:spAutoFit/>
          </a:bodyPr>
          <a:lstStyle/>
          <a:p>
            <a:pPr>
              <a:lnSpc>
                <a:spcPts val="10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310</a:t>
            </a:r>
          </a:p>
        </p:txBody>
      </p:sp>
      <p:sp>
        <p:nvSpPr>
          <p:cNvPr id="1032" name="TextBox 1"/>
          <p:cNvSpPr txBox="1"/>
          <p:nvPr/>
        </p:nvSpPr>
        <p:spPr>
          <a:xfrm>
            <a:off x="915532" y="3498998"/>
            <a:ext cx="205184" cy="174407"/>
          </a:xfrm>
          <a:prstGeom prst="rect">
            <a:avLst/>
          </a:prstGeom>
          <a:noFill/>
        </p:spPr>
        <p:txBody>
          <a:bodyPr wrap="none" lIns="0" tIns="0" rIns="0" rtlCol="0">
            <a:spAutoFit/>
          </a:bodyPr>
          <a:lstStyle/>
          <a:p>
            <a:pPr>
              <a:lnSpc>
                <a:spcPts val="1000"/>
              </a:lnSpc>
              <a:tabLst/>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798" b="1" dirty="0" smtClean="0">
              <a:solidFill>
                <a:srgbClr val="000000"/>
              </a:solidFill>
              <a:latin typeface="メイリオ" panose="020B0604030504040204" pitchFamily="50" charset="-128"/>
              <a:cs typeface="メイリオ" panose="020B0604030504040204" pitchFamily="50" charset="-128"/>
            </a:endParaRPr>
          </a:p>
        </p:txBody>
      </p:sp>
      <p:sp>
        <p:nvSpPr>
          <p:cNvPr id="4" name="正方形/長方形 3"/>
          <p:cNvSpPr/>
          <p:nvPr/>
        </p:nvSpPr>
        <p:spPr>
          <a:xfrm>
            <a:off x="562627" y="296965"/>
            <a:ext cx="5579410"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マイク - 1.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音声</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信号源</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音声信号受信のパラメータを管理するために使用されるシステムオブジェクト</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正方形/長方形 31"/>
          <p:cNvSpPr/>
          <p:nvPr/>
        </p:nvSpPr>
        <p:spPr>
          <a:xfrm>
            <a:off x="572631" y="669692"/>
            <a:ext cx="5721805"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ビデオ監視モニタ - AxxonNextソフトウェアのユーザーインターフェイス、たとえば、レイアウト、タイル表示、様々なパネルやコンテキストメニューなどを管理するために使用されるインターフェイスオブジェクト</a:t>
            </a:r>
          </a:p>
        </p:txBody>
      </p:sp>
      <p:sp>
        <p:nvSpPr>
          <p:cNvPr id="33" name="正方形/長方形 32"/>
          <p:cNvSpPr/>
          <p:nvPr/>
        </p:nvSpPr>
        <p:spPr>
          <a:xfrm>
            <a:off x="493255" y="1037420"/>
            <a:ext cx="6563181"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タイルの表示 - 特定のビデオカメラからのビデオストリームを表示し、そのビデオカメラの制御を可能にするインターフェイスオブジェクト</a:t>
            </a:r>
          </a:p>
        </p:txBody>
      </p:sp>
      <p:sp>
        <p:nvSpPr>
          <p:cNvPr id="34" name="正方形/長方形 33"/>
          <p:cNvSpPr/>
          <p:nvPr/>
        </p:nvSpPr>
        <p:spPr>
          <a:xfrm>
            <a:off x="505955" y="1350968"/>
            <a:ext cx="6302377"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ダイヤルパネル - プリセットをダイヤルするために使用されるパネル（PTZコントロールパネルの一部）</a:t>
            </a:r>
          </a:p>
        </p:txBody>
      </p:sp>
      <p:sp>
        <p:nvSpPr>
          <p:cNvPr id="35" name="正方形/長方形 34"/>
          <p:cNvSpPr/>
          <p:nvPr/>
        </p:nvSpPr>
        <p:spPr>
          <a:xfrm>
            <a:off x="572629" y="1579596"/>
            <a:ext cx="6636207"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 - アーカイブで動作するように使用されるすべてのインターフェイスオブジェクト、たとえば、タイムライン、アラームイベントリスト等</a:t>
            </a:r>
          </a:p>
        </p:txBody>
      </p:sp>
      <p:sp>
        <p:nvSpPr>
          <p:cNvPr id="36" name="正方形/長方形 35"/>
          <p:cNvSpPr/>
          <p:nvPr/>
        </p:nvSpPr>
        <p:spPr>
          <a:xfrm>
            <a:off x="524059" y="1968385"/>
            <a:ext cx="5854703"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コントロールパネル - インターフェイスオブジェクトのひとつのグループから別のグループに移動するために使用する、ユーザーがアクセスできるタブで構成されるパネル</a:t>
            </a:r>
          </a:p>
        </p:txBody>
      </p:sp>
      <p:sp>
        <p:nvSpPr>
          <p:cNvPr id="37" name="正方形/長方形 36"/>
          <p:cNvSpPr/>
          <p:nvPr/>
        </p:nvSpPr>
        <p:spPr>
          <a:xfrm>
            <a:off x="522287" y="2309767"/>
            <a:ext cx="6493809"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再生コントロールパネル - ビデオ録画の再生を制御するためのボタンを含むパネル：再生、一時停止、次のビデオ録画への移動等</a:t>
            </a:r>
          </a:p>
        </p:txBody>
      </p:sp>
      <p:sp>
        <p:nvSpPr>
          <p:cNvPr id="38" name="正方形/長方形 37"/>
          <p:cNvSpPr/>
          <p:nvPr/>
        </p:nvSpPr>
        <p:spPr>
          <a:xfrm>
            <a:off x="505955" y="2561857"/>
            <a:ext cx="6475079" cy="220573"/>
          </a:xfrm>
          <a:prstGeom prst="rect">
            <a:avLst/>
          </a:prstGeom>
        </p:spPr>
        <p:txBody>
          <a:bodyPr wrap="square">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PTZコントロールパネル - 特定のPTZデバイスを制御するために使用されるすべてのインターフェイスオブジェクト</a:t>
            </a:r>
          </a:p>
        </p:txBody>
      </p:sp>
      <p:sp>
        <p:nvSpPr>
          <p:cNvPr id="39" name="正方形/長方形 38"/>
          <p:cNvSpPr/>
          <p:nvPr/>
        </p:nvSpPr>
        <p:spPr>
          <a:xfrm>
            <a:off x="539958" y="2809129"/>
            <a:ext cx="636061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レイアウト制御リボン - レイアウトを作成、編集、および管理するためのツールを納めたパネ。</a:t>
            </a:r>
          </a:p>
        </p:txBody>
      </p:sp>
      <p:sp>
        <p:nvSpPr>
          <p:cNvPr id="40" name="正方形/長方形 39"/>
          <p:cNvSpPr/>
          <p:nvPr/>
        </p:nvSpPr>
        <p:spPr>
          <a:xfrm>
            <a:off x="523604" y="3042925"/>
            <a:ext cx="6272028" cy="220573"/>
          </a:xfrm>
          <a:prstGeom prst="rect">
            <a:avLst/>
          </a:prstGeom>
        </p:spPr>
        <p:txBody>
          <a:bodyPr wrap="square">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PTZデバイス - インストールされるPTZカメラデバイスのプロパティを表示するシステムオブジェクト</a:t>
            </a:r>
          </a:p>
        </p:txBody>
      </p:sp>
      <p:sp>
        <p:nvSpPr>
          <p:cNvPr id="41" name="正方形/長方形 40"/>
          <p:cNvSpPr/>
          <p:nvPr/>
        </p:nvSpPr>
        <p:spPr>
          <a:xfrm>
            <a:off x="839332" y="3591134"/>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また、物理デバイスを指定するために使用</a:t>
            </a:r>
          </a:p>
        </p:txBody>
      </p:sp>
      <p:sp>
        <p:nvSpPr>
          <p:cNvPr id="45" name="正方形/長方形 44"/>
          <p:cNvSpPr/>
          <p:nvPr/>
        </p:nvSpPr>
        <p:spPr>
          <a:xfrm>
            <a:off x="552450" y="3856483"/>
            <a:ext cx="6032503" cy="220573"/>
          </a:xfrm>
          <a:prstGeom prst="rect">
            <a:avLst/>
          </a:prstGeom>
        </p:spPr>
        <p:txBody>
          <a:bodyPr wrap="square">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PTZサブシステムには、PTZデバイスの遠隔制御と、ビデオカメラのレンズを提供するすべてのツールが含まれます。</a:t>
            </a:r>
          </a:p>
        </p:txBody>
      </p:sp>
      <p:sp>
        <p:nvSpPr>
          <p:cNvPr id="46" name="正方形/長方形 45"/>
          <p:cNvSpPr/>
          <p:nvPr/>
        </p:nvSpPr>
        <p:spPr>
          <a:xfrm>
            <a:off x="572632" y="4085663"/>
            <a:ext cx="5826312"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解析サブシステムには、受信ビデオおよび音声データの自動解析を行うすべてのツールが含まれます。</a:t>
            </a:r>
          </a:p>
        </p:txBody>
      </p:sp>
      <p:sp>
        <p:nvSpPr>
          <p:cNvPr id="47" name="正方形/長方形 46"/>
          <p:cNvSpPr/>
          <p:nvPr/>
        </p:nvSpPr>
        <p:spPr>
          <a:xfrm>
            <a:off x="562626" y="4301107"/>
            <a:ext cx="6106005"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アーカイブサブシステム内のフォレンジックサーチは、ビデオ画像のメタデータを使用して、アーカイブ内のビデオ録画を検索するツールです。</a:t>
            </a:r>
          </a:p>
        </p:txBody>
      </p:sp>
      <p:sp>
        <p:nvSpPr>
          <p:cNvPr id="48" name="正方形/長方形 47"/>
          <p:cNvSpPr/>
          <p:nvPr/>
        </p:nvSpPr>
        <p:spPr>
          <a:xfrm>
            <a:off x="475780" y="4668786"/>
            <a:ext cx="6620970"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サブシステムは、検出ツールが起動されたとき、ビデオカメラやIPサーバーの埋め込みリレーポートに接続された実行装置の起動を提供するすべてのツールを含みます（ビデオカメラやIPサーバーの組み込みセンサーを処理するものを含む）。</a:t>
            </a:r>
          </a:p>
        </p:txBody>
      </p:sp>
      <p:sp>
        <p:nvSpPr>
          <p:cNvPr id="49" name="正方形/長方形 48"/>
          <p:cNvSpPr/>
          <p:nvPr/>
        </p:nvSpPr>
        <p:spPr>
          <a:xfrm>
            <a:off x="527516" y="5083503"/>
            <a:ext cx="5899816"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通知サブシステムには、システム内で発生したイベントに関するユーザーへの通知を提供するすべてのツールが含まれます。</a:t>
            </a:r>
          </a:p>
        </p:txBody>
      </p:sp>
      <p:sp>
        <p:nvSpPr>
          <p:cNvPr id="50" name="正方形/長方形 49"/>
          <p:cNvSpPr/>
          <p:nvPr/>
        </p:nvSpPr>
        <p:spPr>
          <a:xfrm>
            <a:off x="495344" y="5356635"/>
            <a:ext cx="6601406"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イベント登録サブシステムには、システムイベントに関するデータの収集、処理、メディアへの保存を可能にするすべてのツールが含まれます。</a:t>
            </a:r>
          </a:p>
        </p:txBody>
      </p:sp>
      <p:sp>
        <p:nvSpPr>
          <p:cNvPr id="51" name="正方形/長方形 50"/>
          <p:cNvSpPr/>
          <p:nvPr/>
        </p:nvSpPr>
        <p:spPr>
          <a:xfrm>
            <a:off x="539957" y="5627727"/>
            <a:ext cx="6044995"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プリアラーム録画は、アラームイベント録画の先頭に追加されるプリイベント録画の期間です。</a:t>
            </a:r>
          </a:p>
        </p:txBody>
      </p:sp>
      <p:sp>
        <p:nvSpPr>
          <p:cNvPr id="53" name="正方形/長方形 52"/>
          <p:cNvSpPr/>
          <p:nvPr/>
        </p:nvSpPr>
        <p:spPr>
          <a:xfrm>
            <a:off x="561959" y="5950313"/>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プリセット - PTZデバイスの予めプログラムされた位置決め</a:t>
            </a:r>
          </a:p>
        </p:txBody>
      </p:sp>
      <p:sp>
        <p:nvSpPr>
          <p:cNvPr id="54" name="正方形/長方形 53"/>
          <p:cNvSpPr/>
          <p:nvPr/>
        </p:nvSpPr>
        <p:spPr>
          <a:xfrm>
            <a:off x="523604" y="6221382"/>
            <a:ext cx="6329187"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ソフトウェアパッケージ - セキュリティシステムを構築するために一緒に使用されるすべてのソフトウェアおよびハードウェアツール</a:t>
            </a:r>
          </a:p>
        </p:txBody>
      </p:sp>
      <p:sp>
        <p:nvSpPr>
          <p:cNvPr id="55" name="正方形/長方形 54"/>
          <p:cNvSpPr/>
          <p:nvPr/>
        </p:nvSpPr>
        <p:spPr>
          <a:xfrm>
            <a:off x="550184" y="6443842"/>
            <a:ext cx="6658652"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ソフトウェアモジュール - 特定の機能タスクを実行するために使用されるプログラムまたはプログラムの機能的に完全なコンポーネント（ユーザー機能を実行します）。</a:t>
            </a:r>
          </a:p>
        </p:txBody>
      </p:sp>
      <p:sp>
        <p:nvSpPr>
          <p:cNvPr id="56" name="正方形/長方形 55"/>
          <p:cNvSpPr/>
          <p:nvPr/>
        </p:nvSpPr>
        <p:spPr>
          <a:xfrm>
            <a:off x="550184" y="6784811"/>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レイアウト - 互いに関連する表示タイルの保存ポジショニング。</a:t>
            </a:r>
          </a:p>
        </p:txBody>
      </p:sp>
      <p:sp>
        <p:nvSpPr>
          <p:cNvPr id="57" name="正方形/長方形 56"/>
          <p:cNvSpPr/>
          <p:nvPr/>
        </p:nvSpPr>
        <p:spPr>
          <a:xfrm>
            <a:off x="561959" y="7000255"/>
            <a:ext cx="6106672"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分散システム - 複数の相互作用AxxonNextサーバー（最大4つ）およびクライアント（数は無制限）から成るグループ。AxxonNextサーバーはAxxonドメイン内にリンクされています。</a:t>
            </a:r>
          </a:p>
        </p:txBody>
      </p:sp>
      <p:sp>
        <p:nvSpPr>
          <p:cNvPr id="58" name="正方形/長方形 57"/>
          <p:cNvSpPr/>
          <p:nvPr/>
        </p:nvSpPr>
        <p:spPr>
          <a:xfrm>
            <a:off x="552450" y="7338809"/>
            <a:ext cx="3778250" cy="34881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リレー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1</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物理</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デバイス/電気機械スイッチ</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設置されたリレーのプロパティを表示するシステムオブジェクト</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正方形/長方形 58"/>
          <p:cNvSpPr/>
          <p:nvPr/>
        </p:nvSpPr>
        <p:spPr>
          <a:xfrm>
            <a:off x="538850" y="7780181"/>
            <a:ext cx="6681320"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サーバー - AxxonNextソフトウェアのサーバーの構成がインストールされている（またはインストールされるだろう）パソコン用の指定</a:t>
            </a:r>
          </a:p>
        </p:txBody>
      </p:sp>
      <p:sp>
        <p:nvSpPr>
          <p:cNvPr id="61" name="正方形/長方形 60"/>
          <p:cNvSpPr/>
          <p:nvPr/>
        </p:nvSpPr>
        <p:spPr>
          <a:xfrm>
            <a:off x="539957" y="7995625"/>
            <a:ext cx="6044995"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セキュリティシステム - ビデオ監視、オーディオ監視、および物体認識のために使用される装置一式、すべてAxxonNextソフトウェアシステムにより制御されます。</a:t>
            </a:r>
          </a:p>
        </p:txBody>
      </p:sp>
      <p:sp>
        <p:nvSpPr>
          <p:cNvPr id="62" name="正方形/長方形 61"/>
          <p:cNvSpPr/>
          <p:nvPr/>
        </p:nvSpPr>
        <p:spPr>
          <a:xfrm>
            <a:off x="584170" y="8421682"/>
            <a:ext cx="6318648"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システムログは、システムエラーエントリを含むイベント、上のシステム情報を含むログです。</a:t>
            </a:r>
          </a:p>
        </p:txBody>
      </p:sp>
      <p:sp>
        <p:nvSpPr>
          <p:cNvPr id="63" name="正方形/長方形 62"/>
          <p:cNvSpPr/>
          <p:nvPr/>
        </p:nvSpPr>
        <p:spPr>
          <a:xfrm>
            <a:off x="550183" y="8637126"/>
            <a:ext cx="6811053"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オブジェクトトラッキング - オペレータが視覚的にカメラのビューフィールド内のオブジェクトの動きを追跡することを可能にする機能。</a:t>
            </a:r>
          </a:p>
        </p:txBody>
      </p:sp>
      <p:sp>
        <p:nvSpPr>
          <p:cNvPr id="1030" name="正方形/長方形 1029"/>
          <p:cNvSpPr/>
          <p:nvPr/>
        </p:nvSpPr>
        <p:spPr>
          <a:xfrm>
            <a:off x="550183" y="8874975"/>
            <a:ext cx="6669987"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アラームフラグ - アラームイベントが始まったモーメント、またはアラームイベントの開始前の一定のモーメントのいずれかを指定するフラグシンボル。</a:t>
            </a:r>
          </a:p>
        </p:txBody>
      </p:sp>
      <p:sp>
        <p:nvSpPr>
          <p:cNvPr id="1031" name="正方形/長方形 1030"/>
          <p:cNvSpPr/>
          <p:nvPr/>
        </p:nvSpPr>
        <p:spPr>
          <a:xfrm>
            <a:off x="584170" y="9232106"/>
            <a:ext cx="6013459"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カラーコーディング - システムオブジェクト（機器、ソフトウェアモジュール）の現在の状態や動作モードに関するセキュリティシステムオペレータへのソフトウェアベースのグラフィカル通知。</a:t>
            </a:r>
          </a:p>
        </p:txBody>
      </p:sp>
    </p:spTree>
    <p:extLst>
      <p:ext uri="{BB962C8B-B14F-4D97-AF65-F5344CB8AC3E}">
        <p14:creationId xmlns:p14="http://schemas.microsoft.com/office/powerpoint/2010/main" val="613778846"/>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0100" y="704850"/>
            <a:ext cx="5959856" cy="648716"/>
          </a:xfrm>
          <a:custGeom>
            <a:avLst/>
            <a:gdLst>
              <a:gd name="connsiteX0" fmla="*/ 0 w 5959856"/>
              <a:gd name="connsiteY0" fmla="*/ 0 h 648716"/>
              <a:gd name="connsiteX1" fmla="*/ 5959856 w 5959856"/>
              <a:gd name="connsiteY1" fmla="*/ 0 h 648716"/>
              <a:gd name="connsiteX2" fmla="*/ 5959856 w 5959856"/>
              <a:gd name="connsiteY2" fmla="*/ 648716 h 648716"/>
              <a:gd name="connsiteX3" fmla="*/ 0 w 5959856"/>
              <a:gd name="connsiteY3" fmla="*/ 648716 h 648716"/>
              <a:gd name="connsiteX4" fmla="*/ 0 w 5959856"/>
              <a:gd name="connsiteY4" fmla="*/ 0 h 6487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48716">
                <a:moveTo>
                  <a:pt x="0" y="0"/>
                </a:moveTo>
                <a:lnTo>
                  <a:pt x="5959856" y="0"/>
                </a:lnTo>
                <a:lnTo>
                  <a:pt x="5959856" y="648716"/>
                </a:lnTo>
                <a:lnTo>
                  <a:pt x="0" y="648716"/>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5" name="Freeform 3"/>
          <p:cNvSpPr/>
          <p:nvPr/>
        </p:nvSpPr>
        <p:spPr>
          <a:xfrm>
            <a:off x="800100" y="69439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6" name="Freeform 3"/>
          <p:cNvSpPr/>
          <p:nvPr/>
        </p:nvSpPr>
        <p:spPr>
          <a:xfrm>
            <a:off x="800100" y="704850"/>
            <a:ext cx="9525" cy="648716"/>
          </a:xfrm>
          <a:custGeom>
            <a:avLst/>
            <a:gdLst>
              <a:gd name="connsiteX0" fmla="*/ 4762 w 9525"/>
              <a:gd name="connsiteY0" fmla="*/ 0 h 648716"/>
              <a:gd name="connsiteX1" fmla="*/ 4762 w 9525"/>
              <a:gd name="connsiteY1" fmla="*/ 648716 h 648716"/>
            </a:gdLst>
            <a:ahLst/>
            <a:cxnLst>
              <a:cxn ang="0">
                <a:pos x="connsiteX0" y="connsiteY0"/>
              </a:cxn>
              <a:cxn ang="1">
                <a:pos x="connsiteX1" y="connsiteY1"/>
              </a:cxn>
            </a:cxnLst>
            <a:rect l="l" t="t" r="r" b="b"/>
            <a:pathLst>
              <a:path w="9525" h="648716">
                <a:moveTo>
                  <a:pt x="4762" y="0"/>
                </a:moveTo>
                <a:lnTo>
                  <a:pt x="4762" y="64871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7" name="Freeform 3"/>
          <p:cNvSpPr/>
          <p:nvPr/>
        </p:nvSpPr>
        <p:spPr>
          <a:xfrm>
            <a:off x="800100" y="134404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8" name="Freeform 3"/>
          <p:cNvSpPr/>
          <p:nvPr/>
        </p:nvSpPr>
        <p:spPr>
          <a:xfrm>
            <a:off x="6750431" y="704850"/>
            <a:ext cx="9525" cy="648716"/>
          </a:xfrm>
          <a:custGeom>
            <a:avLst/>
            <a:gdLst>
              <a:gd name="connsiteX0" fmla="*/ 4762 w 9525"/>
              <a:gd name="connsiteY0" fmla="*/ 0 h 648716"/>
              <a:gd name="connsiteX1" fmla="*/ 4762 w 9525"/>
              <a:gd name="connsiteY1" fmla="*/ 648716 h 648716"/>
            </a:gdLst>
            <a:ahLst/>
            <a:cxnLst>
              <a:cxn ang="0">
                <a:pos x="connsiteX0" y="connsiteY0"/>
              </a:cxn>
              <a:cxn ang="1">
                <a:pos x="connsiteX1" y="connsiteY1"/>
              </a:cxn>
            </a:cxnLst>
            <a:rect l="l" t="t" r="r" b="b"/>
            <a:pathLst>
              <a:path w="9525" h="648716">
                <a:moveTo>
                  <a:pt x="4762" y="0"/>
                </a:moveTo>
                <a:lnTo>
                  <a:pt x="4762" y="648716"/>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9" name="Freeform 3"/>
          <p:cNvSpPr/>
          <p:nvPr/>
        </p:nvSpPr>
        <p:spPr>
          <a:xfrm>
            <a:off x="809625" y="714375"/>
            <a:ext cx="5940806" cy="263905"/>
          </a:xfrm>
          <a:custGeom>
            <a:avLst/>
            <a:gdLst>
              <a:gd name="connsiteX0" fmla="*/ 0 w 5940806"/>
              <a:gd name="connsiteY0" fmla="*/ 0 h 263905"/>
              <a:gd name="connsiteX1" fmla="*/ 5940806 w 5940806"/>
              <a:gd name="connsiteY1" fmla="*/ 0 h 263905"/>
              <a:gd name="connsiteX2" fmla="*/ 5940806 w 5940806"/>
              <a:gd name="connsiteY2" fmla="*/ 263905 h 263905"/>
              <a:gd name="connsiteX3" fmla="*/ 0 w 5940806"/>
              <a:gd name="connsiteY3" fmla="*/ 263905 h 263905"/>
              <a:gd name="connsiteX4" fmla="*/ 0 w 5940806"/>
              <a:gd name="connsiteY4" fmla="*/ 0 h 2639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905">
                <a:moveTo>
                  <a:pt x="0" y="0"/>
                </a:moveTo>
                <a:lnTo>
                  <a:pt x="5940806" y="0"/>
                </a:lnTo>
                <a:lnTo>
                  <a:pt x="5940806" y="263905"/>
                </a:lnTo>
                <a:lnTo>
                  <a:pt x="0" y="26390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 name="Freeform 3"/>
          <p:cNvSpPr/>
          <p:nvPr/>
        </p:nvSpPr>
        <p:spPr>
          <a:xfrm>
            <a:off x="809625" y="968755"/>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1" name="Freeform 3"/>
          <p:cNvSpPr/>
          <p:nvPr/>
        </p:nvSpPr>
        <p:spPr>
          <a:xfrm>
            <a:off x="809625" y="978280"/>
            <a:ext cx="5940806" cy="365760"/>
          </a:xfrm>
          <a:custGeom>
            <a:avLst/>
            <a:gdLst>
              <a:gd name="connsiteX0" fmla="*/ 0 w 5940806"/>
              <a:gd name="connsiteY0" fmla="*/ 0 h 365760"/>
              <a:gd name="connsiteX1" fmla="*/ 5940806 w 5940806"/>
              <a:gd name="connsiteY1" fmla="*/ 0 h 365760"/>
              <a:gd name="connsiteX2" fmla="*/ 5940806 w 5940806"/>
              <a:gd name="connsiteY2" fmla="*/ 365760 h 365760"/>
              <a:gd name="connsiteX3" fmla="*/ 0 w 5940806"/>
              <a:gd name="connsiteY3" fmla="*/ 365760 h 365760"/>
              <a:gd name="connsiteX4" fmla="*/ 0 w 5940806"/>
              <a:gd name="connsiteY4" fmla="*/ 0 h 36576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365760">
                <a:moveTo>
                  <a:pt x="0" y="0"/>
                </a:moveTo>
                <a:lnTo>
                  <a:pt x="5940806" y="0"/>
                </a:lnTo>
                <a:lnTo>
                  <a:pt x="5940806" y="365760"/>
                </a:lnTo>
                <a:lnTo>
                  <a:pt x="0" y="36576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2" name="Freeform 3"/>
          <p:cNvSpPr/>
          <p:nvPr/>
        </p:nvSpPr>
        <p:spPr>
          <a:xfrm>
            <a:off x="800100" y="5885225"/>
            <a:ext cx="5959856" cy="1014475"/>
          </a:xfrm>
          <a:custGeom>
            <a:avLst/>
            <a:gdLst>
              <a:gd name="connsiteX0" fmla="*/ 0 w 5959856"/>
              <a:gd name="connsiteY0" fmla="*/ 0 h 1014475"/>
              <a:gd name="connsiteX1" fmla="*/ 5959856 w 5959856"/>
              <a:gd name="connsiteY1" fmla="*/ 0 h 1014475"/>
              <a:gd name="connsiteX2" fmla="*/ 5959856 w 5959856"/>
              <a:gd name="connsiteY2" fmla="*/ 1014475 h 1014475"/>
              <a:gd name="connsiteX3" fmla="*/ 0 w 5959856"/>
              <a:gd name="connsiteY3" fmla="*/ 1014475 h 1014475"/>
              <a:gd name="connsiteX4" fmla="*/ 0 w 5959856"/>
              <a:gd name="connsiteY4" fmla="*/ 0 h 10144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1014475">
                <a:moveTo>
                  <a:pt x="0" y="0"/>
                </a:moveTo>
                <a:lnTo>
                  <a:pt x="5959856" y="0"/>
                </a:lnTo>
                <a:lnTo>
                  <a:pt x="5959856" y="1014475"/>
                </a:lnTo>
                <a:lnTo>
                  <a:pt x="0" y="1014475"/>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3" name="Freeform 3"/>
          <p:cNvSpPr/>
          <p:nvPr/>
        </p:nvSpPr>
        <p:spPr>
          <a:xfrm>
            <a:off x="800100" y="588522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4" name="Freeform 3"/>
          <p:cNvSpPr/>
          <p:nvPr/>
        </p:nvSpPr>
        <p:spPr>
          <a:xfrm>
            <a:off x="800100" y="5885225"/>
            <a:ext cx="9525" cy="1014475"/>
          </a:xfrm>
          <a:custGeom>
            <a:avLst/>
            <a:gdLst>
              <a:gd name="connsiteX0" fmla="*/ 4762 w 9525"/>
              <a:gd name="connsiteY0" fmla="*/ 0 h 1014475"/>
              <a:gd name="connsiteX1" fmla="*/ 4762 w 9525"/>
              <a:gd name="connsiteY1" fmla="*/ 1014475 h 1014475"/>
            </a:gdLst>
            <a:ahLst/>
            <a:cxnLst>
              <a:cxn ang="0">
                <a:pos x="connsiteX0" y="connsiteY0"/>
              </a:cxn>
              <a:cxn ang="1">
                <a:pos x="connsiteX1" y="connsiteY1"/>
              </a:cxn>
            </a:cxnLst>
            <a:rect l="l" t="t" r="r" b="b"/>
            <a:pathLst>
              <a:path w="9525" h="1014475">
                <a:moveTo>
                  <a:pt x="4762" y="0"/>
                </a:moveTo>
                <a:lnTo>
                  <a:pt x="4762" y="1014475"/>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5" name="Freeform 3"/>
          <p:cNvSpPr/>
          <p:nvPr/>
        </p:nvSpPr>
        <p:spPr>
          <a:xfrm>
            <a:off x="800100" y="687291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6" name="Freeform 3"/>
          <p:cNvSpPr/>
          <p:nvPr/>
        </p:nvSpPr>
        <p:spPr>
          <a:xfrm>
            <a:off x="6750431" y="5885225"/>
            <a:ext cx="9525" cy="1014475"/>
          </a:xfrm>
          <a:custGeom>
            <a:avLst/>
            <a:gdLst>
              <a:gd name="connsiteX0" fmla="*/ 4762 w 9525"/>
              <a:gd name="connsiteY0" fmla="*/ 0 h 1014475"/>
              <a:gd name="connsiteX1" fmla="*/ 4762 w 9525"/>
              <a:gd name="connsiteY1" fmla="*/ 1014475 h 1014475"/>
            </a:gdLst>
            <a:ahLst/>
            <a:cxnLst>
              <a:cxn ang="0">
                <a:pos x="connsiteX0" y="connsiteY0"/>
              </a:cxn>
              <a:cxn ang="1">
                <a:pos x="connsiteX1" y="connsiteY1"/>
              </a:cxn>
            </a:cxnLst>
            <a:rect l="l" t="t" r="r" b="b"/>
            <a:pathLst>
              <a:path w="9525" h="1014475">
                <a:moveTo>
                  <a:pt x="4762" y="0"/>
                </a:moveTo>
                <a:lnTo>
                  <a:pt x="4762" y="1014475"/>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7" name="Freeform 3"/>
          <p:cNvSpPr/>
          <p:nvPr/>
        </p:nvSpPr>
        <p:spPr>
          <a:xfrm>
            <a:off x="809625" y="5894750"/>
            <a:ext cx="5940806" cy="263905"/>
          </a:xfrm>
          <a:custGeom>
            <a:avLst/>
            <a:gdLst>
              <a:gd name="connsiteX0" fmla="*/ 0 w 5940806"/>
              <a:gd name="connsiteY0" fmla="*/ 0 h 263905"/>
              <a:gd name="connsiteX1" fmla="*/ 5940806 w 5940806"/>
              <a:gd name="connsiteY1" fmla="*/ 0 h 263905"/>
              <a:gd name="connsiteX2" fmla="*/ 5940806 w 5940806"/>
              <a:gd name="connsiteY2" fmla="*/ 263905 h 263905"/>
              <a:gd name="connsiteX3" fmla="*/ 0 w 5940806"/>
              <a:gd name="connsiteY3" fmla="*/ 263905 h 263905"/>
              <a:gd name="connsiteX4" fmla="*/ 0 w 5940806"/>
              <a:gd name="connsiteY4" fmla="*/ 0 h 2639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905">
                <a:moveTo>
                  <a:pt x="0" y="0"/>
                </a:moveTo>
                <a:lnTo>
                  <a:pt x="5940806" y="0"/>
                </a:lnTo>
                <a:lnTo>
                  <a:pt x="5940806" y="263905"/>
                </a:lnTo>
                <a:lnTo>
                  <a:pt x="0" y="26390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8" name="Freeform 3"/>
          <p:cNvSpPr/>
          <p:nvPr/>
        </p:nvSpPr>
        <p:spPr>
          <a:xfrm>
            <a:off x="809625" y="6149131"/>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9" name="Freeform 3"/>
          <p:cNvSpPr/>
          <p:nvPr/>
        </p:nvSpPr>
        <p:spPr>
          <a:xfrm>
            <a:off x="752094" y="6158656"/>
            <a:ext cx="5940806" cy="731519"/>
          </a:xfrm>
          <a:custGeom>
            <a:avLst/>
            <a:gdLst>
              <a:gd name="connsiteX0" fmla="*/ 0 w 5940806"/>
              <a:gd name="connsiteY0" fmla="*/ 0 h 731519"/>
              <a:gd name="connsiteX1" fmla="*/ 5940806 w 5940806"/>
              <a:gd name="connsiteY1" fmla="*/ 0 h 731519"/>
              <a:gd name="connsiteX2" fmla="*/ 5940806 w 5940806"/>
              <a:gd name="connsiteY2" fmla="*/ 731519 h 731519"/>
              <a:gd name="connsiteX3" fmla="*/ 0 w 5940806"/>
              <a:gd name="connsiteY3" fmla="*/ 731519 h 731519"/>
              <a:gd name="connsiteX4" fmla="*/ 0 w 5940806"/>
              <a:gd name="connsiteY4" fmla="*/ 0 h 73151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731519">
                <a:moveTo>
                  <a:pt x="0" y="0"/>
                </a:moveTo>
                <a:lnTo>
                  <a:pt x="5940806" y="0"/>
                </a:lnTo>
                <a:lnTo>
                  <a:pt x="5940806" y="731519"/>
                </a:lnTo>
                <a:lnTo>
                  <a:pt x="0" y="731519"/>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0" name="Freeform 3"/>
          <p:cNvSpPr/>
          <p:nvPr/>
        </p:nvSpPr>
        <p:spPr>
          <a:xfrm>
            <a:off x="1183513" y="1008761"/>
            <a:ext cx="40512" cy="40512"/>
          </a:xfrm>
          <a:custGeom>
            <a:avLst/>
            <a:gdLst>
              <a:gd name="connsiteX0" fmla="*/ 40512 w 40512"/>
              <a:gd name="connsiteY0" fmla="*/ 20192 h 40512"/>
              <a:gd name="connsiteX1" fmla="*/ 20192 w 40512"/>
              <a:gd name="connsiteY1" fmla="*/ 40513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496"/>
                  <a:pt x="31369" y="40513"/>
                  <a:pt x="20192" y="40513"/>
                </a:cubicBezTo>
                <a:cubicBezTo>
                  <a:pt x="9016" y="40513"/>
                  <a:pt x="0" y="31496"/>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1" name="Freeform 3"/>
          <p:cNvSpPr/>
          <p:nvPr/>
        </p:nvSpPr>
        <p:spPr>
          <a:xfrm>
            <a:off x="1183513" y="1130680"/>
            <a:ext cx="40512" cy="40513"/>
          </a:xfrm>
          <a:custGeom>
            <a:avLst/>
            <a:gdLst>
              <a:gd name="connsiteX0" fmla="*/ 40512 w 40512"/>
              <a:gd name="connsiteY0" fmla="*/ 20193 h 40513"/>
              <a:gd name="connsiteX1" fmla="*/ 20192 w 40512"/>
              <a:gd name="connsiteY1" fmla="*/ 40513 h 40513"/>
              <a:gd name="connsiteX2" fmla="*/ 0 w 40512"/>
              <a:gd name="connsiteY2" fmla="*/ 20193 h 40513"/>
              <a:gd name="connsiteX3" fmla="*/ 20192 w 40512"/>
              <a:gd name="connsiteY3" fmla="*/ 0 h 40513"/>
              <a:gd name="connsiteX4" fmla="*/ 40512 w 40512"/>
              <a:gd name="connsiteY4" fmla="*/ 20193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3"/>
                </a:moveTo>
                <a:cubicBezTo>
                  <a:pt x="40512" y="31369"/>
                  <a:pt x="31369" y="40513"/>
                  <a:pt x="20192" y="40513"/>
                </a:cubicBezTo>
                <a:cubicBezTo>
                  <a:pt x="9016" y="40513"/>
                  <a:pt x="0" y="31369"/>
                  <a:pt x="0" y="20193"/>
                </a:cubicBezTo>
                <a:cubicBezTo>
                  <a:pt x="0" y="9016"/>
                  <a:pt x="9016" y="0"/>
                  <a:pt x="20192" y="0"/>
                </a:cubicBezTo>
                <a:cubicBezTo>
                  <a:pt x="31369" y="0"/>
                  <a:pt x="40512" y="9016"/>
                  <a:pt x="40512" y="20193"/>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2" name="Freeform 3"/>
          <p:cNvSpPr/>
          <p:nvPr/>
        </p:nvSpPr>
        <p:spPr>
          <a:xfrm>
            <a:off x="1183513" y="1252600"/>
            <a:ext cx="40512" cy="40513"/>
          </a:xfrm>
          <a:custGeom>
            <a:avLst/>
            <a:gdLst>
              <a:gd name="connsiteX0" fmla="*/ 40512 w 40512"/>
              <a:gd name="connsiteY0" fmla="*/ 20193 h 40513"/>
              <a:gd name="connsiteX1" fmla="*/ 20192 w 40512"/>
              <a:gd name="connsiteY1" fmla="*/ 40513 h 40513"/>
              <a:gd name="connsiteX2" fmla="*/ 0 w 40512"/>
              <a:gd name="connsiteY2" fmla="*/ 20193 h 40513"/>
              <a:gd name="connsiteX3" fmla="*/ 20192 w 40512"/>
              <a:gd name="connsiteY3" fmla="*/ 0 h 40513"/>
              <a:gd name="connsiteX4" fmla="*/ 40512 w 40512"/>
              <a:gd name="connsiteY4" fmla="*/ 20193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3"/>
                </a:moveTo>
                <a:cubicBezTo>
                  <a:pt x="40512" y="31369"/>
                  <a:pt x="31369" y="40513"/>
                  <a:pt x="20192" y="40513"/>
                </a:cubicBezTo>
                <a:cubicBezTo>
                  <a:pt x="9016" y="40513"/>
                  <a:pt x="0" y="31369"/>
                  <a:pt x="0" y="20193"/>
                </a:cubicBezTo>
                <a:cubicBezTo>
                  <a:pt x="0" y="9016"/>
                  <a:pt x="9016" y="0"/>
                  <a:pt x="20192" y="0"/>
                </a:cubicBezTo>
                <a:cubicBezTo>
                  <a:pt x="31369" y="0"/>
                  <a:pt x="40512" y="9016"/>
                  <a:pt x="40512" y="20193"/>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3" name="Freeform 3"/>
          <p:cNvSpPr/>
          <p:nvPr/>
        </p:nvSpPr>
        <p:spPr>
          <a:xfrm>
            <a:off x="1183513" y="6189136"/>
            <a:ext cx="40512" cy="40513"/>
          </a:xfrm>
          <a:custGeom>
            <a:avLst/>
            <a:gdLst>
              <a:gd name="connsiteX0" fmla="*/ 40512 w 40512"/>
              <a:gd name="connsiteY0" fmla="*/ 20192 h 40513"/>
              <a:gd name="connsiteX1" fmla="*/ 20192 w 40512"/>
              <a:gd name="connsiteY1" fmla="*/ 40513 h 40513"/>
              <a:gd name="connsiteX2" fmla="*/ 0 w 40512"/>
              <a:gd name="connsiteY2" fmla="*/ 20192 h 40513"/>
              <a:gd name="connsiteX3" fmla="*/ 20192 w 40512"/>
              <a:gd name="connsiteY3" fmla="*/ 0 h 40513"/>
              <a:gd name="connsiteX4" fmla="*/ 40512 w 40512"/>
              <a:gd name="connsiteY4" fmla="*/ 20192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2"/>
                </a:moveTo>
                <a:cubicBezTo>
                  <a:pt x="40512" y="31369"/>
                  <a:pt x="31369" y="40513"/>
                  <a:pt x="20192" y="40513"/>
                </a:cubicBezTo>
                <a:cubicBezTo>
                  <a:pt x="9016" y="40513"/>
                  <a:pt x="0" y="31369"/>
                  <a:pt x="0" y="20192"/>
                </a:cubicBezTo>
                <a:cubicBezTo>
                  <a:pt x="0" y="9017"/>
                  <a:pt x="9016" y="0"/>
                  <a:pt x="20192" y="0"/>
                </a:cubicBezTo>
                <a:cubicBezTo>
                  <a:pt x="31369" y="0"/>
                  <a:pt x="40512" y="9017"/>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4" name="Freeform 3"/>
          <p:cNvSpPr/>
          <p:nvPr/>
        </p:nvSpPr>
        <p:spPr>
          <a:xfrm>
            <a:off x="1183513" y="6311056"/>
            <a:ext cx="40512" cy="40513"/>
          </a:xfrm>
          <a:custGeom>
            <a:avLst/>
            <a:gdLst>
              <a:gd name="connsiteX0" fmla="*/ 40512 w 40512"/>
              <a:gd name="connsiteY0" fmla="*/ 20192 h 40513"/>
              <a:gd name="connsiteX1" fmla="*/ 20192 w 40512"/>
              <a:gd name="connsiteY1" fmla="*/ 40513 h 40513"/>
              <a:gd name="connsiteX2" fmla="*/ 0 w 40512"/>
              <a:gd name="connsiteY2" fmla="*/ 20192 h 40513"/>
              <a:gd name="connsiteX3" fmla="*/ 20192 w 40512"/>
              <a:gd name="connsiteY3" fmla="*/ 0 h 40513"/>
              <a:gd name="connsiteX4" fmla="*/ 40512 w 40512"/>
              <a:gd name="connsiteY4" fmla="*/ 20192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2"/>
                </a:moveTo>
                <a:cubicBezTo>
                  <a:pt x="40512" y="31369"/>
                  <a:pt x="31369" y="40513"/>
                  <a:pt x="20192" y="40513"/>
                </a:cubicBezTo>
                <a:cubicBezTo>
                  <a:pt x="9016" y="40513"/>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5" name="Freeform 3"/>
          <p:cNvSpPr/>
          <p:nvPr/>
        </p:nvSpPr>
        <p:spPr>
          <a:xfrm>
            <a:off x="1183513" y="6432977"/>
            <a:ext cx="40512" cy="40513"/>
          </a:xfrm>
          <a:custGeom>
            <a:avLst/>
            <a:gdLst>
              <a:gd name="connsiteX0" fmla="*/ 40512 w 40512"/>
              <a:gd name="connsiteY0" fmla="*/ 20192 h 40513"/>
              <a:gd name="connsiteX1" fmla="*/ 20192 w 40512"/>
              <a:gd name="connsiteY1" fmla="*/ 40513 h 40513"/>
              <a:gd name="connsiteX2" fmla="*/ 0 w 40512"/>
              <a:gd name="connsiteY2" fmla="*/ 20192 h 40513"/>
              <a:gd name="connsiteX3" fmla="*/ 20192 w 40512"/>
              <a:gd name="connsiteY3" fmla="*/ 0 h 40513"/>
              <a:gd name="connsiteX4" fmla="*/ 40512 w 40512"/>
              <a:gd name="connsiteY4" fmla="*/ 20192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2"/>
                </a:moveTo>
                <a:cubicBezTo>
                  <a:pt x="40512" y="31369"/>
                  <a:pt x="31369" y="40513"/>
                  <a:pt x="20192" y="40513"/>
                </a:cubicBezTo>
                <a:cubicBezTo>
                  <a:pt x="9016" y="40513"/>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6" name="Freeform 3"/>
          <p:cNvSpPr/>
          <p:nvPr/>
        </p:nvSpPr>
        <p:spPr>
          <a:xfrm>
            <a:off x="1183513" y="6554897"/>
            <a:ext cx="40512" cy="40385"/>
          </a:xfrm>
          <a:custGeom>
            <a:avLst/>
            <a:gdLst>
              <a:gd name="connsiteX0" fmla="*/ 40512 w 40512"/>
              <a:gd name="connsiteY0" fmla="*/ 20192 h 40385"/>
              <a:gd name="connsiteX1" fmla="*/ 20192 w 40512"/>
              <a:gd name="connsiteY1" fmla="*/ 40385 h 40385"/>
              <a:gd name="connsiteX2" fmla="*/ 0 w 40512"/>
              <a:gd name="connsiteY2" fmla="*/ 20192 h 40385"/>
              <a:gd name="connsiteX3" fmla="*/ 20192 w 40512"/>
              <a:gd name="connsiteY3" fmla="*/ 0 h 40385"/>
              <a:gd name="connsiteX4" fmla="*/ 40512 w 40512"/>
              <a:gd name="connsiteY4" fmla="*/ 20192 h 4038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385">
                <a:moveTo>
                  <a:pt x="40512" y="20192"/>
                </a:moveTo>
                <a:cubicBezTo>
                  <a:pt x="40512" y="31369"/>
                  <a:pt x="31369" y="40385"/>
                  <a:pt x="20192" y="40385"/>
                </a:cubicBezTo>
                <a:cubicBezTo>
                  <a:pt x="9016" y="40385"/>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7" name="Freeform 3"/>
          <p:cNvSpPr/>
          <p:nvPr/>
        </p:nvSpPr>
        <p:spPr>
          <a:xfrm>
            <a:off x="1183513" y="6781478"/>
            <a:ext cx="40512" cy="40512"/>
          </a:xfrm>
          <a:custGeom>
            <a:avLst/>
            <a:gdLst>
              <a:gd name="connsiteX0" fmla="*/ 40512 w 40512"/>
              <a:gd name="connsiteY0" fmla="*/ 20192 h 40512"/>
              <a:gd name="connsiteX1" fmla="*/ 20192 w 40512"/>
              <a:gd name="connsiteY1" fmla="*/ 40513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8"/>
                  <a:pt x="31369" y="40513"/>
                  <a:pt x="20192" y="40513"/>
                </a:cubicBezTo>
                <a:cubicBezTo>
                  <a:pt x="9016" y="40513"/>
                  <a:pt x="0" y="31368"/>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8" name="Freeform 3"/>
          <p:cNvSpPr/>
          <p:nvPr/>
        </p:nvSpPr>
        <p:spPr>
          <a:xfrm>
            <a:off x="609600" y="3131820"/>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29" name="Freeform 3"/>
          <p:cNvSpPr/>
          <p:nvPr/>
        </p:nvSpPr>
        <p:spPr>
          <a:xfrm>
            <a:off x="609600" y="31265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30" name="Freeform 3"/>
          <p:cNvSpPr/>
          <p:nvPr/>
        </p:nvSpPr>
        <p:spPr>
          <a:xfrm>
            <a:off x="609600" y="313182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31" name="Freeform 3"/>
          <p:cNvSpPr/>
          <p:nvPr/>
        </p:nvSpPr>
        <p:spPr>
          <a:xfrm>
            <a:off x="609600" y="3669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24" name="Freeform 3"/>
          <p:cNvSpPr/>
          <p:nvPr/>
        </p:nvSpPr>
        <p:spPr>
          <a:xfrm>
            <a:off x="6940931" y="313182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25" name="Freeform 3"/>
          <p:cNvSpPr/>
          <p:nvPr/>
        </p:nvSpPr>
        <p:spPr>
          <a:xfrm>
            <a:off x="609600" y="7902757"/>
            <a:ext cx="6340856" cy="792480"/>
          </a:xfrm>
          <a:custGeom>
            <a:avLst/>
            <a:gdLst>
              <a:gd name="connsiteX0" fmla="*/ 0 w 6340856"/>
              <a:gd name="connsiteY0" fmla="*/ 0 h 792480"/>
              <a:gd name="connsiteX1" fmla="*/ 6340856 w 6340856"/>
              <a:gd name="connsiteY1" fmla="*/ 0 h 792480"/>
              <a:gd name="connsiteX2" fmla="*/ 6340856 w 6340856"/>
              <a:gd name="connsiteY2" fmla="*/ 792480 h 792480"/>
              <a:gd name="connsiteX3" fmla="*/ 0 w 6340856"/>
              <a:gd name="connsiteY3" fmla="*/ 792480 h 792480"/>
              <a:gd name="connsiteX4" fmla="*/ 0 w 6340856"/>
              <a:gd name="connsiteY4" fmla="*/ 0 h 79248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92480">
                <a:moveTo>
                  <a:pt x="0" y="0"/>
                </a:moveTo>
                <a:lnTo>
                  <a:pt x="6340856" y="0"/>
                </a:lnTo>
                <a:lnTo>
                  <a:pt x="6340856" y="792480"/>
                </a:lnTo>
                <a:lnTo>
                  <a:pt x="0" y="79248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r>
              <a:rPr lang="ja-JP" altLang="en-US" dirty="0">
                <a:latin typeface="メイリオ" panose="020B0604030504040204" pitchFamily="50" charset="-128"/>
                <a:ea typeface="メイリオ" panose="020B0604030504040204" pitchFamily="50" charset="-128"/>
              </a:rPr>
              <a:t>次のようにスタートメニューからサーバーを再起動します。</a:t>
            </a:r>
            <a:endParaRPr lang="zh-CN" altLang="en-US" dirty="0">
              <a:latin typeface="メイリオ" panose="020B0604030504040204" pitchFamily="50" charset="-128"/>
            </a:endParaRPr>
          </a:p>
        </p:txBody>
      </p:sp>
      <p:sp>
        <p:nvSpPr>
          <p:cNvPr id="1026" name="Freeform 3"/>
          <p:cNvSpPr/>
          <p:nvPr/>
        </p:nvSpPr>
        <p:spPr>
          <a:xfrm>
            <a:off x="609600" y="790275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28" name="Freeform 3"/>
          <p:cNvSpPr/>
          <p:nvPr/>
        </p:nvSpPr>
        <p:spPr>
          <a:xfrm>
            <a:off x="609600" y="7902757"/>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29" name="Freeform 3"/>
          <p:cNvSpPr/>
          <p:nvPr/>
        </p:nvSpPr>
        <p:spPr>
          <a:xfrm>
            <a:off x="609600" y="868571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sp>
        <p:nvSpPr>
          <p:cNvPr id="1030" name="Freeform 3"/>
          <p:cNvSpPr/>
          <p:nvPr/>
        </p:nvSpPr>
        <p:spPr>
          <a:xfrm>
            <a:off x="6940931" y="7902757"/>
            <a:ext cx="9525" cy="792480"/>
          </a:xfrm>
          <a:custGeom>
            <a:avLst/>
            <a:gdLst>
              <a:gd name="connsiteX0" fmla="*/ 4762 w 9525"/>
              <a:gd name="connsiteY0" fmla="*/ 0 h 792480"/>
              <a:gd name="connsiteX1" fmla="*/ 4762 w 9525"/>
              <a:gd name="connsiteY1" fmla="*/ 792480 h 792480"/>
            </a:gdLst>
            <a:ahLst/>
            <a:cxnLst>
              <a:cxn ang="0">
                <a:pos x="connsiteX0" y="connsiteY0"/>
              </a:cxn>
              <a:cxn ang="1">
                <a:pos x="connsiteX1" y="connsiteY1"/>
              </a:cxn>
            </a:cxnLst>
            <a:rect l="l" t="t" r="r" b="b"/>
            <a:pathLst>
              <a:path w="9525" h="792480">
                <a:moveTo>
                  <a:pt x="4762" y="0"/>
                </a:moveTo>
                <a:lnTo>
                  <a:pt x="4762" y="79248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3238500"/>
            <a:ext cx="177800" cy="177800"/>
          </a:xfrm>
          <a:prstGeom prst="rect">
            <a:avLst/>
          </a:prstGeom>
          <a:noFill/>
        </p:spPr>
      </p:pic>
      <p:pic>
        <p:nvPicPr>
          <p:cNvPr id="1031" name="Picture 3"/>
          <p:cNvPicPr>
            <a:picLocks noChangeAspect="1" noChangeArrowheads="1"/>
          </p:cNvPicPr>
          <p:nvPr/>
        </p:nvPicPr>
        <p:blipFill>
          <a:blip r:embed="rId3" cstate="print"/>
          <a:srcRect/>
          <a:stretch>
            <a:fillRect/>
          </a:stretch>
        </p:blipFill>
        <p:spPr bwMode="auto">
          <a:xfrm>
            <a:off x="1183513" y="6673643"/>
            <a:ext cx="50800" cy="63500"/>
          </a:xfrm>
          <a:prstGeom prst="rect">
            <a:avLst/>
          </a:prstGeom>
          <a:noFill/>
        </p:spPr>
      </p:pic>
      <p:pic>
        <p:nvPicPr>
          <p:cNvPr id="1032" name="Picture 3"/>
          <p:cNvPicPr>
            <a:picLocks noChangeAspect="1" noChangeArrowheads="1"/>
          </p:cNvPicPr>
          <p:nvPr/>
        </p:nvPicPr>
        <p:blipFill>
          <a:blip r:embed="rId4" cstate="print"/>
          <a:srcRect/>
          <a:stretch>
            <a:fillRect/>
          </a:stretch>
        </p:blipFill>
        <p:spPr bwMode="auto">
          <a:xfrm>
            <a:off x="698500" y="8007787"/>
            <a:ext cx="177800" cy="177800"/>
          </a:xfrm>
          <a:prstGeom prst="rect">
            <a:avLst/>
          </a:prstGeom>
          <a:noFill/>
        </p:spPr>
      </p:pic>
      <p:sp>
        <p:nvSpPr>
          <p:cNvPr id="2" name="TextBox 1"/>
          <p:cNvSpPr txBox="1"/>
          <p:nvPr/>
        </p:nvSpPr>
        <p:spPr>
          <a:xfrm>
            <a:off x="457200" y="10426700"/>
            <a:ext cx="192360" cy="174407"/>
          </a:xfrm>
          <a:prstGeom prst="rect">
            <a:avLst/>
          </a:prstGeom>
          <a:noFill/>
        </p:spPr>
        <p:txBody>
          <a:bodyPr wrap="none" lIns="0" tIns="0" rIns="0" rtlCol="0">
            <a:spAutoFit/>
          </a:bodyPr>
          <a:lstStyle/>
          <a:p>
            <a:pPr>
              <a:lnSpc>
                <a:spcPts val="10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311</a:t>
            </a:r>
          </a:p>
        </p:txBody>
      </p:sp>
      <p:sp>
        <p:nvSpPr>
          <p:cNvPr id="1033" name="TextBox 1"/>
          <p:cNvSpPr txBox="1"/>
          <p:nvPr/>
        </p:nvSpPr>
        <p:spPr>
          <a:xfrm>
            <a:off x="3454400" y="787400"/>
            <a:ext cx="128240" cy="174407"/>
          </a:xfrm>
          <a:prstGeom prst="rect">
            <a:avLst/>
          </a:prstGeom>
          <a:noFill/>
        </p:spPr>
        <p:txBody>
          <a:bodyPr wrap="none" lIns="0" tIns="0" rIns="0" rtlCol="0">
            <a:spAutoFit/>
          </a:bodyPr>
          <a:lstStyle/>
          <a:p>
            <a:pPr>
              <a:lnSpc>
                <a:spcPts val="1000"/>
              </a:lnSpc>
              <a:tabLst/>
            </a:pPr>
            <a:r>
              <a:rPr lang="en-US" altLang="zh-CN" sz="1001" b="1" dirty="0" smtClean="0">
                <a:solidFill>
                  <a:srgbClr val="000000"/>
                </a:solidFill>
                <a:latin typeface="メイリオ" panose="020B0604030504040204" pitchFamily="50" charset="-128"/>
                <a:cs typeface="メイリオ" panose="020B0604030504040204" pitchFamily="50" charset="-128"/>
              </a:rPr>
              <a:t>　</a:t>
            </a:r>
          </a:p>
        </p:txBody>
      </p:sp>
      <p:sp>
        <p:nvSpPr>
          <p:cNvPr id="1034" name="TextBox 1"/>
          <p:cNvSpPr txBox="1"/>
          <p:nvPr/>
        </p:nvSpPr>
        <p:spPr>
          <a:xfrm>
            <a:off x="1295400" y="1003300"/>
            <a:ext cx="1748877"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5" action="ppaction://hlinksldjump"/>
              </a:rPr>
              <a:t>NGPホストサービスを起動するエラー</a:t>
            </a:r>
          </a:p>
        </p:txBody>
      </p:sp>
      <p:sp>
        <p:nvSpPr>
          <p:cNvPr id="1035" name="TextBox 1"/>
          <p:cNvSpPr txBox="1"/>
          <p:nvPr/>
        </p:nvSpPr>
        <p:spPr>
          <a:xfrm>
            <a:off x="1295400" y="1117600"/>
            <a:ext cx="1862689"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5" action="ppaction://hlinksldjump"/>
              </a:rPr>
              <a:t>Postgresデータベースに関連するエラー</a:t>
            </a:r>
          </a:p>
        </p:txBody>
      </p:sp>
      <p:sp>
        <p:nvSpPr>
          <p:cNvPr id="1036" name="TextBox 1"/>
          <p:cNvSpPr txBox="1"/>
          <p:nvPr/>
        </p:nvSpPr>
        <p:spPr>
          <a:xfrm>
            <a:off x="1295400" y="1244600"/>
            <a:ext cx="3831177"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5" action="ppaction://hlinksldjump"/>
              </a:rPr>
              <a:t>Videoinspectorを設置するシステム上のAxxonNextをアンインストールするエラー</a:t>
            </a:r>
          </a:p>
        </p:txBody>
      </p:sp>
      <p:sp>
        <p:nvSpPr>
          <p:cNvPr id="1049" name="TextBox 1"/>
          <p:cNvSpPr txBox="1"/>
          <p:nvPr/>
        </p:nvSpPr>
        <p:spPr>
          <a:xfrm>
            <a:off x="3454400" y="5976158"/>
            <a:ext cx="128240" cy="174407"/>
          </a:xfrm>
          <a:prstGeom prst="rect">
            <a:avLst/>
          </a:prstGeom>
          <a:noFill/>
        </p:spPr>
        <p:txBody>
          <a:bodyPr wrap="none" lIns="0" tIns="0" rIns="0" rtlCol="0">
            <a:spAutoFit/>
          </a:bodyPr>
          <a:lstStyle/>
          <a:p>
            <a:pPr>
              <a:lnSpc>
                <a:spcPts val="1000"/>
              </a:lnSpc>
              <a:tabLst/>
            </a:pPr>
            <a:r>
              <a:rPr lang="en-US" altLang="zh-CN" sz="1001" b="1" dirty="0" smtClean="0">
                <a:solidFill>
                  <a:srgbClr val="000000"/>
                </a:solidFill>
                <a:latin typeface="メイリオ" panose="020B0604030504040204" pitchFamily="50" charset="-128"/>
                <a:cs typeface="メイリオ" panose="020B0604030504040204" pitchFamily="50" charset="-128"/>
              </a:rPr>
              <a:t>　</a:t>
            </a:r>
          </a:p>
        </p:txBody>
      </p:sp>
      <p:sp>
        <p:nvSpPr>
          <p:cNvPr id="1050" name="TextBox 1"/>
          <p:cNvSpPr txBox="1"/>
          <p:nvPr/>
        </p:nvSpPr>
        <p:spPr>
          <a:xfrm>
            <a:off x="1295400" y="6192058"/>
            <a:ext cx="4616648" cy="43088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 action="ppaction://noaction"/>
              </a:rPr>
              <a:t>一旦、ライセンスの最大限に到達すると、すべてのビデオカメラまたはアーカイブは作業を停止する</a:t>
            </a:r>
          </a:p>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 action="ppaction://noaction"/>
              </a:rPr>
              <a:t>ビデオカメラからの無信号および他のサーバーに接続する不具合</a:t>
            </a:r>
          </a:p>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6" action="ppaction://hlinksldjump"/>
              </a:rPr>
              <a:t>クライアントインターフェイス要素の不適切な表示</a:t>
            </a:r>
          </a:p>
        </p:txBody>
      </p:sp>
      <p:sp>
        <p:nvSpPr>
          <p:cNvPr id="1051" name="TextBox 1"/>
          <p:cNvSpPr txBox="1"/>
          <p:nvPr/>
        </p:nvSpPr>
        <p:spPr>
          <a:xfrm>
            <a:off x="1295400" y="6547658"/>
            <a:ext cx="4308872"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6" action="ppaction://hlinksldjump"/>
              </a:rPr>
              <a:t>合計サイズに関するライセンス制限が守られる場合でも、新しいアーカイブを作成するエラー</a:t>
            </a:r>
          </a:p>
        </p:txBody>
      </p:sp>
      <p:sp>
        <p:nvSpPr>
          <p:cNvPr id="1052" name="TextBox 1"/>
          <p:cNvSpPr txBox="1"/>
          <p:nvPr/>
        </p:nvSpPr>
        <p:spPr>
          <a:xfrm>
            <a:off x="1295400" y="6635764"/>
            <a:ext cx="2446182"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6" action="ppaction://hlinksldjump"/>
              </a:rPr>
              <a:t>OpenGLソフトのエミュレーション中の高いCPU負荷</a:t>
            </a:r>
          </a:p>
        </p:txBody>
      </p:sp>
      <p:sp>
        <p:nvSpPr>
          <p:cNvPr id="1053" name="TextBox 1"/>
          <p:cNvSpPr txBox="1"/>
          <p:nvPr/>
        </p:nvSpPr>
        <p:spPr>
          <a:xfrm>
            <a:off x="1295400" y="6771699"/>
            <a:ext cx="2178481"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6" action="ppaction://hlinksldjump"/>
              </a:rPr>
              <a:t>NetLimiter 2と共同作業時のAxxonNextの実行</a:t>
            </a:r>
          </a:p>
        </p:txBody>
      </p:sp>
      <p:sp>
        <p:nvSpPr>
          <p:cNvPr id="1061" name="TextBox 1"/>
          <p:cNvSpPr txBox="1"/>
          <p:nvPr/>
        </p:nvSpPr>
        <p:spPr>
          <a:xfrm>
            <a:off x="952500" y="3251200"/>
            <a:ext cx="205184" cy="174407"/>
          </a:xfrm>
          <a:prstGeom prst="rect">
            <a:avLst/>
          </a:prstGeom>
          <a:noFill/>
        </p:spPr>
        <p:txBody>
          <a:bodyPr wrap="none" lIns="0" tIns="0" rIns="0" rtlCol="0">
            <a:spAutoFit/>
          </a:bodyPr>
          <a:lstStyle/>
          <a:p>
            <a:pPr>
              <a:lnSpc>
                <a:spcPts val="1000"/>
              </a:lnSpc>
              <a:tabLst/>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798" b="1" dirty="0" smtClean="0">
              <a:solidFill>
                <a:srgbClr val="000000"/>
              </a:solidFill>
              <a:latin typeface="メイリオ" panose="020B0604030504040204" pitchFamily="50" charset="-128"/>
              <a:cs typeface="メイリオ" panose="020B0604030504040204" pitchFamily="50" charset="-128"/>
            </a:endParaRPr>
          </a:p>
        </p:txBody>
      </p:sp>
      <p:sp>
        <p:nvSpPr>
          <p:cNvPr id="1062" name="TextBox 1"/>
          <p:cNvSpPr txBox="1"/>
          <p:nvPr/>
        </p:nvSpPr>
        <p:spPr>
          <a:xfrm>
            <a:off x="952501" y="3378200"/>
            <a:ext cx="5943600" cy="430887"/>
          </a:xfrm>
          <a:prstGeom prst="rect">
            <a:avLst/>
          </a:prstGeom>
          <a:noFill/>
        </p:spPr>
        <p:txBody>
          <a:bodyPr wrap="square" lIns="0" tIns="0" rIns="0" rtlCol="0">
            <a:spAutoFit/>
          </a:bodyPr>
          <a:lstStyle/>
          <a:p>
            <a:pPr>
              <a:lnSpc>
                <a:spcPts val="10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インストール中にファイアウォールを無効することは、別の問題を引き起こす可能性がある:「ビデオカメラからの無信号および他のサーバー関連の不具合」を参照。</a:t>
            </a:r>
          </a:p>
          <a:p>
            <a:pPr>
              <a:lnSpc>
                <a:spcPts val="1000"/>
              </a:lnSpc>
              <a:tabLst/>
            </a:pPr>
            <a:r>
              <a:rPr lang="en-US" altLang="zh-CN" sz="798" dirty="0" smtClean="0">
                <a:solidFill>
                  <a:srgbClr val="003366"/>
                </a:solidFill>
                <a:latin typeface="メイリオ" panose="020B0604030504040204" pitchFamily="50" charset="-128"/>
                <a:cs typeface="メイリオ" panose="020B0604030504040204" pitchFamily="50" charset="-128"/>
                <a:hlinkClick r:id="rId7"/>
              </a:rPr>
              <a:t>　</a:t>
            </a:r>
          </a:p>
        </p:txBody>
      </p:sp>
      <p:sp>
        <p:nvSpPr>
          <p:cNvPr id="1063" name="TextBox 1"/>
          <p:cNvSpPr txBox="1"/>
          <p:nvPr/>
        </p:nvSpPr>
        <p:spPr>
          <a:xfrm>
            <a:off x="952500" y="8033187"/>
            <a:ext cx="205184" cy="174407"/>
          </a:xfrm>
          <a:prstGeom prst="rect">
            <a:avLst/>
          </a:prstGeom>
          <a:noFill/>
        </p:spPr>
        <p:txBody>
          <a:bodyPr wrap="none" lIns="0" tIns="0" rIns="0" rtlCol="0">
            <a:spAutoFit/>
          </a:bodyPr>
          <a:lstStyle/>
          <a:p>
            <a:pPr>
              <a:lnSpc>
                <a:spcPts val="1000"/>
              </a:lnSpc>
              <a:tabLst/>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798" b="1" dirty="0" smtClean="0">
              <a:solidFill>
                <a:srgbClr val="000000"/>
              </a:solidFill>
              <a:latin typeface="メイリオ" panose="020B0604030504040204" pitchFamily="50" charset="-128"/>
              <a:cs typeface="メイリオ" panose="020B0604030504040204" pitchFamily="50" charset="-128"/>
            </a:endParaRPr>
          </a:p>
        </p:txBody>
      </p:sp>
      <p:sp>
        <p:nvSpPr>
          <p:cNvPr id="1066" name="正方形/長方形 1065"/>
          <p:cNvSpPr/>
          <p:nvPr/>
        </p:nvSpPr>
        <p:spPr>
          <a:xfrm>
            <a:off x="371474" y="249553"/>
            <a:ext cx="4518025" cy="220573"/>
          </a:xfrm>
          <a:prstGeom prst="rect">
            <a:avLst/>
          </a:prstGeom>
        </p:spPr>
        <p:txBody>
          <a:bodyPr wrap="square">
            <a:spAutoFit/>
          </a:bodyPr>
          <a:lstStyle/>
          <a:p>
            <a:pPr>
              <a:lnSpc>
                <a:spcPts val="1000"/>
              </a:lnSpc>
            </a:pP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付録2. AxxonNextソフトウェアパッケージの既知の問題</a:t>
            </a:r>
          </a:p>
        </p:txBody>
      </p:sp>
      <p:sp>
        <p:nvSpPr>
          <p:cNvPr id="1067" name="正方形/長方形 1066"/>
          <p:cNvSpPr/>
          <p:nvPr/>
        </p:nvSpPr>
        <p:spPr>
          <a:xfrm>
            <a:off x="517525" y="477133"/>
            <a:ext cx="3778250" cy="220573"/>
          </a:xfrm>
          <a:prstGeom prst="rect">
            <a:avLst/>
          </a:prstGeom>
        </p:spPr>
        <p:txBody>
          <a:bodyPr>
            <a:spAutoFit/>
          </a:bodyPr>
          <a:lstStyle/>
          <a:p>
            <a:pPr>
              <a:lnSpc>
                <a:spcPts val="10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インストール中に発生する可能性のあるエラー</a:t>
            </a:r>
          </a:p>
        </p:txBody>
      </p:sp>
      <p:sp>
        <p:nvSpPr>
          <p:cNvPr id="1068" name="正方形/長方形 1067"/>
          <p:cNvSpPr/>
          <p:nvPr/>
        </p:nvSpPr>
        <p:spPr>
          <a:xfrm>
            <a:off x="559501" y="1507901"/>
            <a:ext cx="1957587" cy="220573"/>
          </a:xfrm>
          <a:prstGeom prst="rect">
            <a:avLst/>
          </a:prstGeom>
        </p:spPr>
        <p:txBody>
          <a:bodyPr wrap="none">
            <a:spAutoFit/>
          </a:bodyPr>
          <a:lstStyle/>
          <a:p>
            <a:pPr>
              <a:lnSpc>
                <a:spcPts val="10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NGPホストサービスを起動するエラー</a:t>
            </a:r>
          </a:p>
        </p:txBody>
      </p:sp>
      <p:sp>
        <p:nvSpPr>
          <p:cNvPr id="1069" name="正方形/長方形 1068"/>
          <p:cNvSpPr/>
          <p:nvPr/>
        </p:nvSpPr>
        <p:spPr>
          <a:xfrm>
            <a:off x="604541" y="1714712"/>
            <a:ext cx="6155415"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ポート49999がインストール中にビジーである（たとえば、以前のバージョンの除去以来、アンロードされていないnethost.exeの処理のために）場合、NGPのホストサービスの開始に関するエラーメッセージが表示されます。</a:t>
            </a:r>
          </a:p>
        </p:txBody>
      </p:sp>
      <p:sp>
        <p:nvSpPr>
          <p:cNvPr id="1070" name="正方形/長方形 1069"/>
          <p:cNvSpPr/>
          <p:nvPr/>
        </p:nvSpPr>
        <p:spPr>
          <a:xfrm>
            <a:off x="561901" y="2121037"/>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インストールを続行するには、ポート49999を解放し、再試行してください。</a:t>
            </a:r>
          </a:p>
        </p:txBody>
      </p:sp>
      <p:sp>
        <p:nvSpPr>
          <p:cNvPr id="1071" name="正方形/長方形 1070"/>
          <p:cNvSpPr/>
          <p:nvPr/>
        </p:nvSpPr>
        <p:spPr>
          <a:xfrm>
            <a:off x="610227" y="2387226"/>
            <a:ext cx="2095445" cy="220573"/>
          </a:xfrm>
          <a:prstGeom prst="rect">
            <a:avLst/>
          </a:prstGeom>
        </p:spPr>
        <p:txBody>
          <a:bodyPr wrap="none">
            <a:spAutoFit/>
          </a:bodyPr>
          <a:lstStyle/>
          <a:p>
            <a:pPr>
              <a:lnSpc>
                <a:spcPts val="1000"/>
              </a:lnSpc>
            </a:pPr>
            <a:r>
              <a:rPr lang="en-US" altLang="ja-JP" sz="800" b="1" dirty="0" err="1">
                <a:latin typeface="メイリオ" panose="020B0604030504040204" pitchFamily="50" charset="-128"/>
                <a:ea typeface="メイリオ" panose="020B0604030504040204" pitchFamily="50" charset="-128"/>
                <a:cs typeface="メイリオ" panose="020B0604030504040204" pitchFamily="50" charset="-128"/>
              </a:rPr>
              <a:t>Postgresデータベースに関連するエラー</a:t>
            </a:r>
          </a:p>
        </p:txBody>
      </p:sp>
      <p:sp>
        <p:nvSpPr>
          <p:cNvPr id="1072" name="正方形/長方形 1071"/>
          <p:cNvSpPr/>
          <p:nvPr/>
        </p:nvSpPr>
        <p:spPr>
          <a:xfrm>
            <a:off x="559501" y="2582852"/>
            <a:ext cx="5898116" cy="477054"/>
          </a:xfrm>
          <a:prstGeom prst="rect">
            <a:avLst/>
          </a:prstGeom>
        </p:spPr>
        <p:txBody>
          <a:bodyPr wrap="square">
            <a:spAutoFit/>
          </a:bodyPr>
          <a:lstStyle/>
          <a:p>
            <a:pPr>
              <a:lnSpc>
                <a:spcPts val="10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Postgresデータベースのインストール後、AxxonNextインストーラが途中で終了することがあります。この状況は、ファイアウォールが有効になっている場合に、Postgresデータベースにインストーラーが接続できないことと関連する可能性がある。これを防ぐには、インストール時にファイアウォールを無効にしてください。</a:t>
            </a:r>
          </a:p>
        </p:txBody>
      </p:sp>
      <p:sp>
        <p:nvSpPr>
          <p:cNvPr id="1073" name="正方形/長方形 1072"/>
          <p:cNvSpPr/>
          <p:nvPr/>
        </p:nvSpPr>
        <p:spPr>
          <a:xfrm>
            <a:off x="573271" y="3871405"/>
            <a:ext cx="5189537" cy="220573"/>
          </a:xfrm>
          <a:prstGeom prst="rect">
            <a:avLst/>
          </a:prstGeom>
        </p:spPr>
        <p:txBody>
          <a:bodyPr wrap="square">
            <a:spAutoFit/>
          </a:bodyPr>
          <a:lstStyle/>
          <a:p>
            <a:pPr>
              <a:lnSpc>
                <a:spcPts val="10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Videoinspectorを設置するシステム上のAxxonNextをアンインストールするエラー</a:t>
            </a:r>
          </a:p>
        </p:txBody>
      </p:sp>
      <p:sp>
        <p:nvSpPr>
          <p:cNvPr id="1074" name="正方形/長方形 1073"/>
          <p:cNvSpPr/>
          <p:nvPr/>
        </p:nvSpPr>
        <p:spPr>
          <a:xfrm>
            <a:off x="573271" y="4086849"/>
            <a:ext cx="6345915" cy="22057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ビデオインスペクタを使用している場合は、一部のケースでは、AxxonNextをアンインストールすることはできない場合があります。</a:t>
            </a:r>
          </a:p>
        </p:txBody>
      </p:sp>
      <p:sp>
        <p:nvSpPr>
          <p:cNvPr id="1075" name="正方形/長方形 1074"/>
          <p:cNvSpPr/>
          <p:nvPr/>
        </p:nvSpPr>
        <p:spPr>
          <a:xfrm>
            <a:off x="573271" y="4302293"/>
            <a:ext cx="5081586" cy="220573"/>
          </a:xfrm>
          <a:prstGeom prst="rect">
            <a:avLst/>
          </a:prstGeom>
        </p:spPr>
        <p:txBody>
          <a:bodyPr wrap="square">
            <a:spAutoFit/>
          </a:bodyPr>
          <a:lstStyle/>
          <a:p>
            <a:pPr>
              <a:lnSpc>
                <a:spcPts val="10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AxxonNextを正しく機能させるには、最初にVideoinspectorのアンンインストールをお勧めします。</a:t>
            </a:r>
          </a:p>
        </p:txBody>
      </p:sp>
      <p:sp>
        <p:nvSpPr>
          <p:cNvPr id="1076" name="正方形/長方形 1075"/>
          <p:cNvSpPr/>
          <p:nvPr/>
        </p:nvSpPr>
        <p:spPr>
          <a:xfrm>
            <a:off x="533548" y="4522272"/>
            <a:ext cx="3778250" cy="220573"/>
          </a:xfrm>
          <a:prstGeom prst="rect">
            <a:avLst/>
          </a:prstGeom>
        </p:spPr>
        <p:txBody>
          <a:bodyPr>
            <a:spAutoFit/>
          </a:bodyPr>
          <a:lstStyle/>
          <a:p>
            <a:pPr>
              <a:lnSpc>
                <a:spcPts val="10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起動時に発生する可能性のあるエラー</a:t>
            </a:r>
          </a:p>
        </p:txBody>
      </p:sp>
      <p:sp>
        <p:nvSpPr>
          <p:cNvPr id="1077" name="正方形/長方形 1076"/>
          <p:cNvSpPr/>
          <p:nvPr/>
        </p:nvSpPr>
        <p:spPr>
          <a:xfrm>
            <a:off x="533548" y="4768493"/>
            <a:ext cx="6528096"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クライアントのログを可能にして、AxxonNextソフトウェアプログラムを起動するには、ESET NOD32アンチウイルス4リアルタイムファイルシステム保護モードがオンの場合、長い時間がかかる可能性があります。</a:t>
            </a:r>
          </a:p>
        </p:txBody>
      </p:sp>
      <p:sp>
        <p:nvSpPr>
          <p:cNvPr id="1078" name="正方形/長方形 1077"/>
          <p:cNvSpPr/>
          <p:nvPr/>
        </p:nvSpPr>
        <p:spPr>
          <a:xfrm>
            <a:off x="517524" y="5173652"/>
            <a:ext cx="6767511" cy="477054"/>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この問題を解決するためには、AxxonNextインストールフォルダーおよびクライアントログを備えるフォルダー (&lt;Letter of system disk&gt;:￥Users￥&lt;User&gt;￥Appdata￥Local￥AxxonSoft￥AxxonNext￥logs&gt;)を、ESET NOD32アンチウイルス4の例外リストに追加してください。</a:t>
            </a:r>
          </a:p>
        </p:txBody>
      </p:sp>
      <p:sp>
        <p:nvSpPr>
          <p:cNvPr id="1079" name="正方形/長方形 1078"/>
          <p:cNvSpPr/>
          <p:nvPr/>
        </p:nvSpPr>
        <p:spPr>
          <a:xfrm>
            <a:off x="734680" y="5582533"/>
            <a:ext cx="1851789" cy="220573"/>
          </a:xfrm>
          <a:prstGeom prst="rect">
            <a:avLst/>
          </a:prstGeom>
        </p:spPr>
        <p:txBody>
          <a:bodyPr wrap="none">
            <a:spAutoFit/>
          </a:bodyPr>
          <a:lstStyle/>
          <a:p>
            <a:pPr>
              <a:lnSpc>
                <a:spcPts val="10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動作中の可能性のあるエラー</a:t>
            </a:r>
          </a:p>
        </p:txBody>
      </p:sp>
      <p:sp>
        <p:nvSpPr>
          <p:cNvPr id="1080" name="正方形/長方形 1079"/>
          <p:cNvSpPr/>
          <p:nvPr/>
        </p:nvSpPr>
        <p:spPr>
          <a:xfrm>
            <a:off x="604541" y="7094764"/>
            <a:ext cx="5308896" cy="220573"/>
          </a:xfrm>
          <a:prstGeom prst="rect">
            <a:avLst/>
          </a:prstGeom>
        </p:spPr>
        <p:txBody>
          <a:bodyPr wrap="square">
            <a:spAutoFit/>
          </a:bodyPr>
          <a:lstStyle/>
          <a:p>
            <a:pPr>
              <a:lnSpc>
                <a:spcPts val="10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一旦、ライセンスの最大限に到達すると、すべてのビデオカメラまたはアーカイブは作業を停止する</a:t>
            </a:r>
          </a:p>
        </p:txBody>
      </p:sp>
      <p:sp>
        <p:nvSpPr>
          <p:cNvPr id="1081" name="正方形/長方形 1080"/>
          <p:cNvSpPr/>
          <p:nvPr/>
        </p:nvSpPr>
        <p:spPr>
          <a:xfrm>
            <a:off x="647699" y="7307252"/>
            <a:ext cx="6248401" cy="477054"/>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ベーションキーが許可するビデオカメラの利用数がシステム上に現時点で使用される量よりも小さい場合、ビデオカメラのすべてがシステムで機能しなくなります。動作を再開するためには、ビデオカメラの過剰数に対応するオブジェクトを削除し、サーバーを再起動します。</a:t>
            </a:r>
          </a:p>
        </p:txBody>
      </p:sp>
      <p:sp>
        <p:nvSpPr>
          <p:cNvPr id="1082" name="正方形/長方形 1081"/>
          <p:cNvSpPr/>
          <p:nvPr/>
        </p:nvSpPr>
        <p:spPr>
          <a:xfrm>
            <a:off x="876300" y="8111944"/>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次のようにスタートメニューからサーバーを再起動します。</a:t>
            </a:r>
          </a:p>
        </p:txBody>
      </p:sp>
      <p:sp>
        <p:nvSpPr>
          <p:cNvPr id="1083" name="正方形/長方形 1082"/>
          <p:cNvSpPr/>
          <p:nvPr/>
        </p:nvSpPr>
        <p:spPr>
          <a:xfrm>
            <a:off x="992187" y="8323877"/>
            <a:ext cx="3778250" cy="348813"/>
          </a:xfrm>
          <a:prstGeom prst="rect">
            <a:avLst/>
          </a:prstGeom>
        </p:spPr>
        <p:txBody>
          <a:bodyPr>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［すべてのプログラム] → [AxxonNext］ →［サーバーのシャットダウン］</a:t>
            </a:r>
          </a:p>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［すべてのプログラム] → [AxxonNext］ →［サーバーを起動］</a:t>
            </a:r>
          </a:p>
        </p:txBody>
      </p:sp>
      <p:sp>
        <p:nvSpPr>
          <p:cNvPr id="1084" name="正方形/長方形 1083"/>
          <p:cNvSpPr/>
          <p:nvPr/>
        </p:nvSpPr>
        <p:spPr>
          <a:xfrm>
            <a:off x="543737" y="8712673"/>
            <a:ext cx="6646826" cy="348813"/>
          </a:xfrm>
          <a:prstGeom prst="rect">
            <a:avLst/>
          </a:prstGeom>
        </p:spPr>
        <p:txBody>
          <a:bodyPr wrap="square">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同様に、アクティベーションキーが現在の量よりも少ない量の合計アーカイブサイズを使用することを許可する場合も、必要な量のアーカイブのサイズを修正し、サーバーを再起動することをお勧めします。</a:t>
            </a:r>
          </a:p>
        </p:txBody>
      </p:sp>
      <p:sp>
        <p:nvSpPr>
          <p:cNvPr id="1085" name="正方形/長方形 1084"/>
          <p:cNvSpPr/>
          <p:nvPr/>
        </p:nvSpPr>
        <p:spPr>
          <a:xfrm>
            <a:off x="561901" y="9147082"/>
            <a:ext cx="3778250" cy="220573"/>
          </a:xfrm>
          <a:prstGeom prst="rect">
            <a:avLst/>
          </a:prstGeom>
        </p:spPr>
        <p:txBody>
          <a:bodyPr>
            <a:spAutoFit/>
          </a:bodyPr>
          <a:lstStyle/>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ビデオカメラからの無信号および他のサーバーに接続する不具合</a:t>
            </a:r>
          </a:p>
        </p:txBody>
      </p:sp>
      <p:sp>
        <p:nvSpPr>
          <p:cNvPr id="1086" name="正方形/長方形 1085"/>
          <p:cNvSpPr/>
          <p:nvPr/>
        </p:nvSpPr>
        <p:spPr>
          <a:xfrm>
            <a:off x="543737" y="9483914"/>
            <a:ext cx="6432931" cy="348813"/>
          </a:xfrm>
          <a:prstGeom prst="rect">
            <a:avLst/>
          </a:prstGeom>
        </p:spPr>
        <p:txBody>
          <a:bodyPr wrap="square">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Windowsファイアウォール（または他のメーカーのファイアウォール）が、AxxonNextのインストール時に使用不可にされた場合、AxxonNextサービスとアプリケーションが自動的にファイアウォールの例外の一覧に追加されません。</a:t>
            </a:r>
          </a:p>
        </p:txBody>
      </p:sp>
      <p:sp>
        <p:nvSpPr>
          <p:cNvPr id="1088" name="正方形/長方形 1087"/>
          <p:cNvSpPr/>
          <p:nvPr/>
        </p:nvSpPr>
        <p:spPr>
          <a:xfrm>
            <a:off x="573271" y="9950093"/>
            <a:ext cx="6488373" cy="348813"/>
          </a:xfrm>
          <a:prstGeom prst="rect">
            <a:avLst/>
          </a:prstGeom>
        </p:spPr>
        <p:txBody>
          <a:bodyPr wrap="square">
            <a:spAutoFit/>
          </a:bodyPr>
          <a:lstStyle/>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この問題を解決するには、ファイアウォールの例外に以下のアプリケーションを追加します：Apphost.exe、NetHost.exe、AxxonNext.exe、およびLicenceTool.exe。</a:t>
            </a:r>
          </a:p>
        </p:txBody>
      </p:sp>
    </p:spTree>
    <p:extLst>
      <p:ext uri="{BB962C8B-B14F-4D97-AF65-F5344CB8AC3E}">
        <p14:creationId xmlns:p14="http://schemas.microsoft.com/office/powerpoint/2010/main" val="541995815"/>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284739"/>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5" name="Freeform 3"/>
          <p:cNvSpPr/>
          <p:nvPr/>
        </p:nvSpPr>
        <p:spPr>
          <a:xfrm>
            <a:off x="609600" y="28473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6" name="Freeform 3"/>
          <p:cNvSpPr/>
          <p:nvPr/>
        </p:nvSpPr>
        <p:spPr>
          <a:xfrm>
            <a:off x="609600" y="28473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7" name="Freeform 3"/>
          <p:cNvSpPr/>
          <p:nvPr/>
        </p:nvSpPr>
        <p:spPr>
          <a:xfrm>
            <a:off x="609600" y="764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8" name="Freeform 3"/>
          <p:cNvSpPr/>
          <p:nvPr/>
        </p:nvSpPr>
        <p:spPr>
          <a:xfrm>
            <a:off x="6940931" y="28473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9" name="Freeform 3"/>
          <p:cNvSpPr/>
          <p:nvPr/>
        </p:nvSpPr>
        <p:spPr>
          <a:xfrm>
            <a:off x="609600" y="3745706"/>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0" name="Freeform 3"/>
          <p:cNvSpPr/>
          <p:nvPr/>
        </p:nvSpPr>
        <p:spPr>
          <a:xfrm>
            <a:off x="609600" y="3745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1" name="Freeform 3"/>
          <p:cNvSpPr/>
          <p:nvPr/>
        </p:nvSpPr>
        <p:spPr>
          <a:xfrm>
            <a:off x="609600" y="37457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2" name="Freeform 3"/>
          <p:cNvSpPr/>
          <p:nvPr/>
        </p:nvSpPr>
        <p:spPr>
          <a:xfrm>
            <a:off x="609600" y="431149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3" name="Freeform 3"/>
          <p:cNvSpPr/>
          <p:nvPr/>
        </p:nvSpPr>
        <p:spPr>
          <a:xfrm>
            <a:off x="6940931" y="37457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4" name="Freeform 3"/>
          <p:cNvSpPr/>
          <p:nvPr/>
        </p:nvSpPr>
        <p:spPr>
          <a:xfrm>
            <a:off x="990600" y="8583978"/>
            <a:ext cx="5959856" cy="575436"/>
          </a:xfrm>
          <a:custGeom>
            <a:avLst/>
            <a:gdLst>
              <a:gd name="connsiteX0" fmla="*/ 0 w 5959856"/>
              <a:gd name="connsiteY0" fmla="*/ 0 h 575436"/>
              <a:gd name="connsiteX1" fmla="*/ 5959856 w 5959856"/>
              <a:gd name="connsiteY1" fmla="*/ 0 h 575436"/>
              <a:gd name="connsiteX2" fmla="*/ 5959856 w 5959856"/>
              <a:gd name="connsiteY2" fmla="*/ 575436 h 575436"/>
              <a:gd name="connsiteX3" fmla="*/ 0 w 5959856"/>
              <a:gd name="connsiteY3" fmla="*/ 575436 h 575436"/>
              <a:gd name="connsiteX4" fmla="*/ 0 w 5959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436">
                <a:moveTo>
                  <a:pt x="0" y="0"/>
                </a:moveTo>
                <a:lnTo>
                  <a:pt x="5959856" y="0"/>
                </a:lnTo>
                <a:lnTo>
                  <a:pt x="5959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5" name="Freeform 3"/>
          <p:cNvSpPr/>
          <p:nvPr/>
        </p:nvSpPr>
        <p:spPr>
          <a:xfrm>
            <a:off x="990600" y="85367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6" name="Freeform 3"/>
          <p:cNvSpPr/>
          <p:nvPr/>
        </p:nvSpPr>
        <p:spPr>
          <a:xfrm>
            <a:off x="990600" y="8583978"/>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7" name="Freeform 3"/>
          <p:cNvSpPr/>
          <p:nvPr/>
        </p:nvSpPr>
        <p:spPr>
          <a:xfrm>
            <a:off x="990600" y="91498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8" name="Freeform 3"/>
          <p:cNvSpPr/>
          <p:nvPr/>
        </p:nvSpPr>
        <p:spPr>
          <a:xfrm>
            <a:off x="6940931" y="8583978"/>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19" name="Freeform 3"/>
          <p:cNvSpPr/>
          <p:nvPr/>
        </p:nvSpPr>
        <p:spPr>
          <a:xfrm>
            <a:off x="609600" y="9593628"/>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0" name="Freeform 3"/>
          <p:cNvSpPr/>
          <p:nvPr/>
        </p:nvSpPr>
        <p:spPr>
          <a:xfrm>
            <a:off x="609600" y="959362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1" name="Freeform 3"/>
          <p:cNvSpPr/>
          <p:nvPr/>
        </p:nvSpPr>
        <p:spPr>
          <a:xfrm>
            <a:off x="609600" y="959362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2" name="Freeform 3"/>
          <p:cNvSpPr/>
          <p:nvPr/>
        </p:nvSpPr>
        <p:spPr>
          <a:xfrm>
            <a:off x="609600" y="1003749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sp>
        <p:nvSpPr>
          <p:cNvPr id="23" name="Freeform 3"/>
          <p:cNvSpPr/>
          <p:nvPr/>
        </p:nvSpPr>
        <p:spPr>
          <a:xfrm>
            <a:off x="6940931" y="9593628"/>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98500" y="397770"/>
            <a:ext cx="177800" cy="177800"/>
          </a:xfrm>
          <a:prstGeom prst="rect">
            <a:avLst/>
          </a:prstGeom>
          <a:noFill/>
        </p:spPr>
      </p:pic>
      <p:pic>
        <p:nvPicPr>
          <p:cNvPr id="24" name="Picture 3"/>
          <p:cNvPicPr>
            <a:picLocks noChangeAspect="1" noChangeArrowheads="1"/>
          </p:cNvPicPr>
          <p:nvPr/>
        </p:nvPicPr>
        <p:blipFill>
          <a:blip r:embed="rId2" cstate="print"/>
          <a:srcRect/>
          <a:stretch>
            <a:fillRect/>
          </a:stretch>
        </p:blipFill>
        <p:spPr bwMode="auto">
          <a:xfrm>
            <a:off x="698500" y="3862166"/>
            <a:ext cx="177800" cy="177800"/>
          </a:xfrm>
          <a:prstGeom prst="rect">
            <a:avLst/>
          </a:prstGeom>
          <a:noFill/>
        </p:spPr>
      </p:pic>
      <p:pic>
        <p:nvPicPr>
          <p:cNvPr id="25" name="Picture 3"/>
          <p:cNvPicPr>
            <a:picLocks noChangeAspect="1" noChangeArrowheads="1"/>
          </p:cNvPicPr>
          <p:nvPr/>
        </p:nvPicPr>
        <p:blipFill>
          <a:blip r:embed="rId3" cstate="print"/>
          <a:srcRect/>
          <a:stretch>
            <a:fillRect/>
          </a:stretch>
        </p:blipFill>
        <p:spPr bwMode="auto">
          <a:xfrm>
            <a:off x="698500" y="9700944"/>
            <a:ext cx="177800" cy="177800"/>
          </a:xfrm>
          <a:prstGeom prst="rect">
            <a:avLst/>
          </a:prstGeom>
          <a:noFill/>
        </p:spPr>
      </p:pic>
      <p:pic>
        <p:nvPicPr>
          <p:cNvPr id="26" name="Picture 3"/>
          <p:cNvPicPr>
            <a:picLocks noChangeAspect="1" noChangeArrowheads="1"/>
          </p:cNvPicPr>
          <p:nvPr/>
        </p:nvPicPr>
        <p:blipFill>
          <a:blip r:embed="rId2" cstate="print"/>
          <a:srcRect/>
          <a:stretch>
            <a:fillRect/>
          </a:stretch>
        </p:blipFill>
        <p:spPr bwMode="auto">
          <a:xfrm>
            <a:off x="1079500" y="8697644"/>
            <a:ext cx="177800" cy="177800"/>
          </a:xfrm>
          <a:prstGeom prst="rect">
            <a:avLst/>
          </a:prstGeom>
          <a:noFill/>
        </p:spPr>
      </p:pic>
      <p:sp>
        <p:nvSpPr>
          <p:cNvPr id="4" name="正方形/長方形 3"/>
          <p:cNvSpPr/>
          <p:nvPr/>
        </p:nvSpPr>
        <p:spPr>
          <a:xfrm>
            <a:off x="802609" y="240506"/>
            <a:ext cx="6025228"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ESET NOD32アンチスマートセキュリティ6アンチウイルスソフトウェアを使用する場合は、パーソナルファイアウォールを無効にします</a:t>
            </a:r>
          </a:p>
        </p:txBody>
      </p:sp>
      <p:sp>
        <p:nvSpPr>
          <p:cNvPr id="30" name="正方形/長方形 29"/>
          <p:cNvSpPr/>
          <p:nvPr/>
        </p:nvSpPr>
        <p:spPr>
          <a:xfrm>
            <a:off x="457200" y="961364"/>
            <a:ext cx="3778250" cy="259045"/>
          </a:xfrm>
          <a:prstGeom prst="rect">
            <a:avLst/>
          </a:prstGeom>
        </p:spPr>
        <p:txBody>
          <a:bodyPr>
            <a:spAutoFit/>
          </a:bodyPr>
          <a:lstStyle/>
          <a:p>
            <a:pPr>
              <a:lnSpc>
                <a:spcPts val="13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クライアントインターフェイス要素の不適切な表示</a:t>
            </a:r>
          </a:p>
        </p:txBody>
      </p:sp>
      <p:sp>
        <p:nvSpPr>
          <p:cNvPr id="31" name="正方形/長方形 30"/>
          <p:cNvSpPr/>
          <p:nvPr/>
        </p:nvSpPr>
        <p:spPr>
          <a:xfrm>
            <a:off x="577664" y="1176808"/>
            <a:ext cx="6402573"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クライアントのインターフェイス要素は、GeForceドライバがインストールされた一部バージョンのシステム（たとえば、327.23.337.88）上で歪むことがあります。</a:t>
            </a:r>
          </a:p>
        </p:txBody>
      </p:sp>
      <p:sp>
        <p:nvSpPr>
          <p:cNvPr id="1024" name="正方形/長方形 1023"/>
          <p:cNvSpPr/>
          <p:nvPr/>
        </p:nvSpPr>
        <p:spPr>
          <a:xfrm>
            <a:off x="542924" y="1516361"/>
            <a:ext cx="6132512"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いくつかのケースでは、この問題はaxxonnext.exeプロセスのストリームの最適化を無効にすることによって解決されます。</a:t>
            </a:r>
          </a:p>
        </p:txBody>
      </p:sp>
      <p:sp>
        <p:nvSpPr>
          <p:cNvPr id="1026" name="正方形/長方形 1025"/>
          <p:cNvSpPr/>
          <p:nvPr/>
        </p:nvSpPr>
        <p:spPr>
          <a:xfrm>
            <a:off x="698500" y="1778224"/>
            <a:ext cx="6251957"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［コントロールパネル実行] → [NVIDIAコントロールパネル］ →［3Dパラメータ］ →［ソフトウェアの設定］。</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[追加]ボタンをクリックし、axxonnext.exeファイル(&lt;AxxonNext installation directory &gt;/bin)を選択します。</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スレッド化最適化機能のためのオフのパラメータを設定します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[適用]ボタンをクリックします。</a:t>
            </a:r>
          </a:p>
        </p:txBody>
      </p:sp>
      <p:sp>
        <p:nvSpPr>
          <p:cNvPr id="1028" name="正方形/長方形 1027"/>
          <p:cNvSpPr/>
          <p:nvPr/>
        </p:nvSpPr>
        <p:spPr>
          <a:xfrm>
            <a:off x="666565" y="2526506"/>
            <a:ext cx="6389872" cy="1081706"/>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この解決策で問題が解消しない場合は、グラフィックスカード用の旧ドライバをインストールしてください。</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合計サイズに関するライセンス制限が守られる場合でも、新しいアーカイブを作成するエラー</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ユーザーが、いくつかの既存のアーカイブを削除しながら、同時にアーカイブを作成する（言い換えれば、変更の適用なしに）場合、総アーカイブサイズがライセンスの制限量を超えていなくても、アーカイブの作成が禁止される可能性がある。</a:t>
            </a:r>
          </a:p>
        </p:txBody>
      </p:sp>
      <p:sp>
        <p:nvSpPr>
          <p:cNvPr id="1029" name="正方形/長方形 1028"/>
          <p:cNvSpPr/>
          <p:nvPr/>
        </p:nvSpPr>
        <p:spPr>
          <a:xfrm>
            <a:off x="876299" y="3752881"/>
            <a:ext cx="5951538"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ライセンス制限を検証する場合、作成されたアーカイブサイズが最後に変更が適用されたときの合計サイズに基づき算出するために、これは発生します</a:t>
            </a:r>
          </a:p>
        </p:txBody>
      </p:sp>
      <p:sp>
        <p:nvSpPr>
          <p:cNvPr id="1030" name="正方形/長方形 1029"/>
          <p:cNvSpPr/>
          <p:nvPr/>
        </p:nvSpPr>
        <p:spPr>
          <a:xfrm>
            <a:off x="666565" y="4568208"/>
            <a:ext cx="6161272"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このような状況で新しいアーカイブを作成する機能を回復するには、ユーザーが最初に不要なアーカイブを削除し、変更を適用する必要があります。</a:t>
            </a:r>
          </a:p>
        </p:txBody>
      </p:sp>
      <p:sp>
        <p:nvSpPr>
          <p:cNvPr id="1031" name="正方形/長方形 1030"/>
          <p:cNvSpPr/>
          <p:nvPr/>
        </p:nvSpPr>
        <p:spPr>
          <a:xfrm>
            <a:off x="626176" y="4931408"/>
            <a:ext cx="3778250" cy="259045"/>
          </a:xfrm>
          <a:prstGeom prst="rect">
            <a:avLst/>
          </a:prstGeom>
        </p:spPr>
        <p:txBody>
          <a:bodyPr>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OpenGLソフトのエミュレーション中の高いCPU負荷</a:t>
            </a:r>
          </a:p>
        </p:txBody>
      </p:sp>
      <p:sp>
        <p:nvSpPr>
          <p:cNvPr id="1032" name="正方形/長方形 1031"/>
          <p:cNvSpPr/>
          <p:nvPr/>
        </p:nvSpPr>
        <p:spPr>
          <a:xfrm>
            <a:off x="637915" y="5177629"/>
            <a:ext cx="6037521"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お使いのコンピュータのグラフィックスカードがOpenGL要件（AxxonNextソフトウェアパッケージの制限を参照してください）を満たさない場合、OpenGLはソフトウェアでエミュレートすることができます。</a:t>
            </a:r>
          </a:p>
        </p:txBody>
      </p:sp>
      <p:sp>
        <p:nvSpPr>
          <p:cNvPr id="1033" name="正方形/長方形 1032"/>
          <p:cNvSpPr/>
          <p:nvPr/>
        </p:nvSpPr>
        <p:spPr>
          <a:xfrm>
            <a:off x="607752" y="5516183"/>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しかし、これはCPUに高い負荷をかける可能性がある。</a:t>
            </a:r>
          </a:p>
        </p:txBody>
      </p:sp>
      <p:sp>
        <p:nvSpPr>
          <p:cNvPr id="1034" name="正方形/長方形 1033"/>
          <p:cNvSpPr/>
          <p:nvPr/>
        </p:nvSpPr>
        <p:spPr>
          <a:xfrm>
            <a:off x="712639" y="5829338"/>
            <a:ext cx="3778250" cy="259045"/>
          </a:xfrm>
          <a:prstGeom prst="rect">
            <a:avLst/>
          </a:prstGeom>
        </p:spPr>
        <p:txBody>
          <a:bodyPr>
            <a:spAutoFit/>
          </a:bodyPr>
          <a:lstStyle/>
          <a:p>
            <a:pPr>
              <a:lnSpc>
                <a:spcPts val="1300"/>
              </a:lnSpc>
            </a:pPr>
            <a:r>
              <a:rPr lang="en-US" altLang="ja-JP" sz="800" b="1" dirty="0" err="1">
                <a:latin typeface="メイリオ" panose="020B0604030504040204" pitchFamily="50" charset="-128"/>
                <a:ea typeface="メイリオ" panose="020B0604030504040204" pitchFamily="50" charset="-128"/>
                <a:cs typeface="メイリオ" panose="020B0604030504040204" pitchFamily="50" charset="-128"/>
              </a:rPr>
              <a:t>NetLimiter 2と共同作業時のAxxonNextの実行</a:t>
            </a:r>
          </a:p>
        </p:txBody>
      </p:sp>
      <p:sp>
        <p:nvSpPr>
          <p:cNvPr id="1035" name="正方形/長方形 1034"/>
          <p:cNvSpPr/>
          <p:nvPr/>
        </p:nvSpPr>
        <p:spPr>
          <a:xfrm>
            <a:off x="637915" y="6121048"/>
            <a:ext cx="6724799" cy="2590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NetLimiter2がシステムにインストールされている場合にAxxonNextで作業する時、プロセッサの負荷が大幅に増加する可能性がある。</a:t>
            </a:r>
          </a:p>
        </p:txBody>
      </p:sp>
      <p:sp>
        <p:nvSpPr>
          <p:cNvPr id="1036" name="正方形/長方形 1035"/>
          <p:cNvSpPr/>
          <p:nvPr/>
        </p:nvSpPr>
        <p:spPr>
          <a:xfrm>
            <a:off x="670109" y="6382261"/>
            <a:ext cx="3778250" cy="259045"/>
          </a:xfrm>
          <a:prstGeom prst="rect">
            <a:avLst/>
          </a:prstGeom>
        </p:spPr>
        <p:txBody>
          <a:bodyPr>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この問題は、NetLimiter2を除去することによって解決されます。</a:t>
            </a:r>
          </a:p>
        </p:txBody>
      </p:sp>
      <p:sp>
        <p:nvSpPr>
          <p:cNvPr id="1037" name="正方形/長方形 1036"/>
          <p:cNvSpPr/>
          <p:nvPr/>
        </p:nvSpPr>
        <p:spPr>
          <a:xfrm>
            <a:off x="590734" y="7022306"/>
            <a:ext cx="5691706" cy="259045"/>
          </a:xfrm>
          <a:prstGeom prst="rect">
            <a:avLst/>
          </a:prstGeom>
        </p:spPr>
        <p:txBody>
          <a:bodyPr wrap="square">
            <a:spAutoFit/>
          </a:bodyPr>
          <a:lstStyle/>
          <a:p>
            <a:pPr>
              <a:lnSpc>
                <a:spcPts val="1300"/>
              </a:lnSpc>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AxxonNextサーバーがインストールされている場合、ドメインの割り当てが行われます</a:t>
            </a:r>
          </a:p>
        </p:txBody>
      </p:sp>
      <p:sp>
        <p:nvSpPr>
          <p:cNvPr id="1038" name="正方形/長方形 1037"/>
          <p:cNvSpPr/>
          <p:nvPr/>
        </p:nvSpPr>
        <p:spPr>
          <a:xfrm>
            <a:off x="686130" y="7388454"/>
            <a:ext cx="4938528" cy="425758"/>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AxxonNextソフトウェアパッケージが構成のクライアントとサーバーの種類を使用してインストールされているとき、Windows OSは二つのアカウントを作成します。</a:t>
            </a:r>
          </a:p>
        </p:txBody>
      </p:sp>
      <p:sp>
        <p:nvSpPr>
          <p:cNvPr id="1039" name="正方形/長方形 1038"/>
          <p:cNvSpPr/>
          <p:nvPr/>
        </p:nvSpPr>
        <p:spPr>
          <a:xfrm>
            <a:off x="712639" y="7727008"/>
            <a:ext cx="6189922" cy="759182"/>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AxxonNextファイルブラウザで使用されている管理者権限を持つアカウント</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。このアカウントの名前はAxxonNextのインストール時に設定されます（インストールを参照してください）。</a:t>
            </a:r>
          </a:p>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を正しく機能させるには、このアカウントは、Windowsの管理者権限を持っている必要があります。アカウントがドメインユーザーアカウントである場合は、ユーザーとパワーユーザーグループにアカウントを追加する必要があります。</a:t>
            </a:r>
          </a:p>
        </p:txBody>
      </p:sp>
      <p:sp>
        <p:nvSpPr>
          <p:cNvPr id="1040" name="正方形/長方形 1039"/>
          <p:cNvSpPr/>
          <p:nvPr/>
        </p:nvSpPr>
        <p:spPr>
          <a:xfrm>
            <a:off x="1209385" y="8563436"/>
            <a:ext cx="5522285" cy="592470"/>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ファイルブラウザは、サーバーのファイルシステムをナビゲートする（ログ用のディスクを選択するときなど）のに役立ちます。</a:t>
            </a:r>
          </a:p>
        </p:txBody>
      </p:sp>
      <p:sp>
        <p:nvSpPr>
          <p:cNvPr id="1041" name="正方形/長方形 1040"/>
          <p:cNvSpPr/>
          <p:nvPr/>
        </p:nvSpPr>
        <p:spPr>
          <a:xfrm>
            <a:off x="971069" y="9167161"/>
            <a:ext cx="5170967"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アカウントは、またハードディスクへのアクセス権を設定するために使用することができます。</a:t>
            </a:r>
          </a:p>
        </p:txBody>
      </p:sp>
      <p:sp>
        <p:nvSpPr>
          <p:cNvPr id="1042" name="正方形/長方形 1041"/>
          <p:cNvSpPr/>
          <p:nvPr/>
        </p:nvSpPr>
        <p:spPr>
          <a:xfrm>
            <a:off x="990599" y="9362390"/>
            <a:ext cx="4999037"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Axxonpostgres</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ログデータデータベースサービスが開始されるアカウント。</a:t>
            </a:r>
          </a:p>
        </p:txBody>
      </p:sp>
      <p:sp>
        <p:nvSpPr>
          <p:cNvPr id="1043" name="正方形/長方形 1042"/>
          <p:cNvSpPr/>
          <p:nvPr/>
        </p:nvSpPr>
        <p:spPr>
          <a:xfrm>
            <a:off x="1000125" y="9613106"/>
            <a:ext cx="4840957" cy="425758"/>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ログデータベース（Postgres）は、システムイベントを格納するために使用されます</a:t>
            </a:r>
          </a:p>
        </p:txBody>
      </p:sp>
      <p:sp>
        <p:nvSpPr>
          <p:cNvPr id="1044" name="正方形/長方形 1043"/>
          <p:cNvSpPr/>
          <p:nvPr/>
        </p:nvSpPr>
        <p:spPr>
          <a:xfrm>
            <a:off x="359946" y="10298906"/>
            <a:ext cx="377026" cy="259045"/>
          </a:xfrm>
          <a:prstGeom prst="rect">
            <a:avLst/>
          </a:prstGeom>
        </p:spPr>
        <p:txBody>
          <a:bodyPr wrap="none">
            <a:spAutoFit/>
          </a:bodyPr>
          <a:lstStyle/>
          <a:p>
            <a:pPr>
              <a:lnSpc>
                <a:spcPts val="1300"/>
              </a:lnSpc>
              <a:tabLst>
                <a:tab pos="152400" algn="l"/>
                <a:tab pos="165100" algn="l"/>
                <a:tab pos="355600" algn="l"/>
                <a:tab pos="495300" algn="l"/>
                <a:tab pos="533400" algn="l"/>
                <a:tab pos="876300" algn="l"/>
              </a:tabLst>
            </a:pPr>
            <a:r>
              <a:rPr lang="en-US" altLang="zh-CN" sz="800" dirty="0">
                <a:solidFill>
                  <a:srgbClr val="000000"/>
                </a:solidFill>
                <a:latin typeface="メイリオ" panose="020B0604030504040204" pitchFamily="50" charset="-128"/>
                <a:cs typeface="メイリオ" panose="020B0604030504040204" pitchFamily="50" charset="-128"/>
              </a:rPr>
              <a:t>312</a:t>
            </a:r>
          </a:p>
        </p:txBody>
      </p:sp>
    </p:spTree>
    <p:extLst>
      <p:ext uri="{BB962C8B-B14F-4D97-AF65-F5344CB8AC3E}">
        <p14:creationId xmlns:p14="http://schemas.microsoft.com/office/powerpoint/2010/main" val="4141520644"/>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0100" y="704850"/>
            <a:ext cx="5959856" cy="892555"/>
          </a:xfrm>
          <a:custGeom>
            <a:avLst/>
            <a:gdLst>
              <a:gd name="connsiteX0" fmla="*/ 0 w 5959856"/>
              <a:gd name="connsiteY0" fmla="*/ 0 h 892555"/>
              <a:gd name="connsiteX1" fmla="*/ 5959856 w 5959856"/>
              <a:gd name="connsiteY1" fmla="*/ 0 h 892555"/>
              <a:gd name="connsiteX2" fmla="*/ 5959856 w 5959856"/>
              <a:gd name="connsiteY2" fmla="*/ 892555 h 892555"/>
              <a:gd name="connsiteX3" fmla="*/ 0 w 5959856"/>
              <a:gd name="connsiteY3" fmla="*/ 892555 h 892555"/>
              <a:gd name="connsiteX4" fmla="*/ 0 w 5959856"/>
              <a:gd name="connsiteY4" fmla="*/ 0 h 89255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892555">
                <a:moveTo>
                  <a:pt x="0" y="0"/>
                </a:moveTo>
                <a:lnTo>
                  <a:pt x="5959856" y="0"/>
                </a:lnTo>
                <a:lnTo>
                  <a:pt x="5959856" y="892555"/>
                </a:lnTo>
                <a:lnTo>
                  <a:pt x="0" y="892555"/>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800100" y="70485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Freeform 3"/>
          <p:cNvSpPr/>
          <p:nvPr/>
        </p:nvSpPr>
        <p:spPr>
          <a:xfrm>
            <a:off x="800100" y="704850"/>
            <a:ext cx="9525" cy="892555"/>
          </a:xfrm>
          <a:custGeom>
            <a:avLst/>
            <a:gdLst>
              <a:gd name="connsiteX0" fmla="*/ 4762 w 9525"/>
              <a:gd name="connsiteY0" fmla="*/ 0 h 892555"/>
              <a:gd name="connsiteX1" fmla="*/ 4762 w 9525"/>
              <a:gd name="connsiteY1" fmla="*/ 892555 h 892555"/>
            </a:gdLst>
            <a:ahLst/>
            <a:cxnLst>
              <a:cxn ang="0">
                <a:pos x="connsiteX0" y="connsiteY0"/>
              </a:cxn>
              <a:cxn ang="1">
                <a:pos x="connsiteX1" y="connsiteY1"/>
              </a:cxn>
            </a:cxnLst>
            <a:rect l="l" t="t" r="r" b="b"/>
            <a:pathLst>
              <a:path w="9525" h="892555">
                <a:moveTo>
                  <a:pt x="4762" y="0"/>
                </a:moveTo>
                <a:lnTo>
                  <a:pt x="4762" y="892555"/>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800100" y="158788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Freeform 3"/>
          <p:cNvSpPr/>
          <p:nvPr/>
        </p:nvSpPr>
        <p:spPr>
          <a:xfrm>
            <a:off x="6750431" y="704850"/>
            <a:ext cx="9525" cy="892555"/>
          </a:xfrm>
          <a:custGeom>
            <a:avLst/>
            <a:gdLst>
              <a:gd name="connsiteX0" fmla="*/ 4762 w 9525"/>
              <a:gd name="connsiteY0" fmla="*/ 0 h 892555"/>
              <a:gd name="connsiteX1" fmla="*/ 4762 w 9525"/>
              <a:gd name="connsiteY1" fmla="*/ 892555 h 892555"/>
            </a:gdLst>
            <a:ahLst/>
            <a:cxnLst>
              <a:cxn ang="0">
                <a:pos x="connsiteX0" y="connsiteY0"/>
              </a:cxn>
              <a:cxn ang="1">
                <a:pos x="connsiteX1" y="connsiteY1"/>
              </a:cxn>
            </a:cxnLst>
            <a:rect l="l" t="t" r="r" b="b"/>
            <a:pathLst>
              <a:path w="9525" h="892555">
                <a:moveTo>
                  <a:pt x="4762" y="0"/>
                </a:moveTo>
                <a:lnTo>
                  <a:pt x="4762" y="892555"/>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Freeform 3"/>
          <p:cNvSpPr/>
          <p:nvPr/>
        </p:nvSpPr>
        <p:spPr>
          <a:xfrm>
            <a:off x="809625" y="714375"/>
            <a:ext cx="5940806" cy="263905"/>
          </a:xfrm>
          <a:custGeom>
            <a:avLst/>
            <a:gdLst>
              <a:gd name="connsiteX0" fmla="*/ 0 w 5940806"/>
              <a:gd name="connsiteY0" fmla="*/ 0 h 263905"/>
              <a:gd name="connsiteX1" fmla="*/ 5940806 w 5940806"/>
              <a:gd name="connsiteY1" fmla="*/ 0 h 263905"/>
              <a:gd name="connsiteX2" fmla="*/ 5940806 w 5940806"/>
              <a:gd name="connsiteY2" fmla="*/ 263905 h 263905"/>
              <a:gd name="connsiteX3" fmla="*/ 0 w 5940806"/>
              <a:gd name="connsiteY3" fmla="*/ 263905 h 263905"/>
              <a:gd name="connsiteX4" fmla="*/ 0 w 5940806"/>
              <a:gd name="connsiteY4" fmla="*/ 0 h 2639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263905">
                <a:moveTo>
                  <a:pt x="0" y="0"/>
                </a:moveTo>
                <a:lnTo>
                  <a:pt x="5940806" y="0"/>
                </a:lnTo>
                <a:lnTo>
                  <a:pt x="5940806" y="263905"/>
                </a:lnTo>
                <a:lnTo>
                  <a:pt x="0" y="263905"/>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809625" y="968755"/>
            <a:ext cx="5940806" cy="9525"/>
          </a:xfrm>
          <a:custGeom>
            <a:avLst/>
            <a:gdLst>
              <a:gd name="connsiteX0" fmla="*/ 0 w 5940806"/>
              <a:gd name="connsiteY0" fmla="*/ 4762 h 9525"/>
              <a:gd name="connsiteX1" fmla="*/ 5940806 w 5940806"/>
              <a:gd name="connsiteY1" fmla="*/ 4762 h 9525"/>
            </a:gdLst>
            <a:ahLst/>
            <a:cxnLst>
              <a:cxn ang="0">
                <a:pos x="connsiteX0" y="connsiteY0"/>
              </a:cxn>
              <a:cxn ang="1">
                <a:pos x="connsiteX1" y="connsiteY1"/>
              </a:cxn>
            </a:cxnLst>
            <a:rect l="l" t="t" r="r" b="b"/>
            <a:pathLst>
              <a:path w="5940806" h="9525">
                <a:moveTo>
                  <a:pt x="0" y="4762"/>
                </a:moveTo>
                <a:lnTo>
                  <a:pt x="5940806" y="4762"/>
                </a:lnTo>
              </a:path>
            </a:pathLst>
          </a:custGeom>
          <a:ln w="0">
            <a:solidFill>
              <a:srgbClr val="CCCCC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Freeform 3"/>
          <p:cNvSpPr/>
          <p:nvPr/>
        </p:nvSpPr>
        <p:spPr>
          <a:xfrm>
            <a:off x="809625" y="978280"/>
            <a:ext cx="5940806" cy="609600"/>
          </a:xfrm>
          <a:custGeom>
            <a:avLst/>
            <a:gdLst>
              <a:gd name="connsiteX0" fmla="*/ 0 w 5940806"/>
              <a:gd name="connsiteY0" fmla="*/ 0 h 609600"/>
              <a:gd name="connsiteX1" fmla="*/ 5940806 w 5940806"/>
              <a:gd name="connsiteY1" fmla="*/ 0 h 609600"/>
              <a:gd name="connsiteX2" fmla="*/ 5940806 w 5940806"/>
              <a:gd name="connsiteY2" fmla="*/ 609600 h 609600"/>
              <a:gd name="connsiteX3" fmla="*/ 0 w 5940806"/>
              <a:gd name="connsiteY3" fmla="*/ 609600 h 609600"/>
              <a:gd name="connsiteX4" fmla="*/ 0 w 5940806"/>
              <a:gd name="connsiteY4" fmla="*/ 0 h 6096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40806" h="609600">
                <a:moveTo>
                  <a:pt x="0" y="0"/>
                </a:moveTo>
                <a:lnTo>
                  <a:pt x="5940806" y="0"/>
                </a:lnTo>
                <a:lnTo>
                  <a:pt x="5940806" y="609600"/>
                </a:lnTo>
                <a:lnTo>
                  <a:pt x="0" y="6096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Freeform 3"/>
          <p:cNvSpPr/>
          <p:nvPr/>
        </p:nvSpPr>
        <p:spPr>
          <a:xfrm>
            <a:off x="1183513" y="1008761"/>
            <a:ext cx="40512" cy="40512"/>
          </a:xfrm>
          <a:custGeom>
            <a:avLst/>
            <a:gdLst>
              <a:gd name="connsiteX0" fmla="*/ 40512 w 40512"/>
              <a:gd name="connsiteY0" fmla="*/ 20192 h 40512"/>
              <a:gd name="connsiteX1" fmla="*/ 20192 w 40512"/>
              <a:gd name="connsiteY1" fmla="*/ 40513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496"/>
                  <a:pt x="31369" y="40513"/>
                  <a:pt x="20192" y="40513"/>
                </a:cubicBezTo>
                <a:cubicBezTo>
                  <a:pt x="9016" y="40513"/>
                  <a:pt x="0" y="31496"/>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Freeform 3"/>
          <p:cNvSpPr/>
          <p:nvPr/>
        </p:nvSpPr>
        <p:spPr>
          <a:xfrm>
            <a:off x="1183513" y="1130680"/>
            <a:ext cx="40512" cy="40513"/>
          </a:xfrm>
          <a:custGeom>
            <a:avLst/>
            <a:gdLst>
              <a:gd name="connsiteX0" fmla="*/ 40512 w 40512"/>
              <a:gd name="connsiteY0" fmla="*/ 20193 h 40513"/>
              <a:gd name="connsiteX1" fmla="*/ 20192 w 40512"/>
              <a:gd name="connsiteY1" fmla="*/ 40513 h 40513"/>
              <a:gd name="connsiteX2" fmla="*/ 0 w 40512"/>
              <a:gd name="connsiteY2" fmla="*/ 20193 h 40513"/>
              <a:gd name="connsiteX3" fmla="*/ 20192 w 40512"/>
              <a:gd name="connsiteY3" fmla="*/ 0 h 40513"/>
              <a:gd name="connsiteX4" fmla="*/ 40512 w 40512"/>
              <a:gd name="connsiteY4" fmla="*/ 20193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3"/>
                </a:moveTo>
                <a:cubicBezTo>
                  <a:pt x="40512" y="31369"/>
                  <a:pt x="31369" y="40513"/>
                  <a:pt x="20192" y="40513"/>
                </a:cubicBezTo>
                <a:cubicBezTo>
                  <a:pt x="9016" y="40513"/>
                  <a:pt x="0" y="31369"/>
                  <a:pt x="0" y="20193"/>
                </a:cubicBezTo>
                <a:cubicBezTo>
                  <a:pt x="0" y="9016"/>
                  <a:pt x="9016" y="0"/>
                  <a:pt x="20192" y="0"/>
                </a:cubicBezTo>
                <a:cubicBezTo>
                  <a:pt x="31369" y="0"/>
                  <a:pt x="40512" y="9016"/>
                  <a:pt x="40512" y="20193"/>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Freeform 3"/>
          <p:cNvSpPr/>
          <p:nvPr/>
        </p:nvSpPr>
        <p:spPr>
          <a:xfrm>
            <a:off x="1183513" y="1252600"/>
            <a:ext cx="40512" cy="40513"/>
          </a:xfrm>
          <a:custGeom>
            <a:avLst/>
            <a:gdLst>
              <a:gd name="connsiteX0" fmla="*/ 40512 w 40512"/>
              <a:gd name="connsiteY0" fmla="*/ 20193 h 40513"/>
              <a:gd name="connsiteX1" fmla="*/ 20192 w 40512"/>
              <a:gd name="connsiteY1" fmla="*/ 40513 h 40513"/>
              <a:gd name="connsiteX2" fmla="*/ 0 w 40512"/>
              <a:gd name="connsiteY2" fmla="*/ 20193 h 40513"/>
              <a:gd name="connsiteX3" fmla="*/ 20192 w 40512"/>
              <a:gd name="connsiteY3" fmla="*/ 0 h 40513"/>
              <a:gd name="connsiteX4" fmla="*/ 40512 w 40512"/>
              <a:gd name="connsiteY4" fmla="*/ 20193 h 4051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3">
                <a:moveTo>
                  <a:pt x="40512" y="20193"/>
                </a:moveTo>
                <a:cubicBezTo>
                  <a:pt x="40512" y="31369"/>
                  <a:pt x="31369" y="40513"/>
                  <a:pt x="20192" y="40513"/>
                </a:cubicBezTo>
                <a:cubicBezTo>
                  <a:pt x="9016" y="40513"/>
                  <a:pt x="0" y="31369"/>
                  <a:pt x="0" y="20193"/>
                </a:cubicBezTo>
                <a:cubicBezTo>
                  <a:pt x="0" y="9016"/>
                  <a:pt x="9016" y="0"/>
                  <a:pt x="20192" y="0"/>
                </a:cubicBezTo>
                <a:cubicBezTo>
                  <a:pt x="31369" y="0"/>
                  <a:pt x="40512" y="9016"/>
                  <a:pt x="40512" y="20193"/>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1183513" y="1374521"/>
            <a:ext cx="40512" cy="40512"/>
          </a:xfrm>
          <a:custGeom>
            <a:avLst/>
            <a:gdLst>
              <a:gd name="connsiteX0" fmla="*/ 40512 w 40512"/>
              <a:gd name="connsiteY0" fmla="*/ 20192 h 40512"/>
              <a:gd name="connsiteX1" fmla="*/ 20192 w 40512"/>
              <a:gd name="connsiteY1" fmla="*/ 40512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495"/>
                  <a:pt x="31369" y="40512"/>
                  <a:pt x="20192" y="40512"/>
                </a:cubicBezTo>
                <a:cubicBezTo>
                  <a:pt x="9016" y="40512"/>
                  <a:pt x="0" y="31495"/>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Freeform 3"/>
          <p:cNvSpPr/>
          <p:nvPr/>
        </p:nvSpPr>
        <p:spPr>
          <a:xfrm>
            <a:off x="1183513" y="1496441"/>
            <a:ext cx="40512" cy="40512"/>
          </a:xfrm>
          <a:custGeom>
            <a:avLst/>
            <a:gdLst>
              <a:gd name="connsiteX0" fmla="*/ 40512 w 40512"/>
              <a:gd name="connsiteY0" fmla="*/ 20192 h 40512"/>
              <a:gd name="connsiteX1" fmla="*/ 20192 w 40512"/>
              <a:gd name="connsiteY1" fmla="*/ 40512 h 40512"/>
              <a:gd name="connsiteX2" fmla="*/ 0 w 40512"/>
              <a:gd name="connsiteY2" fmla="*/ 20192 h 40512"/>
              <a:gd name="connsiteX3" fmla="*/ 20192 w 40512"/>
              <a:gd name="connsiteY3" fmla="*/ 0 h 40512"/>
              <a:gd name="connsiteX4" fmla="*/ 40512 w 40512"/>
              <a:gd name="connsiteY4" fmla="*/ 20192 h 4051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0512" h="40512">
                <a:moveTo>
                  <a:pt x="40512" y="20192"/>
                </a:moveTo>
                <a:cubicBezTo>
                  <a:pt x="40512" y="31369"/>
                  <a:pt x="31369" y="40512"/>
                  <a:pt x="20192" y="40512"/>
                </a:cubicBezTo>
                <a:cubicBezTo>
                  <a:pt x="9016" y="40512"/>
                  <a:pt x="0" y="31369"/>
                  <a:pt x="0" y="20192"/>
                </a:cubicBezTo>
                <a:cubicBezTo>
                  <a:pt x="0" y="9016"/>
                  <a:pt x="9016" y="0"/>
                  <a:pt x="20192" y="0"/>
                </a:cubicBezTo>
                <a:cubicBezTo>
                  <a:pt x="31369" y="0"/>
                  <a:pt x="40512" y="9016"/>
                  <a:pt x="40512" y="20192"/>
                </a:cubicBezTo>
              </a:path>
            </a:pathLst>
          </a:custGeom>
          <a:solidFill>
            <a:srgbClr val="00000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Freeform 3"/>
          <p:cNvSpPr/>
          <p:nvPr/>
        </p:nvSpPr>
        <p:spPr>
          <a:xfrm>
            <a:off x="609599" y="8136763"/>
            <a:ext cx="6513511"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Freeform 3"/>
          <p:cNvSpPr/>
          <p:nvPr/>
        </p:nvSpPr>
        <p:spPr>
          <a:xfrm>
            <a:off x="609599" y="8136763"/>
            <a:ext cx="6513511" cy="45719"/>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Freeform 3"/>
          <p:cNvSpPr/>
          <p:nvPr/>
        </p:nvSpPr>
        <p:spPr>
          <a:xfrm>
            <a:off x="609600" y="813676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609600" y="8580628"/>
            <a:ext cx="6513510" cy="45719"/>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Freeform 3"/>
          <p:cNvSpPr/>
          <p:nvPr/>
        </p:nvSpPr>
        <p:spPr>
          <a:xfrm>
            <a:off x="7123111" y="814743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ts val="1300"/>
              </a:lnSpc>
            </a:pPr>
            <a:endParaRPr lang="zh-CN"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62466" y="8220562"/>
            <a:ext cx="177800" cy="177800"/>
          </a:xfrm>
          <a:prstGeom prst="rect">
            <a:avLst/>
          </a:prstGeom>
          <a:noFill/>
        </p:spPr>
      </p:pic>
      <p:sp>
        <p:nvSpPr>
          <p:cNvPr id="2" name="TextBox 1"/>
          <p:cNvSpPr txBox="1"/>
          <p:nvPr/>
        </p:nvSpPr>
        <p:spPr>
          <a:xfrm>
            <a:off x="457200" y="10426700"/>
            <a:ext cx="192360"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313</a:t>
            </a:r>
          </a:p>
        </p:txBody>
      </p:sp>
      <p:sp>
        <p:nvSpPr>
          <p:cNvPr id="27" name="TextBox 1"/>
          <p:cNvSpPr txBox="1"/>
          <p:nvPr/>
        </p:nvSpPr>
        <p:spPr>
          <a:xfrm>
            <a:off x="3454400" y="787400"/>
            <a:ext cx="128240" cy="212879"/>
          </a:xfrm>
          <a:prstGeom prst="rect">
            <a:avLst/>
          </a:prstGeom>
          <a:noFill/>
        </p:spPr>
        <p:txBody>
          <a:bodyPr wrap="none" lIns="0" tIns="0" rIns="0" rtlCol="0">
            <a:spAutoFit/>
          </a:bodyPr>
          <a:lstStyle/>
          <a:p>
            <a:pPr>
              <a:lnSpc>
                <a:spcPts val="1300"/>
              </a:lnSpc>
              <a:tabLst/>
            </a:pPr>
            <a:r>
              <a:rPr lang="en-US" altLang="zh-CN" sz="1001"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28" name="TextBox 1"/>
          <p:cNvSpPr txBox="1"/>
          <p:nvPr/>
        </p:nvSpPr>
        <p:spPr>
          <a:xfrm>
            <a:off x="1295400" y="1003300"/>
            <a:ext cx="359073"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rId3" action="ppaction://hlinksldjump"/>
              </a:rPr>
              <a:t>NOD32</a:t>
            </a:r>
          </a:p>
        </p:txBody>
      </p:sp>
      <p:sp>
        <p:nvSpPr>
          <p:cNvPr id="29" name="TextBox 1"/>
          <p:cNvSpPr txBox="1"/>
          <p:nvPr/>
        </p:nvSpPr>
        <p:spPr>
          <a:xfrm>
            <a:off x="1295400" y="1130300"/>
            <a:ext cx="1032334" cy="30264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ESET Smart Security</a:t>
            </a:r>
          </a:p>
          <a:p>
            <a:pPr>
              <a:lnSpc>
                <a:spcPts val="1000"/>
              </a:lnSpc>
              <a:tabLst/>
            </a:pPr>
            <a:r>
              <a:rPr lang="en-US" altLang="zh-CN" sz="798"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AVG</a:t>
            </a:r>
          </a:p>
        </p:txBody>
      </p:sp>
      <p:sp>
        <p:nvSpPr>
          <p:cNvPr id="30" name="TextBox 1"/>
          <p:cNvSpPr txBox="1"/>
          <p:nvPr/>
        </p:nvSpPr>
        <p:spPr>
          <a:xfrm>
            <a:off x="1295400" y="1358900"/>
            <a:ext cx="343043"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rId3" action="ppaction://hlinksldjump"/>
              </a:rPr>
              <a:t>DrWeb</a:t>
            </a:r>
          </a:p>
        </p:txBody>
      </p:sp>
      <p:sp>
        <p:nvSpPr>
          <p:cNvPr id="31" name="TextBox 1"/>
          <p:cNvSpPr txBox="1"/>
          <p:nvPr/>
        </p:nvSpPr>
        <p:spPr>
          <a:xfrm>
            <a:off x="1295400" y="1485900"/>
            <a:ext cx="662041" cy="174407"/>
          </a:xfrm>
          <a:prstGeom prst="rect">
            <a:avLst/>
          </a:prstGeom>
          <a:noFill/>
        </p:spPr>
        <p:txBody>
          <a:bodyPr wrap="none" lIns="0" tIns="0" rIns="0" rtlCol="0">
            <a:spAutoFit/>
          </a:bodyPr>
          <a:lstStyle/>
          <a:p>
            <a:pPr>
              <a:lnSpc>
                <a:spcPts val="1000"/>
              </a:lnSpc>
              <a:tabLst/>
            </a:pPr>
            <a:r>
              <a:rPr lang="en-US" altLang="zh-CN" sz="798"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rId3" action="ppaction://hlinksldjump"/>
              </a:rPr>
              <a:t>McAfee SAAS</a:t>
            </a:r>
          </a:p>
        </p:txBody>
      </p:sp>
      <p:sp>
        <p:nvSpPr>
          <p:cNvPr id="1028" name="TextBox 1"/>
          <p:cNvSpPr txBox="1"/>
          <p:nvPr/>
        </p:nvSpPr>
        <p:spPr>
          <a:xfrm>
            <a:off x="622300" y="2628900"/>
            <a:ext cx="649217" cy="212879"/>
          </a:xfrm>
          <a:prstGeom prst="rect">
            <a:avLst/>
          </a:prstGeom>
          <a:noFill/>
        </p:spPr>
        <p:txBody>
          <a:bodyPr wrap="none" lIns="0" tIns="0" rIns="0" rtlCol="0">
            <a:spAutoFit/>
          </a:bodyPr>
          <a:lstStyle/>
          <a:p>
            <a:pPr>
              <a:lnSpc>
                <a:spcPts val="1300"/>
              </a:lnSpc>
              <a:tabLst/>
            </a:pPr>
            <a:r>
              <a:rPr lang="en-US" altLang="zh-CN" sz="135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NOD32</a:t>
            </a:r>
          </a:p>
        </p:txBody>
      </p:sp>
      <p:sp>
        <p:nvSpPr>
          <p:cNvPr id="1030" name="TextBox 1"/>
          <p:cNvSpPr txBox="1"/>
          <p:nvPr/>
        </p:nvSpPr>
        <p:spPr>
          <a:xfrm>
            <a:off x="609600" y="3276600"/>
            <a:ext cx="3795911" cy="212879"/>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また、スタートアップ時に可能性のあるエラーのセクションを参照してください。</a:t>
            </a:r>
          </a:p>
        </p:txBody>
      </p:sp>
      <p:sp>
        <p:nvSpPr>
          <p:cNvPr id="1033" name="TextBox 1"/>
          <p:cNvSpPr txBox="1"/>
          <p:nvPr/>
        </p:nvSpPr>
        <p:spPr>
          <a:xfrm>
            <a:off x="622300" y="4533900"/>
            <a:ext cx="381386" cy="212879"/>
          </a:xfrm>
          <a:prstGeom prst="rect">
            <a:avLst/>
          </a:prstGeom>
          <a:noFill/>
        </p:spPr>
        <p:txBody>
          <a:bodyPr wrap="none" lIns="0" tIns="0" rIns="0" rtlCol="0">
            <a:spAutoFit/>
          </a:bodyPr>
          <a:lstStyle/>
          <a:p>
            <a:pPr>
              <a:lnSpc>
                <a:spcPts val="1300"/>
              </a:lnSpc>
              <a:tabLst/>
            </a:pPr>
            <a:r>
              <a:rPr lang="en-US" altLang="zh-CN" sz="135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AVG</a:t>
            </a:r>
          </a:p>
        </p:txBody>
      </p:sp>
      <p:sp>
        <p:nvSpPr>
          <p:cNvPr id="1036" name="TextBox 1"/>
          <p:cNvSpPr txBox="1"/>
          <p:nvPr/>
        </p:nvSpPr>
        <p:spPr>
          <a:xfrm>
            <a:off x="622300" y="5574506"/>
            <a:ext cx="613694" cy="212879"/>
          </a:xfrm>
          <a:prstGeom prst="rect">
            <a:avLst/>
          </a:prstGeom>
          <a:noFill/>
        </p:spPr>
        <p:txBody>
          <a:bodyPr wrap="none" lIns="0" tIns="0" rIns="0" rtlCol="0">
            <a:spAutoFit/>
          </a:bodyPr>
          <a:lstStyle/>
          <a:p>
            <a:pPr>
              <a:lnSpc>
                <a:spcPts val="1300"/>
              </a:lnSpc>
              <a:tabLst/>
            </a:pPr>
            <a:r>
              <a:rPr lang="en-US" altLang="zh-CN" sz="135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DrWeb</a:t>
            </a:r>
          </a:p>
        </p:txBody>
      </p:sp>
      <p:sp>
        <p:nvSpPr>
          <p:cNvPr id="1043" name="TextBox 1"/>
          <p:cNvSpPr txBox="1"/>
          <p:nvPr/>
        </p:nvSpPr>
        <p:spPr>
          <a:xfrm>
            <a:off x="622300" y="7518400"/>
            <a:ext cx="1205715" cy="212879"/>
          </a:xfrm>
          <a:prstGeom prst="rect">
            <a:avLst/>
          </a:prstGeom>
          <a:noFill/>
        </p:spPr>
        <p:txBody>
          <a:bodyPr wrap="none" lIns="0" tIns="0" rIns="0" rtlCol="0">
            <a:spAutoFit/>
          </a:bodyPr>
          <a:lstStyle/>
          <a:p>
            <a:pPr>
              <a:lnSpc>
                <a:spcPts val="1300"/>
              </a:lnSpc>
              <a:tabLst/>
            </a:pPr>
            <a:r>
              <a:rPr lang="en-US" altLang="zh-CN" sz="135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McAfee SAAS</a:t>
            </a:r>
          </a:p>
        </p:txBody>
      </p:sp>
      <p:sp>
        <p:nvSpPr>
          <p:cNvPr id="1049" name="TextBox 1"/>
          <p:cNvSpPr txBox="1"/>
          <p:nvPr/>
        </p:nvSpPr>
        <p:spPr>
          <a:xfrm>
            <a:off x="904974" y="8237870"/>
            <a:ext cx="205184" cy="201915"/>
          </a:xfrm>
          <a:prstGeom prst="rect">
            <a:avLst/>
          </a:prstGeom>
          <a:noFill/>
        </p:spPr>
        <p:txBody>
          <a:bodyPr wrap="none" lIns="0" tIns="0" rIns="0" rtlCol="0">
            <a:spAutoFit/>
          </a:bodyPr>
          <a:lstStyle/>
          <a:p>
            <a:pPr>
              <a:lnSpc>
                <a:spcPts val="1300"/>
              </a:lnSpc>
              <a:tabLst/>
            </a:pPr>
            <a:r>
              <a:rPr lang="ja-JP" altLang="en-US"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441325" y="255369"/>
            <a:ext cx="4557712" cy="259045"/>
          </a:xfrm>
          <a:prstGeom prst="rect">
            <a:avLst/>
          </a:prstGeom>
        </p:spPr>
        <p:txBody>
          <a:bodyPr wrap="square">
            <a:spAutoFit/>
          </a:bodyPr>
          <a:lstStyle/>
          <a:p>
            <a:pPr>
              <a:lnSpc>
                <a:spcPts val="1300"/>
              </a:lnSpc>
            </a:pPr>
            <a:r>
              <a:rPr lang="ja-JP" altLang="en-US" sz="1200" b="1" dirty="0">
                <a:latin typeface="メイリオ" panose="020B0604030504040204" pitchFamily="50" charset="-128"/>
                <a:ea typeface="メイリオ" panose="020B0604030504040204" pitchFamily="50" charset="-128"/>
                <a:cs typeface="メイリオ" panose="020B0604030504040204" pitchFamily="50" charset="-128"/>
              </a:rPr>
              <a:t>アンチウイルスソフトウェアとAxxonNextの使用</a:t>
            </a:r>
          </a:p>
        </p:txBody>
      </p:sp>
      <p:sp>
        <p:nvSpPr>
          <p:cNvPr id="1051" name="正方形/長方形 1050"/>
          <p:cNvSpPr/>
          <p:nvPr/>
        </p:nvSpPr>
        <p:spPr>
          <a:xfrm>
            <a:off x="609599" y="1664160"/>
            <a:ext cx="6523037" cy="425758"/>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をインストール、起動、および使用する場合、使用するアンチウイルスソフトウェアによっては、アンチウイルスソフトウェアは、ソフトウェアコンポーネントがインターネットへのアクセスを実行するための許可を求める可能性があります。</a:t>
            </a:r>
          </a:p>
        </p:txBody>
      </p:sp>
      <p:sp>
        <p:nvSpPr>
          <p:cNvPr id="1052" name="正方形/長方形 1051"/>
          <p:cNvSpPr/>
          <p:nvPr/>
        </p:nvSpPr>
        <p:spPr>
          <a:xfrm>
            <a:off x="592764" y="2028735"/>
            <a:ext cx="6290636"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これらのコンポーネントがアプリケーションの適切な機能のためにそうすることを、許可することをお勧めします。</a:t>
            </a:r>
          </a:p>
        </p:txBody>
      </p:sp>
      <p:sp>
        <p:nvSpPr>
          <p:cNvPr id="1053" name="正方形/長方形 1052"/>
          <p:cNvSpPr/>
          <p:nvPr/>
        </p:nvSpPr>
        <p:spPr>
          <a:xfrm>
            <a:off x="587449" y="2244179"/>
            <a:ext cx="3778250" cy="2590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特定のアンチウイルスプログラムのための推奨事項を以下に示します。</a:t>
            </a:r>
          </a:p>
        </p:txBody>
      </p:sp>
      <p:sp>
        <p:nvSpPr>
          <p:cNvPr id="1054" name="正方形/長方形 1053"/>
          <p:cNvSpPr/>
          <p:nvPr/>
        </p:nvSpPr>
        <p:spPr>
          <a:xfrm>
            <a:off x="583314" y="2837587"/>
            <a:ext cx="6160386" cy="425758"/>
          </a:xfrm>
          <a:prstGeom prst="rect">
            <a:avLst/>
          </a:prstGeom>
        </p:spPr>
        <p:txBody>
          <a:bodyPr wrap="square">
            <a:spAutoFit/>
          </a:bodyPr>
          <a:lstStyle/>
          <a:p>
            <a:pPr>
              <a:lnSpc>
                <a:spcPts val="1300"/>
              </a:lnSpc>
            </a:pPr>
            <a:r>
              <a:rPr lang="en-US" altLang="ja-JP" sz="900" dirty="0">
                <a:latin typeface="メイリオ" panose="020B0604030504040204" pitchFamily="50" charset="-128"/>
                <a:ea typeface="メイリオ" panose="020B0604030504040204" pitchFamily="50" charset="-128"/>
                <a:cs typeface="メイリオ" panose="020B0604030504040204" pitchFamily="50" charset="-128"/>
              </a:rPr>
              <a:t>NOD32アンチウイルスを使用する場合は、Webアクセス保護サービスを無効にするか、またはアンチウイルススキャンの例外の一覧にIPカメラのIPアドレスを追加することを強くお勧めします。</a:t>
            </a:r>
          </a:p>
        </p:txBody>
      </p:sp>
      <p:sp>
        <p:nvSpPr>
          <p:cNvPr id="1055" name="正方形/長方形 1054"/>
          <p:cNvSpPr/>
          <p:nvPr/>
        </p:nvSpPr>
        <p:spPr>
          <a:xfrm>
            <a:off x="574362" y="3564016"/>
            <a:ext cx="1805302" cy="259045"/>
          </a:xfrm>
          <a:prstGeom prst="rect">
            <a:avLst/>
          </a:prstGeom>
        </p:spPr>
        <p:txBody>
          <a:bodyPr wrap="none">
            <a:spAutoFit/>
          </a:bodyPr>
          <a:lstStyle/>
          <a:p>
            <a:pPr>
              <a:lnSpc>
                <a:spcPts val="1300"/>
              </a:lnSpc>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ESETスマートセキュリティ</a:t>
            </a:r>
          </a:p>
        </p:txBody>
      </p:sp>
      <p:sp>
        <p:nvSpPr>
          <p:cNvPr id="1056" name="正方形/長方形 1055"/>
          <p:cNvSpPr/>
          <p:nvPr/>
        </p:nvSpPr>
        <p:spPr>
          <a:xfrm>
            <a:off x="614362" y="3810237"/>
            <a:ext cx="6518274"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ESETスマートセキュリティを使用する場合、ファイアウォールの例外を備えた自動モードを選択して、ネットワークルールを作成することで例外にリモートサーバーを追加する（これらのルールの作成についての支援については、アンチウイルスソフトウェア用公式ユーザーガイドを参照してください）。</a:t>
            </a:r>
          </a:p>
        </p:txBody>
      </p:sp>
      <p:sp>
        <p:nvSpPr>
          <p:cNvPr id="1057" name="正方形/長方形 1056"/>
          <p:cNvSpPr/>
          <p:nvPr/>
        </p:nvSpPr>
        <p:spPr>
          <a:xfrm>
            <a:off x="574361" y="4699000"/>
            <a:ext cx="6185595" cy="592470"/>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多くのビデオカメラを備える構成でAVGを使用する場合は、例外リストにIPカメラのIPアドレスを追加することを強くお勧めします。それ以外の場合は、avgsa.exeプロセスによって、厳しくCPUが遅くなることがあり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このアクションは、AVGの有料版でのみ実行することができます。</a:t>
            </a:r>
          </a:p>
        </p:txBody>
      </p:sp>
      <p:sp>
        <p:nvSpPr>
          <p:cNvPr id="1058" name="正方形/長方形 1057"/>
          <p:cNvSpPr/>
          <p:nvPr/>
        </p:nvSpPr>
        <p:spPr>
          <a:xfrm>
            <a:off x="622300" y="5191520"/>
            <a:ext cx="5651500" cy="259045"/>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AxxonNextをインストールする場合は、NetHost.exeとngpsh.exeプロセスが実行できるようにします。</a:t>
            </a:r>
          </a:p>
        </p:txBody>
      </p:sp>
      <p:sp>
        <p:nvSpPr>
          <p:cNvPr id="1059" name="正方形/長方形 1058"/>
          <p:cNvSpPr/>
          <p:nvPr/>
        </p:nvSpPr>
        <p:spPr>
          <a:xfrm>
            <a:off x="698500" y="5756652"/>
            <a:ext cx="6375252"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DrWebアンチウイルスソフトウェアを使用する場合は、AxxonNextをインストールする前に、次のアクションを実行します。</a:t>
            </a:r>
          </a:p>
        </p:txBody>
      </p:sp>
      <p:sp>
        <p:nvSpPr>
          <p:cNvPr id="1060" name="正方形/長方形 1059"/>
          <p:cNvSpPr/>
          <p:nvPr/>
        </p:nvSpPr>
        <p:spPr>
          <a:xfrm>
            <a:off x="715040" y="5925061"/>
            <a:ext cx="3778250" cy="259045"/>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DrWeb</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ファイアウォールの自動起動を無効にします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61" name="正方形/長方形 1060"/>
          <p:cNvSpPr/>
          <p:nvPr/>
        </p:nvSpPr>
        <p:spPr>
          <a:xfrm>
            <a:off x="715040" y="6107906"/>
            <a:ext cx="5558760"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積極的な保護設定では、カスタム設定を使用して、次のオプションを有効にするオプションを選択します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62" name="正方形/長方形 1061"/>
          <p:cNvSpPr/>
          <p:nvPr/>
        </p:nvSpPr>
        <p:spPr>
          <a:xfrm>
            <a:off x="946150" y="6260306"/>
            <a:ext cx="3778250" cy="925894"/>
          </a:xfrm>
          <a:prstGeom prst="rect">
            <a:avLst/>
          </a:prstGeom>
        </p:spPr>
        <p:txBody>
          <a:bodyPr>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低レベルのディスクアクセスを許可します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システムサービスを許可します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ローディングドライバを許可します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ユーザーのドライバを許可します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e.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Winlogonのシェルパラメータを許可します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63" name="正方形/長方形 1062"/>
          <p:cNvSpPr/>
          <p:nvPr/>
        </p:nvSpPr>
        <p:spPr>
          <a:xfrm>
            <a:off x="731837" y="7144261"/>
            <a:ext cx="6152167" cy="259045"/>
          </a:xfrm>
          <a:prstGeom prst="rect">
            <a:avLst/>
          </a:prstGeom>
        </p:spPr>
        <p:txBody>
          <a:bodyPr wrap="square">
            <a:spAutoFit/>
          </a:bodyPr>
          <a:lstStyle/>
          <a:p>
            <a:pPr>
              <a:lnSpc>
                <a:spcPts val="13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可能な場合は、着信および発信トラフィックのスキャンを無効にすることをお勧めします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64" name="正方形/長方形 1063"/>
          <p:cNvSpPr/>
          <p:nvPr/>
        </p:nvSpPr>
        <p:spPr>
          <a:xfrm>
            <a:off x="694881" y="7675098"/>
            <a:ext cx="4913755" cy="425758"/>
          </a:xfrm>
          <a:prstGeom prst="rect">
            <a:avLst/>
          </a:prstGeom>
        </p:spPr>
        <p:txBody>
          <a:bodyPr wrap="square">
            <a:spAutoFit/>
          </a:bodyPr>
          <a:lstStyle/>
          <a:p>
            <a:pPr>
              <a:lnSpc>
                <a:spcPts val="1300"/>
              </a:lnSpc>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AxxonNext分散型設定とリモートクライアントが正しく機能するために、McAfee SaaSの中でファイアウォール保護コンポーネントを無効にする必要があります。</a:t>
            </a:r>
          </a:p>
        </p:txBody>
      </p:sp>
      <p:sp>
        <p:nvSpPr>
          <p:cNvPr id="1065" name="正方形/長方形 1064"/>
          <p:cNvSpPr/>
          <p:nvPr/>
        </p:nvSpPr>
        <p:spPr>
          <a:xfrm>
            <a:off x="751366" y="8305998"/>
            <a:ext cx="6381270" cy="2590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構成に単一のサーバーとローカルのクライアントが含まれている場合は、このコンポーネントを無効にする必要はありません。</a:t>
            </a:r>
          </a:p>
        </p:txBody>
      </p:sp>
    </p:spTree>
    <p:extLst>
      <p:ext uri="{BB962C8B-B14F-4D97-AF65-F5344CB8AC3E}">
        <p14:creationId xmlns:p14="http://schemas.microsoft.com/office/powerpoint/2010/main" val="1806118765"/>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314</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151" y="1774924"/>
            <a:ext cx="63246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830" y="5174302"/>
            <a:ext cx="6670158" cy="1048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8"/>
          <p:cNvSpPr/>
          <p:nvPr/>
        </p:nvSpPr>
        <p:spPr>
          <a:xfrm>
            <a:off x="784926" y="5317383"/>
            <a:ext cx="6316662" cy="925894"/>
          </a:xfrm>
          <a:prstGeom prst="rect">
            <a:avLst/>
          </a:prstGeom>
        </p:spPr>
        <p:txBody>
          <a:bodyPr wrap="square">
            <a:spAutoFit/>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ブモニタがアクティブでない場合、アクティブモニタは、主モニタ（すべての追加モニタが非アクティブかまたは接続されていない場合）、または追加モニターのいずれかです（マルチモニターコンピューター上のインターフェイスの設定を参照）。</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アクティブモニタは、マウスを使用することでのみ選択することができます。マウスが存在しない場合、多機能コントローラはメインモニタ上でのみ動作します。</a:t>
            </a:r>
          </a:p>
        </p:txBody>
      </p:sp>
      <p:sp>
        <p:nvSpPr>
          <p:cNvPr id="12" name="正方形/長方形 11"/>
          <p:cNvSpPr/>
          <p:nvPr/>
        </p:nvSpPr>
        <p:spPr>
          <a:xfrm>
            <a:off x="405735" y="123783"/>
            <a:ext cx="6526213" cy="261610"/>
          </a:xfrm>
          <a:prstGeom prst="rect">
            <a:avLst/>
          </a:prstGeom>
        </p:spPr>
        <p:txBody>
          <a:bodyPr wrap="square">
            <a:spAutoFit/>
          </a:bodyPr>
          <a:lstStyle/>
          <a:p>
            <a:pPr>
              <a:lnSpc>
                <a:spcPts val="1300"/>
              </a:lnSpc>
            </a:pP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付録5. AxxonNextとCH VM-デスクトップのUSB多機能コントローラの使用</a:t>
            </a:r>
          </a:p>
        </p:txBody>
      </p:sp>
      <p:sp>
        <p:nvSpPr>
          <p:cNvPr id="13" name="正方形/長方形 12"/>
          <p:cNvSpPr/>
          <p:nvPr/>
        </p:nvSpPr>
        <p:spPr>
          <a:xfrm>
            <a:off x="583695" y="465380"/>
            <a:ext cx="5326062" cy="248145"/>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CH VM-デスクトップのUSB多機能コントローラは、入力コントロールの範囲を提供しています。</a:t>
            </a:r>
          </a:p>
        </p:txBody>
      </p:sp>
      <p:sp>
        <p:nvSpPr>
          <p:cNvPr id="14" name="正方形/長方形 13"/>
          <p:cNvSpPr/>
          <p:nvPr/>
        </p:nvSpPr>
        <p:spPr>
          <a:xfrm>
            <a:off x="758002" y="697706"/>
            <a:ext cx="4739448" cy="1415131"/>
          </a:xfrm>
          <a:prstGeom prst="rect">
            <a:avLst/>
          </a:prstGeom>
        </p:spPr>
        <p:txBody>
          <a:bodyPr wrap="square">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PTZおよびデジタルズーム制御のための3軸型ジョイスティック（J1とJ2）</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ジョグ/シャトルダイヤル（J3とJ4）</a:t>
            </a: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27キー</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10テンキー</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*キー</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#キー</a:t>
            </a: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C1からC13のプログラマブルキー（キーはAxxonNextで再マッピングすることはできません）</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二つの追加のキー（B1とB2）</a:t>
            </a:r>
          </a:p>
        </p:txBody>
      </p:sp>
      <p:sp>
        <p:nvSpPr>
          <p:cNvPr id="10" name="正方形/長方形 9"/>
          <p:cNvSpPr/>
          <p:nvPr/>
        </p:nvSpPr>
        <p:spPr>
          <a:xfrm>
            <a:off x="575646" y="4958980"/>
            <a:ext cx="6139626" cy="248145"/>
          </a:xfrm>
          <a:prstGeom prst="rect">
            <a:avLst/>
          </a:prstGeom>
        </p:spPr>
        <p:txBody>
          <a:bodyPr wrap="square">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多機能コントローラは、アクティブモニタ上でAxxonNextを操作するために使用することができます。</a:t>
            </a:r>
          </a:p>
        </p:txBody>
      </p:sp>
      <p:sp>
        <p:nvSpPr>
          <p:cNvPr id="11" name="正方形/長方形 10"/>
          <p:cNvSpPr/>
          <p:nvPr/>
        </p:nvSpPr>
        <p:spPr>
          <a:xfrm>
            <a:off x="521401" y="6323589"/>
            <a:ext cx="3778250" cy="248145"/>
          </a:xfrm>
          <a:prstGeom prst="rect">
            <a:avLst/>
          </a:prstGeom>
        </p:spPr>
        <p:txBody>
          <a:bodyPr>
            <a:spAutoFit/>
          </a:bodyPr>
          <a:lstStyle/>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キーの機能の説明は、下表を確認してください。</a:t>
            </a:r>
          </a:p>
        </p:txBody>
      </p:sp>
      <p:graphicFrame>
        <p:nvGraphicFramePr>
          <p:cNvPr id="15" name="表 14"/>
          <p:cNvGraphicFramePr>
            <a:graphicFrameLocks noGrp="1"/>
          </p:cNvGraphicFramePr>
          <p:nvPr>
            <p:extLst>
              <p:ext uri="{D42A27DB-BD31-4B8C-83A1-F6EECF244321}">
                <p14:modId xmlns:p14="http://schemas.microsoft.com/office/powerpoint/2010/main" val="4283785685"/>
              </p:ext>
            </p:extLst>
          </p:nvPr>
        </p:nvGraphicFramePr>
        <p:xfrm>
          <a:off x="405735" y="6539033"/>
          <a:ext cx="6853607" cy="3795433"/>
        </p:xfrm>
        <a:graphic>
          <a:graphicData uri="http://schemas.openxmlformats.org/drawingml/2006/table">
            <a:tbl>
              <a:tblPr firstRow="1" bandRow="1">
                <a:tableStyleId>{5C22544A-7EE6-4342-B048-85BDC9FD1C3A}</a:tableStyleId>
              </a:tblPr>
              <a:tblGrid>
                <a:gridCol w="1802349"/>
                <a:gridCol w="1295400"/>
                <a:gridCol w="3755858"/>
              </a:tblGrid>
              <a:tr h="330873">
                <a:tc>
                  <a:txBody>
                    <a:bodyPr/>
                    <a:lstStyle/>
                    <a:p>
                      <a:pPr algn="ct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利用可能な場合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機能</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J1</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選択したカメラのPTZ制御。</a:t>
                      </a:r>
                    </a:p>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選択したカメラがPTZコントロールをサポートしていない場合、アクションは無視されます。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J2</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選択したカメラの光学ズーム制御。</a:t>
                      </a:r>
                    </a:p>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選択したカメラがPTZコントロールをサポートしていない場合、アクションは無視されます。</a:t>
                      </a: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J3（反時計回りに回転します）</a:t>
                      </a: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前のフレームに移動します。</a:t>
                      </a:r>
                    </a:p>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再生がアクティブである場合、アクションは無視されます。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J3（時計回りに回転させます）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次のフレームに移動します。</a:t>
                      </a:r>
                    </a:p>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再生がアクティブである場合、アクションは無視されます。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J4（反時計回りに回転します）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前のビデオフラグメントに移動します。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J4（時計回りに回転させます）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次のビデオフラグメントに移動します。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J4</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選択したカメラのアイリス制御。</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パトロールモードの起動/停止</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9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2.3</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9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選択したカメラのフォーカス制御。</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Tree>
    <p:extLst>
      <p:ext uri="{BB962C8B-B14F-4D97-AF65-F5344CB8AC3E}">
        <p14:creationId xmlns:p14="http://schemas.microsoft.com/office/powerpoint/2010/main" val="2799194111"/>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92360" cy="201915"/>
          </a:xfrm>
          <a:prstGeom prst="rect">
            <a:avLst/>
          </a:prstGeom>
          <a:noFill/>
        </p:spPr>
        <p:txBody>
          <a:bodyPr wrap="none" lIns="0" tIns="0" rIns="0" rtlCol="0">
            <a:spAutoFit/>
          </a:bodyPr>
          <a:lstStyle/>
          <a:p>
            <a:pPr>
              <a:lnSpc>
                <a:spcPts val="1300"/>
              </a:lnSpc>
              <a:tabLst/>
            </a:pPr>
            <a:r>
              <a:rPr lang="en-US" altLang="zh-CN" sz="798" dirty="0" smtClean="0">
                <a:solidFill>
                  <a:srgbClr val="000000"/>
                </a:solidFill>
                <a:latin typeface="メイリオ" panose="020B0604030504040204" pitchFamily="50" charset="-128"/>
                <a:cs typeface="メイリオ" panose="020B0604030504040204" pitchFamily="50" charset="-128"/>
              </a:rPr>
              <a:t>315</a:t>
            </a:r>
          </a:p>
        </p:txBody>
      </p:sp>
      <p:graphicFrame>
        <p:nvGraphicFramePr>
          <p:cNvPr id="6" name="表 5"/>
          <p:cNvGraphicFramePr>
            <a:graphicFrameLocks noGrp="1"/>
          </p:cNvGraphicFramePr>
          <p:nvPr>
            <p:extLst>
              <p:ext uri="{D42A27DB-BD31-4B8C-83A1-F6EECF244321}">
                <p14:modId xmlns:p14="http://schemas.microsoft.com/office/powerpoint/2010/main" val="1824924663"/>
              </p:ext>
            </p:extLst>
          </p:nvPr>
        </p:nvGraphicFramePr>
        <p:xfrm>
          <a:off x="350837" y="240506"/>
          <a:ext cx="6858000" cy="9514840"/>
        </p:xfrm>
        <a:graphic>
          <a:graphicData uri="http://schemas.openxmlformats.org/drawingml/2006/table">
            <a:tbl>
              <a:tblPr firstRow="1" bandRow="1">
                <a:tableStyleId>{5C22544A-7EE6-4342-B048-85BDC9FD1C3A}</a:tableStyleId>
              </a:tblPr>
              <a:tblGrid>
                <a:gridCol w="1524000"/>
                <a:gridCol w="1752600"/>
                <a:gridCol w="3581400"/>
              </a:tblGrid>
              <a:tr h="370840">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使用可能な場合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機能</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*n#</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レイアウト内でカメラを選択します。</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nは、テンキーを介して活性化されるカメラの番号です。該当する番号のカメラが現在のレイアウト内にない場合、検索はカメラを含む最小のレイアウトに対して実行されます。次に、最小のレイアウトが表示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#n#</a:t>
                      </a:r>
                    </a:p>
                    <a:p>
                      <a:pPr>
                        <a:lnSpc>
                          <a:spcPts val="13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当該レイアウトが存在しない場合は、一台のカメラを備えたレイアウトが作成されます。</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レイアウトに移動します。</a:t>
                      </a:r>
                    </a:p>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nがテンキーを介して活性化するレイアウトです。番号はレイアウトがリストに表示される順序に対応しています。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C10</a:t>
                      </a: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クリア回数</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オペレータがカメラやレイアウトの数を入力し終わっていない（＃キーが押されなかった）場合、C10キーを押すことで、前に入力した番号がクリアされます。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C1</a:t>
                      </a:r>
                    </a:p>
                    <a:p>
                      <a:pPr>
                        <a:lnSpc>
                          <a:spcPts val="13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アラーム管理モード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誤警報の解像度でアラームを受け入れます。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C2</a:t>
                      </a: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C2</a:t>
                      </a:r>
                    </a:p>
                  </a:txBody>
                  <a:tcPr anchor="ctr"/>
                </a:tc>
                <a:tc>
                  <a:txBody>
                    <a:bodyPr/>
                    <a:lstStyle/>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非クリティカルアラーム解像度でアラームを受け入れます。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C3</a:t>
                      </a: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アラーム管理モード</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クリティカルアラーム解像度でアラームを受け入れます。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C4</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アラームを手動で開始し、アラーム管理モードに移動します。</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アラームが以前に開始された場合は、アラーム管理モードに移動します。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C5</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レイアウトセルのサイズを大きく</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C6</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レイアウトセルのサイズを縮小</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C7</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リスト内の前のレイアウトに移動します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C8</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常に</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リスト内の次のレイアウトに移動します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1300"/>
                        </a:lnSpc>
                      </a:pPr>
                      <a:r>
                        <a:rPr lang="en-US" altLang="zh-CN" sz="798" b="1" dirty="0" smtClean="0">
                          <a:solidFill>
                            <a:srgbClr val="000000"/>
                          </a:solidFill>
                          <a:latin typeface="メイリオ" panose="020B0604030504040204" pitchFamily="50" charset="-128"/>
                          <a:cs typeface="メイリオ" panose="020B0604030504040204" pitchFamily="50" charset="-128"/>
                        </a:rPr>
                        <a:t>C11</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再生速度を遅く</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C12</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ビデオの再生の開始/一時停止</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C13</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再生をスピードアップ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B2</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アーカイブモードアラーム管理モード</a:t>
                      </a:r>
                    </a:p>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ライブビデオモードに移動します（アラーム分類なし）</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B2</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ライブビデオモード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アーカイブモードに移動します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C9</a:t>
                      </a: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アーカイブモード</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カレンダーの表示/非表示</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nSpc>
                          <a:spcPts val="1300"/>
                        </a:lnSpc>
                        <a:tabLst/>
                      </a:pPr>
                      <a:r>
                        <a:rPr lang="en-US" altLang="zh-CN" sz="798" b="1" dirty="0" smtClean="0">
                          <a:solidFill>
                            <a:srgbClr val="000000"/>
                          </a:solidFill>
                          <a:latin typeface="メイリオ" panose="020B0604030504040204" pitchFamily="50" charset="-128"/>
                          <a:cs typeface="メイリオ" panose="020B0604030504040204" pitchFamily="50" charset="-128"/>
                        </a:rPr>
                        <a:t>B1,B2</a:t>
                      </a:r>
                    </a:p>
                  </a:txBody>
                  <a:tcPr anchor="ctr"/>
                </a:tc>
                <a:tc>
                  <a:txBody>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カレンダーを開きます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カレンダーの要素（Tabキーを押すのと同じ）を日- 時 - 分 - 秒 - 午前/午後（B2キー）、また逆に（B1キーを押して）循環させます。</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J3</a:t>
                      </a: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日別に移動し、時間、分、秒、AM / PMを設定</a:t>
                      </a:r>
                    </a:p>
                  </a:txBody>
                  <a:tcPr anchor="ctr"/>
                </a:tc>
                <a:tc>
                  <a:txBody>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月別に移動</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en-US" altLang="zh-CN" sz="798" b="1" dirty="0" smtClean="0">
                          <a:solidFill>
                            <a:srgbClr val="000000"/>
                          </a:solidFill>
                          <a:latin typeface="メイリオ" panose="020B0604030504040204" pitchFamily="50" charset="-128"/>
                          <a:cs typeface="メイリオ" panose="020B0604030504040204" pitchFamily="50" charset="-128"/>
                        </a:rPr>
                        <a:t>J4</a:t>
                      </a:r>
                    </a:p>
                  </a:txBody>
                  <a:tcPr anchor="ctr"/>
                </a:tc>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カレンダーを開きます</a:t>
                      </a:r>
                    </a:p>
                  </a:txBody>
                  <a:tcPr anchor="ctr"/>
                </a:tc>
                <a:tc>
                  <a:txBody>
                    <a:bodyPr/>
                    <a:lstStyle/>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月移動</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Tree>
    <p:extLst>
      <p:ext uri="{BB962C8B-B14F-4D97-AF65-F5344CB8AC3E}">
        <p14:creationId xmlns:p14="http://schemas.microsoft.com/office/powerpoint/2010/main" val="1593258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933612" y="1803939"/>
            <a:ext cx="3835400" cy="2959100"/>
          </a:xfrm>
          <a:prstGeom prst="rect">
            <a:avLst/>
          </a:prstGeom>
          <a:noFill/>
        </p:spPr>
      </p:pic>
      <p:pic>
        <p:nvPicPr>
          <p:cNvPr id="7" name="Picture 3"/>
          <p:cNvPicPr>
            <a:picLocks noChangeAspect="1" noChangeArrowheads="1"/>
          </p:cNvPicPr>
          <p:nvPr/>
        </p:nvPicPr>
        <p:blipFill>
          <a:blip r:embed="rId3" cstate="print"/>
          <a:srcRect/>
          <a:stretch>
            <a:fillRect/>
          </a:stretch>
        </p:blipFill>
        <p:spPr bwMode="auto">
          <a:xfrm>
            <a:off x="933612" y="5232939"/>
            <a:ext cx="3835400" cy="2971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32</a:t>
            </a:r>
          </a:p>
        </p:txBody>
      </p:sp>
      <p:sp>
        <p:nvSpPr>
          <p:cNvPr id="9" name="TextBox 1"/>
          <p:cNvSpPr txBox="1"/>
          <p:nvPr/>
        </p:nvSpPr>
        <p:spPr>
          <a:xfrm>
            <a:off x="933612" y="4902739"/>
            <a:ext cx="5232202" cy="144142"/>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ダイアログボックスが表示され、選択したタイプに対応するインストールパラメータが表示されます。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924297" y="8357139"/>
            <a:ext cx="6379952" cy="879728"/>
          </a:xfrm>
          <a:prstGeom prst="rect">
            <a:avLst/>
          </a:prstGeom>
          <a:noFill/>
        </p:spPr>
        <p:txBody>
          <a:bodyPr wrap="none" lIns="0" tIns="0" rIns="0" rtlCol="0">
            <a:spAutoFit/>
          </a:bodyPr>
          <a:lstStyle/>
          <a:p>
            <a:pPr>
              <a:lnSpc>
                <a:spcPts val="1300"/>
              </a:lnSpc>
              <a:tabLst>
                <a:tab pos="2413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10.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Guardantハードウェアドングルのドライバをインストールするには、対応するチェックボックスをオンにします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2413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選択したインストールオプションを確認し、[次へ]ボタンをクリックすると、AxxonNextのインストールが始まります。</a:t>
            </a:r>
          </a:p>
          <a:p>
            <a:pPr>
              <a:lnSpc>
                <a:spcPts val="1300"/>
              </a:lnSpc>
              <a:tabLst>
                <a:tab pos="2413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PostgreSQL9.2.2のデータベースサーバーなど、ソフトウェアの要件が最初にインストールされます。</a:t>
            </a:r>
          </a:p>
          <a:p>
            <a:pPr>
              <a:lnSpc>
                <a:spcPts val="1300"/>
              </a:lnSpc>
              <a:tabLst>
                <a:tab pos="241300" algn="l"/>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PostgreSQLの以前のバージョンがコンピュータにインストールされている場合は、バックグラウンドでバージョン9.2.2に更新されます。</a:t>
            </a:r>
          </a:p>
          <a:p>
            <a:pPr>
              <a:lnSpc>
                <a:spcPts val="1300"/>
              </a:lnSpc>
              <a:tabLst>
                <a:tab pos="2413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新しいログデータベースは、ネーム"ngp"、ユーザーネーム "ngp"、パスワード"ngp"で、自動作成されます。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Freeform 3"/>
          <p:cNvSpPr/>
          <p:nvPr/>
        </p:nvSpPr>
        <p:spPr>
          <a:xfrm>
            <a:off x="901799" y="506622"/>
            <a:ext cx="5959855" cy="1142207"/>
          </a:xfrm>
          <a:custGeom>
            <a:avLst/>
            <a:gdLst>
              <a:gd name="connsiteX0" fmla="*/ 0 w 5959855"/>
              <a:gd name="connsiteY0" fmla="*/ 0 h 368300"/>
              <a:gd name="connsiteX1" fmla="*/ 5959856 w 5959855"/>
              <a:gd name="connsiteY1" fmla="*/ 0 h 368300"/>
              <a:gd name="connsiteX2" fmla="*/ 5959856 w 5959855"/>
              <a:gd name="connsiteY2" fmla="*/ 368300 h 368300"/>
              <a:gd name="connsiteX3" fmla="*/ 0 w 5959855"/>
              <a:gd name="connsiteY3" fmla="*/ 368300 h 368300"/>
              <a:gd name="connsiteX4" fmla="*/ 0 w 5959855"/>
              <a:gd name="connsiteY4" fmla="*/ 0 h 3683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368300">
                <a:moveTo>
                  <a:pt x="0" y="0"/>
                </a:moveTo>
                <a:lnTo>
                  <a:pt x="5959856" y="0"/>
                </a:lnTo>
                <a:lnTo>
                  <a:pt x="5959856" y="368300"/>
                </a:lnTo>
                <a:lnTo>
                  <a:pt x="0" y="3683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同じAxxonドメイン名を使用しても、サーバーが同じAxxonドメインになるとは限りません。</a:t>
            </a: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Axxonドメインにすべてのサーバーを配置するには、AxxonNextのインターフェイス上で、必要なAxxonドメインに各サーバーを追加する必要があります。</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Axxonドメインの設定の詳細については「Axxonドメインの構成」で説明されています。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Freeform 3"/>
          <p:cNvSpPr/>
          <p:nvPr/>
        </p:nvSpPr>
        <p:spPr>
          <a:xfrm>
            <a:off x="931962" y="45721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2" name="Picture 3"/>
          <p:cNvPicPr>
            <a:picLocks noChangeAspect="1" noChangeArrowheads="1"/>
          </p:cNvPicPr>
          <p:nvPr/>
        </p:nvPicPr>
        <p:blipFill>
          <a:blip r:embed="rId4" cstate="print"/>
          <a:srcRect/>
          <a:stretch>
            <a:fillRect/>
          </a:stretch>
        </p:blipFill>
        <p:spPr bwMode="auto">
          <a:xfrm>
            <a:off x="977999" y="506622"/>
            <a:ext cx="177800" cy="177800"/>
          </a:xfrm>
          <a:prstGeom prst="rect">
            <a:avLst/>
          </a:prstGeom>
          <a:noFill/>
        </p:spPr>
      </p:pic>
      <p:sp>
        <p:nvSpPr>
          <p:cNvPr id="13" name="Freeform 3"/>
          <p:cNvSpPr/>
          <p:nvPr/>
        </p:nvSpPr>
        <p:spPr>
          <a:xfrm>
            <a:off x="6882292" y="466743"/>
            <a:ext cx="9525" cy="1152000"/>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922436" y="161152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922436" y="480382"/>
            <a:ext cx="9525" cy="1152000"/>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316706"/>
            <a:ext cx="3835400" cy="2959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3593306"/>
            <a:ext cx="3835400" cy="29718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990600" y="6946106"/>
            <a:ext cx="3835400" cy="2971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33</a:t>
            </a:r>
          </a:p>
        </p:txBody>
      </p:sp>
      <p:sp>
        <p:nvSpPr>
          <p:cNvPr id="7" name="TextBox 1"/>
          <p:cNvSpPr txBox="1"/>
          <p:nvPr/>
        </p:nvSpPr>
        <p:spPr>
          <a:xfrm>
            <a:off x="1044769" y="3381171"/>
            <a:ext cx="2072683" cy="135935"/>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その後AxxonNextがインストールされます。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990600" y="6733971"/>
            <a:ext cx="4945265" cy="135935"/>
          </a:xfrm>
          <a:prstGeom prst="rect">
            <a:avLst/>
          </a:prstGeom>
          <a:noFill/>
        </p:spPr>
        <p:txBody>
          <a:bodyPr wrap="none" lIns="0" tIns="0" rIns="0" rtlCol="0">
            <a:spAutoFit/>
          </a:bodyPr>
          <a:lstStyle/>
          <a:p>
            <a:pPr>
              <a:lnSpc>
                <a:spcPts val="700"/>
              </a:lnSpc>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新たなダイアログボックスに、AxxonNextのインストールが完了したことを示すメッセージが表示されます。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960437" y="9994106"/>
            <a:ext cx="3298980" cy="379591"/>
          </a:xfrm>
          <a:prstGeom prst="rect">
            <a:avLst/>
          </a:prstGeom>
          <a:noFill/>
        </p:spPr>
        <p:txBody>
          <a:bodyPr wrap="none" lIns="0" tIns="0" rIns="0" rtlCol="0">
            <a:spAutoFit/>
          </a:bodyPr>
          <a:lstStyle/>
          <a:p>
            <a:pPr>
              <a:lnSpc>
                <a:spcPts val="1300"/>
              </a:lnSpc>
              <a:tabLst>
                <a:tab pos="139700" algn="l"/>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インストールの完了を確認するために</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、[完了]をクリックします。</a:t>
            </a:r>
          </a:p>
          <a:p>
            <a:pPr>
              <a:lnSpc>
                <a:spcPts val="1300"/>
              </a:lnSpc>
              <a:tabLst>
                <a:tab pos="139700" algn="l"/>
                <a:tab pos="203200" algn="l"/>
                <a:tab pos="342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これでAxxonNextのインストールは完了です。</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1383506"/>
            <a:ext cx="6340856" cy="575310"/>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AxxonNextを正しく確実に再インストールするために、修復インストールを開始する前に、関連するすべてのアプリケーションを終了してください。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1383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13835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194929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13835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68595" y="1407721"/>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2602706"/>
            <a:ext cx="3352800" cy="26162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5879306"/>
            <a:ext cx="3835400" cy="2971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34</a:t>
            </a:r>
          </a:p>
        </p:txBody>
      </p:sp>
      <p:sp>
        <p:nvSpPr>
          <p:cNvPr id="13" name="TextBox 1"/>
          <p:cNvSpPr txBox="1"/>
          <p:nvPr/>
        </p:nvSpPr>
        <p:spPr>
          <a:xfrm>
            <a:off x="655637" y="260866"/>
            <a:ext cx="6705600" cy="1213153"/>
          </a:xfrm>
          <a:prstGeom prst="rect">
            <a:avLst/>
          </a:prstGeom>
          <a:noFill/>
        </p:spPr>
        <p:txBody>
          <a:bodyPr wrap="square" lIns="0" tIns="0" rIns="0" rtlCol="0">
            <a:spAutoFit/>
          </a:bodyPr>
          <a:lstStyle/>
          <a:p>
            <a:pPr>
              <a:lnSpc>
                <a:spcPts val="1300"/>
              </a:lnSpc>
              <a:tabLst>
                <a:tab pos="139700" algn="l"/>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39700" algn="l"/>
                <a:tab pos="203200" algn="l"/>
                <a:tab pos="3429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修復インストール</a:t>
            </a:r>
          </a:p>
          <a:p>
            <a:pPr>
              <a:lnSpc>
                <a:spcPts val="1300"/>
              </a:lnSpc>
              <a:tabLst>
                <a:tab pos="139700" algn="l"/>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39700" algn="l"/>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修復インストールはAxxonNextソフトウェアパッケージのすべてのコンポーネントの再インストールに使用します。</a:t>
            </a:r>
          </a:p>
          <a:p>
            <a:pPr>
              <a:lnSpc>
                <a:spcPts val="1300"/>
              </a:lnSpc>
              <a:tabLst>
                <a:tab pos="139700" algn="l"/>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修復インストールを開始するには、プログラムの以前のバージョンは削除せずに、インストールCDからAxxonNextソフトウェアのインストーラを起動します。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39700" algn="l"/>
                <a:tab pos="203200" algn="l"/>
                <a:tab pos="342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579437" y="2069306"/>
            <a:ext cx="6340856" cy="575310"/>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err="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AxxonNextソフトウェアの修復インストールは、次の手順で実行してください。</a:t>
            </a:r>
            <a:endPar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ダイアログボックスには、ディスクの内容が表示されます</a:t>
            </a:r>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Freeform 3"/>
          <p:cNvSpPr/>
          <p:nvPr/>
        </p:nvSpPr>
        <p:spPr>
          <a:xfrm>
            <a:off x="579437" y="5515451"/>
            <a:ext cx="6340856" cy="287655"/>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Setup.exe</a:t>
            </a:r>
            <a:r>
              <a:rPr lang="en-US" altLang="ja-JP" sz="800" dirty="0" err="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ファイルを実行します</a:t>
            </a:r>
            <a:r>
              <a:rPr lang="en-US" altLang="ja-JP"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セットアップウィザードのウェルカム画面で</a:t>
            </a:r>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endParaRPr lang="zh-CN"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01290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AxxonNextソフトウェアの削除を開始する前に、すべての関連アプリケーションを終了します。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8012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8012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4567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8012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960437" y="545306"/>
            <a:ext cx="3835400" cy="29591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960437" y="3974306"/>
            <a:ext cx="3835400" cy="2959100"/>
          </a:xfrm>
          <a:prstGeom prst="rect">
            <a:avLst/>
          </a:prstGeom>
          <a:noFill/>
        </p:spPr>
      </p:pic>
      <p:pic>
        <p:nvPicPr>
          <p:cNvPr id="10" name="Picture 3"/>
          <p:cNvPicPr>
            <a:picLocks noChangeAspect="1" noChangeArrowheads="1"/>
          </p:cNvPicPr>
          <p:nvPr/>
        </p:nvPicPr>
        <p:blipFill>
          <a:blip r:embed="rId5" cstate="print"/>
          <a:srcRect/>
          <a:stretch>
            <a:fillRect/>
          </a:stretch>
        </p:blipFill>
        <p:spPr bwMode="auto">
          <a:xfrm>
            <a:off x="655637" y="8061801"/>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35</a:t>
            </a:r>
          </a:p>
        </p:txBody>
      </p:sp>
      <p:sp>
        <p:nvSpPr>
          <p:cNvPr id="11" name="TextBox 1"/>
          <p:cNvSpPr txBox="1"/>
          <p:nvPr/>
        </p:nvSpPr>
        <p:spPr>
          <a:xfrm>
            <a:off x="655637" y="3593306"/>
            <a:ext cx="3412794" cy="379591"/>
          </a:xfrm>
          <a:prstGeom prst="rect">
            <a:avLst/>
          </a:prstGeom>
          <a:noFill/>
        </p:spPr>
        <p:txBody>
          <a:bodyPr wrap="none" lIns="0" tIns="0" rIns="0" rtlCol="0">
            <a:spAutoFit/>
          </a:bodyPr>
          <a:lstStyle/>
          <a:p>
            <a:pPr>
              <a:lnSpc>
                <a:spcPts val="13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修復オプションを選択して</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p>
          <a:p>
            <a:pPr>
              <a:lnSpc>
                <a:spcPts val="1300"/>
              </a:lnSpc>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ダイアログボックスが現れ、AxxonNextの修復プロセスが表示されます。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TextBox 1"/>
          <p:cNvSpPr txBox="1"/>
          <p:nvPr/>
        </p:nvSpPr>
        <p:spPr>
          <a:xfrm>
            <a:off x="609600" y="7035006"/>
            <a:ext cx="6205225" cy="969496"/>
          </a:xfrm>
          <a:prstGeom prst="rect">
            <a:avLst/>
          </a:prstGeom>
          <a:noFill/>
        </p:spPr>
        <p:txBody>
          <a:bodyPr wrap="none" lIns="0" tIns="0" rIns="0" rtlCol="0">
            <a:spAutoFit/>
          </a:bodyPr>
          <a:lstStyle/>
          <a:p>
            <a:pPr>
              <a:lnSpc>
                <a:spcPts val="1200"/>
              </a:lnSpc>
              <a:tabLst>
                <a:tab pos="203200" algn="l"/>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ダイアログボックスが現れ、修復プロセスの完了が表示されます。[完了]をクリックします。これでAxxonNextの修復は完了です。</a:t>
            </a:r>
          </a:p>
          <a:p>
            <a:pPr>
              <a:lnSpc>
                <a:spcPts val="1200"/>
              </a:lnSpc>
              <a:tabLst>
                <a:tab pos="203200" algn="l"/>
                <a:tab pos="342900" algn="l"/>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a:t>
            </a:r>
          </a:p>
          <a:p>
            <a:pPr>
              <a:lnSpc>
                <a:spcPts val="1200"/>
              </a:lnSpc>
              <a:tabLst>
                <a:tab pos="203200" algn="l"/>
                <a:tab pos="342900" algn="l"/>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AxxonNextインストールプログラムは、ソフトウェアを削除することもできます。</a:t>
            </a:r>
          </a:p>
          <a:p>
            <a:pPr>
              <a:lnSpc>
                <a:spcPts val="1200"/>
              </a:lnSpc>
              <a:tabLst>
                <a:tab pos="203200" algn="l"/>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使用中のコンピュータからAxxonNextのすべてのコンポーネントを削除する必要がある場合に、このオプションを使用します。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Freeform 3"/>
          <p:cNvSpPr/>
          <p:nvPr/>
        </p:nvSpPr>
        <p:spPr>
          <a:xfrm>
            <a:off x="579437" y="257651"/>
            <a:ext cx="6340856" cy="287655"/>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ダイアログボックスが現れ、操作を選択することができます</a:t>
            </a:r>
            <a:r>
              <a:rPr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622612" y="8643610"/>
            <a:ext cx="4308872" cy="1046440"/>
          </a:xfrm>
          <a:prstGeom prst="rect">
            <a:avLst/>
          </a:prstGeom>
          <a:noFill/>
        </p:spPr>
        <p:txBody>
          <a:bodyPr wrap="none" lIns="0" tIns="0" rIns="0" rtlCol="0">
            <a:spAutoFit/>
          </a:bodyPr>
          <a:lstStyle/>
          <a:p>
            <a:pPr>
              <a:lnSpc>
                <a:spcPts val="13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次のいずれかの方法で、AxxonNextアンインストーラを実行することができます。</a:t>
            </a:r>
          </a:p>
          <a:p>
            <a:pPr>
              <a:lnSpc>
                <a:spcPts val="13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スタート]メニューから</a:t>
            </a:r>
          </a:p>
          <a:p>
            <a:pPr>
              <a:lnSpc>
                <a:spcPts val="13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Windows</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のコントロールパネルの</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[プログラムの追加または削除]を使用して</a:t>
            </a:r>
          </a:p>
          <a:p>
            <a:pPr>
              <a:lnSpc>
                <a:spcPts val="13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製品のインストールバージョンに含まれるsetup.exeという名前の実行ファイルを起動して</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アンインストールを実行すると、セットアップウィザードのウェルカム画面が表示されます。</a:t>
            </a:r>
          </a:p>
          <a:p>
            <a:pPr>
              <a:lnSpc>
                <a:spcPts val="1300"/>
              </a:lnSpc>
              <a:tabLst>
                <a:tab pos="203200" algn="l"/>
                <a:tab pos="342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AxxonNextを削除するには、次の手順を遵守してください。</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90600" y="697706"/>
            <a:ext cx="3835400" cy="29591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3974306"/>
            <a:ext cx="3835400" cy="2959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36</a:t>
            </a:r>
          </a:p>
        </p:txBody>
      </p:sp>
      <p:sp>
        <p:nvSpPr>
          <p:cNvPr id="6" name="TextBox 1"/>
          <p:cNvSpPr txBox="1"/>
          <p:nvPr/>
        </p:nvSpPr>
        <p:spPr>
          <a:xfrm>
            <a:off x="984659" y="469106"/>
            <a:ext cx="3440044"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セットアップウィザードのウェルカム画面で</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TextBox 1"/>
          <p:cNvSpPr txBox="1"/>
          <p:nvPr/>
        </p:nvSpPr>
        <p:spPr>
          <a:xfrm>
            <a:off x="974614" y="3745706"/>
            <a:ext cx="3590727" cy="144142"/>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ダイアログボックスが現れ、操作を選択することができます。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TextBox 1"/>
          <p:cNvSpPr txBox="1"/>
          <p:nvPr/>
        </p:nvSpPr>
        <p:spPr>
          <a:xfrm>
            <a:off x="984659" y="7106764"/>
            <a:ext cx="5682646" cy="1046440"/>
          </a:xfrm>
          <a:prstGeom prst="rect">
            <a:avLst/>
          </a:prstGeom>
          <a:noFill/>
        </p:spPr>
        <p:txBody>
          <a:bodyPr wrap="none" lIns="0" tIns="0" rIns="0" rtlCol="0">
            <a:spAutoFit/>
          </a:bodyPr>
          <a:lstStyle/>
          <a:p>
            <a:pPr>
              <a:lnSpc>
                <a:spcPts val="13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[削除]を選択します。</a:t>
            </a:r>
          </a:p>
          <a:p>
            <a:pPr>
              <a:lnSpc>
                <a:spcPts val="13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データベース内のAxxonNext設定を保存するには</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、[コンフィギュレーションを保存]チェックボックスをオンにします。</a:t>
            </a:r>
          </a:p>
          <a:p>
            <a:pPr>
              <a:lnSpc>
                <a:spcPts val="13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製品をアップデートする際、このオプションが役に立ちます。</a:t>
            </a:r>
          </a:p>
          <a:p>
            <a:pPr>
              <a:lnSpc>
                <a:spcPts val="13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次へ]をクリックします。</a:t>
            </a:r>
          </a:p>
          <a:p>
            <a:pPr>
              <a:lnSpc>
                <a:spcPts val="13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ダイアログボックスが現れ、AxxonNext削除プロセスが表示されます。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84200" y="3863827"/>
            <a:ext cx="6340856" cy="914400"/>
          </a:xfrm>
          <a:custGeom>
            <a:avLst/>
            <a:gdLst>
              <a:gd name="connsiteX0" fmla="*/ 0 w 6340856"/>
              <a:gd name="connsiteY0" fmla="*/ 0 h 914400"/>
              <a:gd name="connsiteX1" fmla="*/ 6340856 w 6340856"/>
              <a:gd name="connsiteY1" fmla="*/ 0 h 914400"/>
              <a:gd name="connsiteX2" fmla="*/ 6340856 w 6340856"/>
              <a:gd name="connsiteY2" fmla="*/ 914400 h 914400"/>
              <a:gd name="connsiteX3" fmla="*/ 0 w 6340856"/>
              <a:gd name="connsiteY3" fmla="*/ 914400 h 914400"/>
              <a:gd name="connsiteX4" fmla="*/ 0 w 6340856"/>
              <a:gd name="connsiteY4" fmla="*/ 0 h 9144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914400">
                <a:moveTo>
                  <a:pt x="0" y="0"/>
                </a:moveTo>
                <a:lnTo>
                  <a:pt x="6340856" y="0"/>
                </a:lnTo>
                <a:lnTo>
                  <a:pt x="6340856" y="914400"/>
                </a:lnTo>
                <a:lnTo>
                  <a:pt x="0" y="9144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AxxonNextを完全に削除するには、Windowsのコントロールパネルを使用し、下記のソフトウェアを削除します。</a:t>
            </a:r>
          </a:p>
          <a:p>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PostgreSQL</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AxxonSoft</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Situation detectors.</a:t>
            </a:r>
          </a:p>
          <a:p>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Driver Pack</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3745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3745706"/>
            <a:ext cx="9525" cy="1080000"/>
          </a:xfrm>
          <a:custGeom>
            <a:avLst/>
            <a:gdLst>
              <a:gd name="connsiteX0" fmla="*/ 4762 w 9525"/>
              <a:gd name="connsiteY0" fmla="*/ 0 h 914400"/>
              <a:gd name="connsiteX1" fmla="*/ 4762 w 9525"/>
              <a:gd name="connsiteY1" fmla="*/ 914400 h 914400"/>
            </a:gdLst>
            <a:ahLst/>
            <a:cxnLst>
              <a:cxn ang="0">
                <a:pos x="connsiteX0" y="connsiteY0"/>
              </a:cxn>
              <a:cxn ang="1">
                <a:pos x="connsiteX1" y="connsiteY1"/>
              </a:cxn>
            </a:cxnLst>
            <a:rect l="l" t="t" r="r" b="b"/>
            <a:pathLst>
              <a:path w="9525" h="914400">
                <a:moveTo>
                  <a:pt x="4762" y="0"/>
                </a:moveTo>
                <a:lnTo>
                  <a:pt x="4762" y="914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483311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3745706"/>
            <a:ext cx="9525" cy="1080000"/>
          </a:xfrm>
          <a:custGeom>
            <a:avLst/>
            <a:gdLst>
              <a:gd name="connsiteX0" fmla="*/ 4762 w 9525"/>
              <a:gd name="connsiteY0" fmla="*/ 0 h 914400"/>
              <a:gd name="connsiteX1" fmla="*/ 4762 w 9525"/>
              <a:gd name="connsiteY1" fmla="*/ 914400 h 914400"/>
            </a:gdLst>
            <a:ahLst/>
            <a:cxnLst>
              <a:cxn ang="0">
                <a:pos x="connsiteX0" y="connsiteY0"/>
              </a:cxn>
              <a:cxn ang="1">
                <a:pos x="connsiteX1" y="connsiteY1"/>
              </a:cxn>
            </a:cxnLst>
            <a:rect l="l" t="t" r="r" b="b"/>
            <a:pathLst>
              <a:path w="9525" h="914400">
                <a:moveTo>
                  <a:pt x="4762" y="0"/>
                </a:moveTo>
                <a:lnTo>
                  <a:pt x="4762" y="91440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55637" y="8470106"/>
            <a:ext cx="5959856" cy="1154430"/>
          </a:xfrm>
          <a:custGeom>
            <a:avLst/>
            <a:gdLst>
              <a:gd name="connsiteX0" fmla="*/ 0 w 5959856"/>
              <a:gd name="connsiteY0" fmla="*/ 0 h 697230"/>
              <a:gd name="connsiteX1" fmla="*/ 5959856 w 5959856"/>
              <a:gd name="connsiteY1" fmla="*/ 0 h 697230"/>
              <a:gd name="connsiteX2" fmla="*/ 5959856 w 5959856"/>
              <a:gd name="connsiteY2" fmla="*/ 697230 h 697230"/>
              <a:gd name="connsiteX3" fmla="*/ 0 w 5959856"/>
              <a:gd name="connsiteY3" fmla="*/ 697230 h 697230"/>
              <a:gd name="connsiteX4" fmla="*/ 0 w 5959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30">
                <a:moveTo>
                  <a:pt x="0" y="0"/>
                </a:moveTo>
                <a:lnTo>
                  <a:pt x="5959856" y="0"/>
                </a:lnTo>
                <a:lnTo>
                  <a:pt x="5959856" y="697230"/>
                </a:lnTo>
                <a:lnTo>
                  <a:pt x="0" y="69723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 VMS（PostgreSQL、AxxonSoft Situation detectors.ItvDetectorPack、Axxon Driver Pack）をアップデートする際にAxxonNextコンポーネントを削除する必要はありません。</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これらコンポーネントの新しいバージョンが、製品の新しいバージョンで検出された場合は、自動的にインストールされます。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Freeform 3"/>
          <p:cNvSpPr/>
          <p:nvPr/>
        </p:nvSpPr>
        <p:spPr>
          <a:xfrm>
            <a:off x="619125" y="8470106"/>
            <a:ext cx="6264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19125" y="8470106"/>
            <a:ext cx="9525" cy="108000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19125" y="9536906"/>
            <a:ext cx="6264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888469" y="8470106"/>
            <a:ext cx="9525" cy="108000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329406"/>
            <a:ext cx="3835400" cy="29591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667451" y="3780059"/>
            <a:ext cx="177800" cy="1778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698500" y="5472906"/>
            <a:ext cx="177800" cy="177800"/>
          </a:xfrm>
          <a:prstGeom prst="rect">
            <a:avLst/>
          </a:prstGeom>
          <a:noFill/>
        </p:spPr>
      </p:pic>
      <p:pic>
        <p:nvPicPr>
          <p:cNvPr id="26" name="Picture 3"/>
          <p:cNvPicPr>
            <a:picLocks noChangeAspect="1" noChangeArrowheads="1"/>
          </p:cNvPicPr>
          <p:nvPr/>
        </p:nvPicPr>
        <p:blipFill>
          <a:blip r:embed="rId5" cstate="print"/>
          <a:srcRect/>
          <a:stretch>
            <a:fillRect/>
          </a:stretch>
        </p:blipFill>
        <p:spPr bwMode="auto">
          <a:xfrm>
            <a:off x="698500" y="7225506"/>
            <a:ext cx="177800" cy="177800"/>
          </a:xfrm>
          <a:prstGeom prst="rect">
            <a:avLst/>
          </a:prstGeom>
          <a:noFill/>
        </p:spPr>
      </p:pic>
      <p:pic>
        <p:nvPicPr>
          <p:cNvPr id="27" name="Picture 3"/>
          <p:cNvPicPr>
            <a:picLocks noChangeAspect="1" noChangeArrowheads="1"/>
          </p:cNvPicPr>
          <p:nvPr/>
        </p:nvPicPr>
        <p:blipFill>
          <a:blip r:embed="rId3" cstate="print"/>
          <a:srcRect/>
          <a:stretch>
            <a:fillRect/>
          </a:stretch>
        </p:blipFill>
        <p:spPr bwMode="auto">
          <a:xfrm>
            <a:off x="708025" y="8575263"/>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37</a:t>
            </a:r>
          </a:p>
        </p:txBody>
      </p:sp>
      <p:sp>
        <p:nvSpPr>
          <p:cNvPr id="28" name="TextBox 1"/>
          <p:cNvSpPr txBox="1"/>
          <p:nvPr/>
        </p:nvSpPr>
        <p:spPr>
          <a:xfrm>
            <a:off x="674768" y="7867298"/>
            <a:ext cx="6534069" cy="2546851"/>
          </a:xfrm>
          <a:prstGeom prst="rect">
            <a:avLst/>
          </a:prstGeom>
          <a:noFill/>
        </p:spPr>
        <p:txBody>
          <a:bodyPr wrap="square" lIns="0" tIns="0" rIns="0" rtlCol="0">
            <a:spAutoFit/>
          </a:bodyPr>
          <a:lstStyle/>
          <a:p>
            <a:pPr>
              <a:lnSpc>
                <a:spcPts val="1500"/>
              </a:lnSpc>
              <a:tabLst>
                <a:tab pos="203200" algn="l"/>
                <a:tab pos="342900" algn="l"/>
                <a:tab pos="381000" algn="l"/>
                <a:tab pos="5588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AxxonNextソフトウェアパッケージの新しいバージョンをインストールする必要があるが既存の設定とデータベースを保持したい場合は、次の手順を実行します。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現在インストールされている</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AxxonNextバージョンを削除します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（「削除」を参照）。</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以前の</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（削除した）バージョンがインストールされていた同じフォルダに、AxxonNextの新しいバージョンをインストールします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500"/>
              </a:lnSpc>
              <a:tabLst>
                <a:tab pos="203200" algn="l"/>
                <a:tab pos="342900" algn="l"/>
                <a:tab pos="381000" algn="l"/>
                <a:tab pos="558800" algn="l"/>
                <a:tab pos="723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データベースは任意のフォルダに配置することができます。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58800" algn="l"/>
                <a:tab pos="723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新しいバージョンをインストールする場合、[データベースの選択]画面で、[現在のデータベースを使用する]のラジオボタンをオンにします（ログデータベースとオブジェクトのトラジェクトリデータベースそれぞれ）。</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731837" y="3364706"/>
            <a:ext cx="3282950" cy="353943"/>
          </a:xfrm>
          <a:prstGeom prst="rect">
            <a:avLst/>
          </a:prstGeom>
          <a:noFill/>
        </p:spPr>
        <p:txBody>
          <a:bodyPr wrap="non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削除プロセスの完了を示すダイアログボックスが表示されます。</a:t>
            </a:r>
            <a:endPar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これでAxxonNextの削除は完了です。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579437" y="5099685"/>
            <a:ext cx="1006856" cy="246221"/>
          </a:xfrm>
          <a:prstGeom prst="rect">
            <a:avLst/>
          </a:prstGeom>
          <a:noFill/>
        </p:spPr>
        <p:txBody>
          <a:bodyPr wrap="square" rtlCol="0">
            <a:spAutoFit/>
          </a:bodyPr>
          <a:lstStyle/>
          <a:p>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アップデート</a:t>
            </a:r>
          </a:p>
        </p:txBody>
      </p:sp>
      <p:sp>
        <p:nvSpPr>
          <p:cNvPr id="32" name="テキスト ボックス 31"/>
          <p:cNvSpPr txBox="1"/>
          <p:nvPr/>
        </p:nvSpPr>
        <p:spPr>
          <a:xfrm>
            <a:off x="628650" y="5498306"/>
            <a:ext cx="6321806" cy="1631216"/>
          </a:xfrm>
          <a:prstGeom prst="rect">
            <a:avLst/>
          </a:prstGeom>
          <a:noFill/>
          <a:ln>
            <a:solidFill>
              <a:srgbClr val="FFFF00"/>
            </a:solidFill>
          </a:ln>
        </p:spPr>
        <p:txBody>
          <a:bodyPr wrap="square" rtlCol="0">
            <a:spAutoFit/>
          </a:bodyPr>
          <a:lstStyle/>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AxxonNextバージョン3.1またはそれ以前のバージョンがインストールされている場合は、まず最新のバージョンをインストールするためにバージョン3.1.1にアップデートする必要があります。</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AxxonNext3.1.1は、これ以降のバージョンにアップデート可能です。</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AxxonNextバージョン3.0.1がインストールされている場合、最新のバージョンにアップデートするには下記の3つの手順を実行してください。</a:t>
            </a:r>
          </a:p>
          <a:p>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バージョン3.1へのアップデート</a:t>
            </a:r>
          </a:p>
          <a:p>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バージョン3.1.1へのアップデート</a:t>
            </a:r>
            <a:endPar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最新バージョンへのアップデート</a:t>
            </a:r>
            <a:endPar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AxxonNextの各バージョンのインストールパッケージは、公式サイトからダウンロードすることができます。</a:t>
            </a:r>
          </a:p>
        </p:txBody>
      </p:sp>
      <p:sp>
        <p:nvSpPr>
          <p:cNvPr id="33" name="テキスト ボックス 32"/>
          <p:cNvSpPr txBox="1"/>
          <p:nvPr/>
        </p:nvSpPr>
        <p:spPr>
          <a:xfrm>
            <a:off x="633929" y="7225506"/>
            <a:ext cx="6321806" cy="553998"/>
          </a:xfrm>
          <a:prstGeom prst="rect">
            <a:avLst/>
          </a:prstGeom>
          <a:noFill/>
          <a:ln>
            <a:solidFill>
              <a:srgbClr val="FFFF00"/>
            </a:solidFill>
          </a:ln>
        </p:spPr>
        <p:txBody>
          <a:bodyPr wrap="square" rtlCol="0">
            <a:spAutoFit/>
          </a:bodyPr>
          <a:lstStyle/>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決して古いバージョンをインストールしてロールバックさせないでください。</a:t>
            </a:r>
          </a:p>
          <a:p>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たとえば、AxxonNextバージョン3.5がインストールされている場合、バージョン3.1にロールバックしないようにしてください。</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643721"/>
            <a:ext cx="857758" cy="12700"/>
          </a:xfrm>
          <a:custGeom>
            <a:avLst/>
            <a:gdLst>
              <a:gd name="connsiteX0" fmla="*/ 0 w 857758"/>
              <a:gd name="connsiteY0" fmla="*/ 4762 h 12700"/>
              <a:gd name="connsiteX1" fmla="*/ 857758 w 857758"/>
              <a:gd name="connsiteY1" fmla="*/ 4762 h 12700"/>
            </a:gdLst>
            <a:ahLst/>
            <a:cxnLst>
              <a:cxn ang="0">
                <a:pos x="connsiteX0" y="connsiteY0"/>
              </a:cxn>
              <a:cxn ang="1">
                <a:pos x="connsiteX1" y="connsiteY1"/>
              </a:cxn>
            </a:cxnLst>
            <a:rect l="l" t="t" r="r" b="b"/>
            <a:pathLst>
              <a:path w="857758" h="12700">
                <a:moveTo>
                  <a:pt x="0" y="4762"/>
                </a:moveTo>
                <a:lnTo>
                  <a:pt x="857758"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609600" y="6063836"/>
            <a:ext cx="857758" cy="12700"/>
          </a:xfrm>
          <a:custGeom>
            <a:avLst/>
            <a:gdLst>
              <a:gd name="connsiteX0" fmla="*/ 0 w 857758"/>
              <a:gd name="connsiteY0" fmla="*/ 4762 h 12700"/>
              <a:gd name="connsiteX1" fmla="*/ 857758 w 857758"/>
              <a:gd name="connsiteY1" fmla="*/ 4762 h 12700"/>
            </a:gdLst>
            <a:ahLst/>
            <a:cxnLst>
              <a:cxn ang="0">
                <a:pos x="connsiteX0" y="connsiteY0"/>
              </a:cxn>
              <a:cxn ang="1">
                <a:pos x="connsiteX1" y="connsiteY1"/>
              </a:cxn>
            </a:cxnLst>
            <a:rect l="l" t="t" r="r" b="b"/>
            <a:pathLst>
              <a:path w="857758" h="12700">
                <a:moveTo>
                  <a:pt x="0" y="4762"/>
                </a:moveTo>
                <a:lnTo>
                  <a:pt x="857758"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5643721"/>
            <a:ext cx="12700" cy="419100"/>
          </a:xfrm>
          <a:custGeom>
            <a:avLst/>
            <a:gdLst>
              <a:gd name="connsiteX0" fmla="*/ 2412 w 12700"/>
              <a:gd name="connsiteY0" fmla="*/ 0 h 419100"/>
              <a:gd name="connsiteX1" fmla="*/ 2412 w 12700"/>
              <a:gd name="connsiteY1" fmla="*/ 419100 h 419100"/>
            </a:gdLst>
            <a:ahLst/>
            <a:cxnLst>
              <a:cxn ang="0">
                <a:pos x="connsiteX0" y="connsiteY0"/>
              </a:cxn>
              <a:cxn ang="1">
                <a:pos x="connsiteX1" y="connsiteY1"/>
              </a:cxn>
            </a:cxnLst>
            <a:rect l="l" t="t" r="r" b="b"/>
            <a:pathLst>
              <a:path w="12700" h="419100">
                <a:moveTo>
                  <a:pt x="2412" y="0"/>
                </a:moveTo>
                <a:lnTo>
                  <a:pt x="2412" y="41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5607811" y="5643721"/>
            <a:ext cx="1342644" cy="12700"/>
          </a:xfrm>
          <a:custGeom>
            <a:avLst/>
            <a:gdLst>
              <a:gd name="connsiteX0" fmla="*/ 0 w 1342644"/>
              <a:gd name="connsiteY0" fmla="*/ 4762 h 12700"/>
              <a:gd name="connsiteX1" fmla="*/ 1342644 w 1342644"/>
              <a:gd name="connsiteY1" fmla="*/ 4762 h 12700"/>
            </a:gdLst>
            <a:ahLst/>
            <a:cxnLst>
              <a:cxn ang="0">
                <a:pos x="connsiteX0" y="connsiteY0"/>
              </a:cxn>
              <a:cxn ang="1">
                <a:pos x="connsiteX1" y="connsiteY1"/>
              </a:cxn>
            </a:cxnLst>
            <a:rect l="l" t="t" r="r" b="b"/>
            <a:pathLst>
              <a:path w="1342644" h="12700">
                <a:moveTo>
                  <a:pt x="0" y="4762"/>
                </a:moveTo>
                <a:lnTo>
                  <a:pt x="134264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5630" y="5643721"/>
            <a:ext cx="12700" cy="419100"/>
          </a:xfrm>
          <a:custGeom>
            <a:avLst/>
            <a:gdLst>
              <a:gd name="connsiteX0" fmla="*/ 2413 w 12700"/>
              <a:gd name="connsiteY0" fmla="*/ 0 h 419100"/>
              <a:gd name="connsiteX1" fmla="*/ 2413 w 12700"/>
              <a:gd name="connsiteY1" fmla="*/ 419100 h 419100"/>
            </a:gdLst>
            <a:ahLst/>
            <a:cxnLst>
              <a:cxn ang="0">
                <a:pos x="connsiteX0" y="connsiteY0"/>
              </a:cxn>
              <a:cxn ang="1">
                <a:pos x="connsiteX1" y="connsiteY1"/>
              </a:cxn>
            </a:cxnLst>
            <a:rect l="l" t="t" r="r" b="b"/>
            <a:pathLst>
              <a:path w="12700" h="419100">
                <a:moveTo>
                  <a:pt x="2413" y="0"/>
                </a:moveTo>
                <a:lnTo>
                  <a:pt x="2413" y="4191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5607811" y="6063836"/>
            <a:ext cx="1342644" cy="12700"/>
          </a:xfrm>
          <a:custGeom>
            <a:avLst/>
            <a:gdLst>
              <a:gd name="connsiteX0" fmla="*/ 0 w 1342644"/>
              <a:gd name="connsiteY0" fmla="*/ 4762 h 12700"/>
              <a:gd name="connsiteX1" fmla="*/ 1342644 w 1342644"/>
              <a:gd name="connsiteY1" fmla="*/ 4762 h 12700"/>
            </a:gdLst>
            <a:ahLst/>
            <a:cxnLst>
              <a:cxn ang="0">
                <a:pos x="connsiteX0" y="connsiteY0"/>
              </a:cxn>
              <a:cxn ang="1">
                <a:pos x="connsiteX1" y="connsiteY1"/>
              </a:cxn>
            </a:cxnLst>
            <a:rect l="l" t="t" r="r" b="b"/>
            <a:pathLst>
              <a:path w="1342644" h="12700">
                <a:moveTo>
                  <a:pt x="0" y="4762"/>
                </a:moveTo>
                <a:lnTo>
                  <a:pt x="134264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09600" y="6063836"/>
            <a:ext cx="857758" cy="12700"/>
          </a:xfrm>
          <a:custGeom>
            <a:avLst/>
            <a:gdLst>
              <a:gd name="connsiteX0" fmla="*/ 0 w 857758"/>
              <a:gd name="connsiteY0" fmla="*/ 4762 h 12700"/>
              <a:gd name="connsiteX1" fmla="*/ 857758 w 857758"/>
              <a:gd name="connsiteY1" fmla="*/ 4762 h 12700"/>
            </a:gdLst>
            <a:ahLst/>
            <a:cxnLst>
              <a:cxn ang="0">
                <a:pos x="connsiteX0" y="connsiteY0"/>
              </a:cxn>
              <a:cxn ang="1">
                <a:pos x="connsiteX1" y="connsiteY1"/>
              </a:cxn>
            </a:cxnLst>
            <a:rect l="l" t="t" r="r" b="b"/>
            <a:pathLst>
              <a:path w="857758" h="12700">
                <a:moveTo>
                  <a:pt x="0" y="4762"/>
                </a:moveTo>
                <a:lnTo>
                  <a:pt x="857758"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6893401"/>
            <a:ext cx="857758" cy="12700"/>
          </a:xfrm>
          <a:custGeom>
            <a:avLst/>
            <a:gdLst>
              <a:gd name="connsiteX0" fmla="*/ 0 w 857758"/>
              <a:gd name="connsiteY0" fmla="*/ 4286 h 12700"/>
              <a:gd name="connsiteX1" fmla="*/ 857758 w 857758"/>
              <a:gd name="connsiteY1" fmla="*/ 4286 h 12700"/>
            </a:gdLst>
            <a:ahLst/>
            <a:cxnLst>
              <a:cxn ang="0">
                <a:pos x="connsiteX0" y="connsiteY0"/>
              </a:cxn>
              <a:cxn ang="1">
                <a:pos x="connsiteX1" y="connsiteY1"/>
              </a:cxn>
            </a:cxnLst>
            <a:rect l="l" t="t" r="r" b="b"/>
            <a:pathLst>
              <a:path w="857758" h="12700">
                <a:moveTo>
                  <a:pt x="0" y="4286"/>
                </a:moveTo>
                <a:lnTo>
                  <a:pt x="85775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063836"/>
            <a:ext cx="12700" cy="838200"/>
          </a:xfrm>
          <a:custGeom>
            <a:avLst/>
            <a:gdLst>
              <a:gd name="connsiteX0" fmla="*/ 2412 w 12700"/>
              <a:gd name="connsiteY0" fmla="*/ 0 h 838200"/>
              <a:gd name="connsiteX1" fmla="*/ 2412 w 12700"/>
              <a:gd name="connsiteY1" fmla="*/ 838200 h 838200"/>
            </a:gdLst>
            <a:ahLst/>
            <a:cxnLst>
              <a:cxn ang="0">
                <a:pos x="connsiteX0" y="connsiteY0"/>
              </a:cxn>
              <a:cxn ang="1">
                <a:pos x="connsiteX1" y="connsiteY1"/>
              </a:cxn>
            </a:cxnLst>
            <a:rect l="l" t="t" r="r" b="b"/>
            <a:pathLst>
              <a:path w="12700" h="838200">
                <a:moveTo>
                  <a:pt x="2412" y="0"/>
                </a:moveTo>
                <a:lnTo>
                  <a:pt x="2412" y="838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5607811" y="6063836"/>
            <a:ext cx="1342644" cy="12700"/>
          </a:xfrm>
          <a:custGeom>
            <a:avLst/>
            <a:gdLst>
              <a:gd name="connsiteX0" fmla="*/ 0 w 1342644"/>
              <a:gd name="connsiteY0" fmla="*/ 4762 h 12700"/>
              <a:gd name="connsiteX1" fmla="*/ 1342644 w 1342644"/>
              <a:gd name="connsiteY1" fmla="*/ 4762 h 12700"/>
            </a:gdLst>
            <a:ahLst/>
            <a:cxnLst>
              <a:cxn ang="0">
                <a:pos x="connsiteX0" y="connsiteY0"/>
              </a:cxn>
              <a:cxn ang="1">
                <a:pos x="connsiteX1" y="connsiteY1"/>
              </a:cxn>
            </a:cxnLst>
            <a:rect l="l" t="t" r="r" b="b"/>
            <a:pathLst>
              <a:path w="1342644" h="12700">
                <a:moveTo>
                  <a:pt x="0" y="4762"/>
                </a:moveTo>
                <a:lnTo>
                  <a:pt x="134264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945630" y="6063836"/>
            <a:ext cx="12700" cy="838200"/>
          </a:xfrm>
          <a:custGeom>
            <a:avLst/>
            <a:gdLst>
              <a:gd name="connsiteX0" fmla="*/ 2413 w 12700"/>
              <a:gd name="connsiteY0" fmla="*/ 0 h 838200"/>
              <a:gd name="connsiteX1" fmla="*/ 2413 w 12700"/>
              <a:gd name="connsiteY1" fmla="*/ 838200 h 838200"/>
            </a:gdLst>
            <a:ahLst/>
            <a:cxnLst>
              <a:cxn ang="0">
                <a:pos x="connsiteX0" y="connsiteY0"/>
              </a:cxn>
              <a:cxn ang="1">
                <a:pos x="connsiteX1" y="connsiteY1"/>
              </a:cxn>
            </a:cxnLst>
            <a:rect l="l" t="t" r="r" b="b"/>
            <a:pathLst>
              <a:path w="12700" h="838200">
                <a:moveTo>
                  <a:pt x="2413" y="0"/>
                </a:moveTo>
                <a:lnTo>
                  <a:pt x="2413" y="838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5607811" y="6893401"/>
            <a:ext cx="1342644" cy="12700"/>
          </a:xfrm>
          <a:custGeom>
            <a:avLst/>
            <a:gdLst>
              <a:gd name="connsiteX0" fmla="*/ 0 w 1342644"/>
              <a:gd name="connsiteY0" fmla="*/ 4286 h 12700"/>
              <a:gd name="connsiteX1" fmla="*/ 1342644 w 1342644"/>
              <a:gd name="connsiteY1" fmla="*/ 4286 h 12700"/>
            </a:gdLst>
            <a:ahLst/>
            <a:cxnLst>
              <a:cxn ang="0">
                <a:pos x="connsiteX0" y="connsiteY0"/>
              </a:cxn>
              <a:cxn ang="1">
                <a:pos x="connsiteX1" y="connsiteY1"/>
              </a:cxn>
            </a:cxnLst>
            <a:rect l="l" t="t" r="r" b="b"/>
            <a:pathLst>
              <a:path w="1342644" h="12700">
                <a:moveTo>
                  <a:pt x="0" y="4286"/>
                </a:moveTo>
                <a:lnTo>
                  <a:pt x="134264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6893401"/>
            <a:ext cx="857758" cy="12700"/>
          </a:xfrm>
          <a:custGeom>
            <a:avLst/>
            <a:gdLst>
              <a:gd name="connsiteX0" fmla="*/ 0 w 857758"/>
              <a:gd name="connsiteY0" fmla="*/ 4286 h 12700"/>
              <a:gd name="connsiteX1" fmla="*/ 857758 w 857758"/>
              <a:gd name="connsiteY1" fmla="*/ 4286 h 12700"/>
            </a:gdLst>
            <a:ahLst/>
            <a:cxnLst>
              <a:cxn ang="0">
                <a:pos x="connsiteX0" y="connsiteY0"/>
              </a:cxn>
              <a:cxn ang="1">
                <a:pos x="connsiteX1" y="connsiteY1"/>
              </a:cxn>
            </a:cxnLst>
            <a:rect l="l" t="t" r="r" b="b"/>
            <a:pathLst>
              <a:path w="857758" h="12700">
                <a:moveTo>
                  <a:pt x="0" y="4286"/>
                </a:moveTo>
                <a:lnTo>
                  <a:pt x="857758"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7203916"/>
            <a:ext cx="857758" cy="12700"/>
          </a:xfrm>
          <a:custGeom>
            <a:avLst/>
            <a:gdLst>
              <a:gd name="connsiteX0" fmla="*/ 0 w 857758"/>
              <a:gd name="connsiteY0" fmla="*/ 4285 h 12700"/>
              <a:gd name="connsiteX1" fmla="*/ 857758 w 857758"/>
              <a:gd name="connsiteY1" fmla="*/ 4285 h 12700"/>
            </a:gdLst>
            <a:ahLst/>
            <a:cxnLst>
              <a:cxn ang="0">
                <a:pos x="connsiteX0" y="connsiteY0"/>
              </a:cxn>
              <a:cxn ang="1">
                <a:pos x="connsiteX1" y="connsiteY1"/>
              </a:cxn>
            </a:cxnLst>
            <a:rect l="l" t="t" r="r" b="b"/>
            <a:pathLst>
              <a:path w="857758" h="12700">
                <a:moveTo>
                  <a:pt x="0" y="4285"/>
                </a:moveTo>
                <a:lnTo>
                  <a:pt x="857758"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6893401"/>
            <a:ext cx="12700" cy="317500"/>
          </a:xfrm>
          <a:custGeom>
            <a:avLst/>
            <a:gdLst>
              <a:gd name="connsiteX0" fmla="*/ 2412 w 12700"/>
              <a:gd name="connsiteY0" fmla="*/ 0 h 317500"/>
              <a:gd name="connsiteX1" fmla="*/ 2412 w 12700"/>
              <a:gd name="connsiteY1" fmla="*/ 317500 h 317500"/>
            </a:gdLst>
            <a:ahLst/>
            <a:cxnLst>
              <a:cxn ang="0">
                <a:pos x="connsiteX0" y="connsiteY0"/>
              </a:cxn>
              <a:cxn ang="1">
                <a:pos x="connsiteX1" y="connsiteY1"/>
              </a:cxn>
            </a:cxnLst>
            <a:rect l="l" t="t" r="r" b="b"/>
            <a:pathLst>
              <a:path w="12700" h="317500">
                <a:moveTo>
                  <a:pt x="2412" y="0"/>
                </a:moveTo>
                <a:lnTo>
                  <a:pt x="2412" y="317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5607811" y="6893401"/>
            <a:ext cx="1342644" cy="12700"/>
          </a:xfrm>
          <a:custGeom>
            <a:avLst/>
            <a:gdLst>
              <a:gd name="connsiteX0" fmla="*/ 0 w 1342644"/>
              <a:gd name="connsiteY0" fmla="*/ 4286 h 12700"/>
              <a:gd name="connsiteX1" fmla="*/ 1342644 w 1342644"/>
              <a:gd name="connsiteY1" fmla="*/ 4286 h 12700"/>
            </a:gdLst>
            <a:ahLst/>
            <a:cxnLst>
              <a:cxn ang="0">
                <a:pos x="connsiteX0" y="connsiteY0"/>
              </a:cxn>
              <a:cxn ang="1">
                <a:pos x="connsiteX1" y="connsiteY1"/>
              </a:cxn>
            </a:cxnLst>
            <a:rect l="l" t="t" r="r" b="b"/>
            <a:pathLst>
              <a:path w="1342644" h="12700">
                <a:moveTo>
                  <a:pt x="0" y="4286"/>
                </a:moveTo>
                <a:lnTo>
                  <a:pt x="134264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945630" y="6893401"/>
            <a:ext cx="12700" cy="317500"/>
          </a:xfrm>
          <a:custGeom>
            <a:avLst/>
            <a:gdLst>
              <a:gd name="connsiteX0" fmla="*/ 2413 w 12700"/>
              <a:gd name="connsiteY0" fmla="*/ 0 h 317500"/>
              <a:gd name="connsiteX1" fmla="*/ 2413 w 12700"/>
              <a:gd name="connsiteY1" fmla="*/ 317500 h 317500"/>
            </a:gdLst>
            <a:ahLst/>
            <a:cxnLst>
              <a:cxn ang="0">
                <a:pos x="connsiteX0" y="connsiteY0"/>
              </a:cxn>
              <a:cxn ang="1">
                <a:pos x="connsiteX1" y="connsiteY1"/>
              </a:cxn>
            </a:cxnLst>
            <a:rect l="l" t="t" r="r" b="b"/>
            <a:pathLst>
              <a:path w="12700" h="317500">
                <a:moveTo>
                  <a:pt x="2413" y="0"/>
                </a:moveTo>
                <a:lnTo>
                  <a:pt x="2413" y="317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5607811" y="7203916"/>
            <a:ext cx="1342644" cy="12700"/>
          </a:xfrm>
          <a:custGeom>
            <a:avLst/>
            <a:gdLst>
              <a:gd name="connsiteX0" fmla="*/ 0 w 1342644"/>
              <a:gd name="connsiteY0" fmla="*/ 4285 h 12700"/>
              <a:gd name="connsiteX1" fmla="*/ 1342644 w 1342644"/>
              <a:gd name="connsiteY1" fmla="*/ 4285 h 12700"/>
            </a:gdLst>
            <a:ahLst/>
            <a:cxnLst>
              <a:cxn ang="0">
                <a:pos x="connsiteX0" y="connsiteY0"/>
              </a:cxn>
              <a:cxn ang="1">
                <a:pos x="connsiteX1" y="connsiteY1"/>
              </a:cxn>
            </a:cxnLst>
            <a:rect l="l" t="t" r="r" b="b"/>
            <a:pathLst>
              <a:path w="1342644" h="12700">
                <a:moveTo>
                  <a:pt x="0" y="4285"/>
                </a:moveTo>
                <a:lnTo>
                  <a:pt x="134264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09600" y="7203916"/>
            <a:ext cx="857758" cy="12700"/>
          </a:xfrm>
          <a:custGeom>
            <a:avLst/>
            <a:gdLst>
              <a:gd name="connsiteX0" fmla="*/ 0 w 857758"/>
              <a:gd name="connsiteY0" fmla="*/ 4285 h 12700"/>
              <a:gd name="connsiteX1" fmla="*/ 857758 w 857758"/>
              <a:gd name="connsiteY1" fmla="*/ 4285 h 12700"/>
            </a:gdLst>
            <a:ahLst/>
            <a:cxnLst>
              <a:cxn ang="0">
                <a:pos x="connsiteX0" y="connsiteY0"/>
              </a:cxn>
              <a:cxn ang="1">
                <a:pos x="connsiteX1" y="connsiteY1"/>
              </a:cxn>
            </a:cxnLst>
            <a:rect l="l" t="t" r="r" b="b"/>
            <a:pathLst>
              <a:path w="857758" h="12700">
                <a:moveTo>
                  <a:pt x="0" y="4285"/>
                </a:moveTo>
                <a:lnTo>
                  <a:pt x="857758"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609600" y="7203916"/>
            <a:ext cx="12700" cy="1257300"/>
          </a:xfrm>
          <a:custGeom>
            <a:avLst/>
            <a:gdLst>
              <a:gd name="connsiteX0" fmla="*/ 2412 w 12700"/>
              <a:gd name="connsiteY0" fmla="*/ 0 h 1257300"/>
              <a:gd name="connsiteX1" fmla="*/ 2412 w 12700"/>
              <a:gd name="connsiteY1" fmla="*/ 1257300 h 1257300"/>
            </a:gdLst>
            <a:ahLst/>
            <a:cxnLst>
              <a:cxn ang="0">
                <a:pos x="connsiteX0" y="connsiteY0"/>
              </a:cxn>
              <a:cxn ang="1">
                <a:pos x="connsiteX1" y="connsiteY1"/>
              </a:cxn>
            </a:cxnLst>
            <a:rect l="l" t="t" r="r" b="b"/>
            <a:pathLst>
              <a:path w="12700" h="1257300">
                <a:moveTo>
                  <a:pt x="2412" y="0"/>
                </a:moveTo>
                <a:lnTo>
                  <a:pt x="2412" y="1257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Freeform 3"/>
          <p:cNvSpPr/>
          <p:nvPr/>
        </p:nvSpPr>
        <p:spPr>
          <a:xfrm>
            <a:off x="5607811" y="7203916"/>
            <a:ext cx="1342644" cy="12700"/>
          </a:xfrm>
          <a:custGeom>
            <a:avLst/>
            <a:gdLst>
              <a:gd name="connsiteX0" fmla="*/ 0 w 1342644"/>
              <a:gd name="connsiteY0" fmla="*/ 4285 h 12700"/>
              <a:gd name="connsiteX1" fmla="*/ 1342644 w 1342644"/>
              <a:gd name="connsiteY1" fmla="*/ 4285 h 12700"/>
            </a:gdLst>
            <a:ahLst/>
            <a:cxnLst>
              <a:cxn ang="0">
                <a:pos x="connsiteX0" y="connsiteY0"/>
              </a:cxn>
              <a:cxn ang="1">
                <a:pos x="connsiteX1" y="connsiteY1"/>
              </a:cxn>
            </a:cxnLst>
            <a:rect l="l" t="t" r="r" b="b"/>
            <a:pathLst>
              <a:path w="1342644" h="12700">
                <a:moveTo>
                  <a:pt x="0" y="4285"/>
                </a:moveTo>
                <a:lnTo>
                  <a:pt x="134264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6945630" y="7203916"/>
            <a:ext cx="12700" cy="1257300"/>
          </a:xfrm>
          <a:custGeom>
            <a:avLst/>
            <a:gdLst>
              <a:gd name="connsiteX0" fmla="*/ 2413 w 12700"/>
              <a:gd name="connsiteY0" fmla="*/ 0 h 1257300"/>
              <a:gd name="connsiteX1" fmla="*/ 2413 w 12700"/>
              <a:gd name="connsiteY1" fmla="*/ 1257300 h 1257300"/>
            </a:gdLst>
            <a:ahLst/>
            <a:cxnLst>
              <a:cxn ang="0">
                <a:pos x="connsiteX0" y="connsiteY0"/>
              </a:cxn>
              <a:cxn ang="1">
                <a:pos x="connsiteX1" y="connsiteY1"/>
              </a:cxn>
            </a:cxnLst>
            <a:rect l="l" t="t" r="r" b="b"/>
            <a:pathLst>
              <a:path w="12700" h="1257300">
                <a:moveTo>
                  <a:pt x="2413" y="0"/>
                </a:moveTo>
                <a:lnTo>
                  <a:pt x="2413" y="12573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579437" y="374951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既存のデータベースを保持する必要がない場合は、[現在のデータベースを上書きする]のラジオボタンを選択します。</a:t>
            </a:r>
            <a:endParaRPr lang="zh-CN"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Freeform 3"/>
          <p:cNvSpPr/>
          <p:nvPr/>
        </p:nvSpPr>
        <p:spPr>
          <a:xfrm>
            <a:off x="609600" y="366344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609600" y="3669506"/>
            <a:ext cx="9525" cy="50400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609600" y="41895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Freeform 3"/>
          <p:cNvSpPr/>
          <p:nvPr/>
        </p:nvSpPr>
        <p:spPr>
          <a:xfrm>
            <a:off x="6940931" y="3663441"/>
            <a:ext cx="9525" cy="54000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5" name="Freeform 3"/>
          <p:cNvSpPr/>
          <p:nvPr/>
        </p:nvSpPr>
        <p:spPr>
          <a:xfrm>
            <a:off x="609600" y="946451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ライセンスをアップグレードすると、ビデオチャネルの数を減らすことはできません。</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6" name="Freeform 3"/>
          <p:cNvSpPr/>
          <p:nvPr/>
        </p:nvSpPr>
        <p:spPr>
          <a:xfrm>
            <a:off x="609600" y="946451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8" name="Freeform 3"/>
          <p:cNvSpPr/>
          <p:nvPr/>
        </p:nvSpPr>
        <p:spPr>
          <a:xfrm>
            <a:off x="609600" y="94645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9" name="Freeform 3"/>
          <p:cNvSpPr/>
          <p:nvPr/>
        </p:nvSpPr>
        <p:spPr>
          <a:xfrm>
            <a:off x="609600" y="9908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0" name="Freeform 3"/>
          <p:cNvSpPr/>
          <p:nvPr/>
        </p:nvSpPr>
        <p:spPr>
          <a:xfrm>
            <a:off x="6940931" y="94645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3835400" cy="2959100"/>
          </a:xfrm>
          <a:prstGeom prst="rect">
            <a:avLst/>
          </a:prstGeom>
          <a:noFill/>
        </p:spPr>
      </p:pic>
      <p:pic>
        <p:nvPicPr>
          <p:cNvPr id="1031" name="Picture 3"/>
          <p:cNvPicPr>
            <a:picLocks noChangeAspect="1" noChangeArrowheads="1"/>
          </p:cNvPicPr>
          <p:nvPr/>
        </p:nvPicPr>
        <p:blipFill>
          <a:blip r:embed="rId3" cstate="print"/>
          <a:srcRect/>
          <a:stretch>
            <a:fillRect/>
          </a:stretch>
        </p:blipFill>
        <p:spPr bwMode="auto">
          <a:xfrm>
            <a:off x="641202" y="3700751"/>
            <a:ext cx="177800" cy="177800"/>
          </a:xfrm>
          <a:prstGeom prst="rect">
            <a:avLst/>
          </a:prstGeom>
          <a:noFill/>
        </p:spPr>
      </p:pic>
      <p:pic>
        <p:nvPicPr>
          <p:cNvPr id="1032" name="Picture 3"/>
          <p:cNvPicPr>
            <a:picLocks noChangeAspect="1" noChangeArrowheads="1"/>
          </p:cNvPicPr>
          <p:nvPr/>
        </p:nvPicPr>
        <p:blipFill>
          <a:blip r:embed="rId4" cstate="print"/>
          <a:srcRect/>
          <a:stretch>
            <a:fillRect/>
          </a:stretch>
        </p:blipFill>
        <p:spPr bwMode="auto">
          <a:xfrm>
            <a:off x="629388" y="9507891"/>
            <a:ext cx="177800" cy="177800"/>
          </a:xfrm>
          <a:prstGeom prst="rect">
            <a:avLst/>
          </a:prstGeom>
          <a:noFill/>
        </p:spPr>
      </p:pic>
      <p:graphicFrame>
        <p:nvGraphicFramePr>
          <p:cNvPr id="1033" name="表格 4"/>
          <p:cNvGraphicFramePr>
            <a:graphicFrameLocks noGrp="1"/>
          </p:cNvGraphicFramePr>
          <p:nvPr>
            <p:extLst>
              <p:ext uri="{D42A27DB-BD31-4B8C-83A1-F6EECF244321}">
                <p14:modId xmlns:p14="http://schemas.microsoft.com/office/powerpoint/2010/main" val="3648707034"/>
              </p:ext>
            </p:extLst>
          </p:nvPr>
        </p:nvGraphicFramePr>
        <p:xfrm>
          <a:off x="579437" y="5574506"/>
          <a:ext cx="6472234" cy="2926080"/>
        </p:xfrm>
        <a:graphic>
          <a:graphicData uri="http://schemas.openxmlformats.org/drawingml/2006/table">
            <a:tbl>
              <a:tblPr/>
              <a:tblGrid>
                <a:gridCol w="1071160"/>
                <a:gridCol w="1071160"/>
                <a:gridCol w="1053315"/>
                <a:gridCol w="1371600"/>
                <a:gridCol w="914400"/>
                <a:gridCol w="990599"/>
              </a:tblGrid>
              <a:tr h="357201">
                <a:tc>
                  <a:txBody>
                    <a:bodyPr/>
                    <a:lstStyle/>
                    <a:p>
                      <a:pPr algn="l"/>
                      <a:r>
                        <a:rPr lang="ja-JP"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ライセンスタイプ</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システム内のサーバー数</a:t>
                      </a:r>
                      <a:endParaRPr lang="en-US" altLang="ja-JP"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サーバーごとのビデオチャネル数</a:t>
                      </a:r>
                      <a:endParaRPr lang="en-US" altLang="ja-JP"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アーカイブボリューム</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追加機能</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コスト</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870341">
                <a:tc>
                  <a:txBody>
                    <a:bodyPr/>
                    <a:lstStyle/>
                    <a:p>
                      <a:pPr algn="l"/>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デモモード：午前8時～午後6時</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en-US" altLang="zh-CN"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無制限（利用可能なディスクスペースによって制限されます）</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フォレンジックサーチ</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情報板</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オープンストリートマップ</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無料</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308831">
                <a:tc>
                  <a:txBody>
                    <a:bodyPr/>
                    <a:lstStyle/>
                    <a:p>
                      <a:pPr algn="l"/>
                      <a:r>
                        <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p>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バージョン</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1（固定）</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16（固定）</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1TB</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無料</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1132849">
                <a:tc>
                  <a:txBody>
                    <a:bodyPr/>
                    <a:lstStyle/>
                    <a:p>
                      <a:pPr algn="l"/>
                      <a:r>
                        <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endPar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無制限（利用可能なディスクスペースによって制限されます）</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フォレンジックサーチ（必要に応じて）</a:t>
                      </a:r>
                    </a:p>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ラインクロッシング検出</a:t>
                      </a:r>
                    </a:p>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a:t>
                      </a:r>
                    </a:p>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オープンストリートマップ</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l"/>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お問い合わせ</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38</a:t>
            </a:r>
          </a:p>
        </p:txBody>
      </p:sp>
      <p:sp>
        <p:nvSpPr>
          <p:cNvPr id="1036" name="TextBox 1"/>
          <p:cNvSpPr txBox="1"/>
          <p:nvPr/>
        </p:nvSpPr>
        <p:spPr>
          <a:xfrm>
            <a:off x="609600" y="4361353"/>
            <a:ext cx="5883021" cy="1213153"/>
          </a:xfrm>
          <a:prstGeom prst="rect">
            <a:avLst/>
          </a:prstGeom>
          <a:noFill/>
        </p:spPr>
        <p:txBody>
          <a:bodyPr wrap="none" lIns="0" tIns="0" rIns="0" rtlCol="0">
            <a:spAutoFit/>
          </a:bodyPr>
          <a:lstStyle/>
          <a:p>
            <a:pPr>
              <a:lnSpc>
                <a:spcPts val="1300"/>
              </a:lnSpc>
              <a:tabLst>
                <a:tab pos="342900" algn="l"/>
              </a:tabLst>
            </a:pPr>
            <a:r>
              <a:rPr lang="ja-JP" altLang="en-US" sz="12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ソフトウェア製品のライセンス</a:t>
            </a:r>
            <a:endParaRPr lang="en-US" altLang="ja-JP"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en-US" altLang="ja-JP" sz="10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AxxonNextライセンスタイプ</a:t>
            </a:r>
          </a:p>
          <a:p>
            <a:pPr>
              <a:lnSpc>
                <a:spcPts val="1300"/>
              </a:lnSpc>
              <a:tabLst>
                <a:tab pos="342900" algn="l"/>
              </a:tabLst>
            </a:pPr>
            <a:endParaRPr lang="ja-JP" altLang="en-US" sz="8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インストール時、ソフトウェアはデモモードで起動します。システムは午前8時～午後6時までデモモードで動作します。</a:t>
            </a:r>
          </a:p>
          <a:p>
            <a:pPr>
              <a:lnSpc>
                <a:spcPts val="1300"/>
              </a:lnSpc>
              <a:tabLst>
                <a:tab pos="342900" algn="l"/>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セキュリティシステムのフル機能を利用するには、AxxonNextソフトウェアパッケージを有効にする必要があります。</a:t>
            </a:r>
          </a:p>
          <a:p>
            <a:pPr>
              <a:lnSpc>
                <a:spcPts val="1300"/>
              </a:lnSpc>
              <a:tabLst>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システム上のアクティベーションキーを配布して、ソフトウェアをアクティベートできます。</a:t>
            </a:r>
          </a:p>
          <a:p>
            <a:pPr>
              <a:lnSpc>
                <a:spcPts val="1300"/>
              </a:lnSpc>
              <a:tabLst>
                <a:tab pos="342900" algn="l"/>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AxxonNextの全ライセンスタイプは以下に示す通りです。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7" name="TextBox 1"/>
          <p:cNvSpPr txBox="1"/>
          <p:nvPr/>
        </p:nvSpPr>
        <p:spPr>
          <a:xfrm>
            <a:off x="643911" y="8546306"/>
            <a:ext cx="6793526" cy="2046714"/>
          </a:xfrm>
          <a:prstGeom prst="rect">
            <a:avLst/>
          </a:prstGeom>
          <a:noFill/>
        </p:spPr>
        <p:txBody>
          <a:bodyPr wrap="square" lIns="0" tIns="0" rIns="0" rtlCol="0">
            <a:spAutoFit/>
          </a:bodyPr>
          <a:lstStyle/>
          <a:p>
            <a:pPr>
              <a:lnSpc>
                <a:spcPts val="1300"/>
              </a:lnSpc>
              <a:tabLst>
                <a:tab pos="342900" algn="l"/>
              </a:tabLst>
            </a:pPr>
            <a:r>
              <a:rPr lang="en-US" altLang="ja-JP" sz="800" i="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AxxonNext無償版はAxxonNextにアップグレード可能です</a:t>
            </a:r>
            <a:r>
              <a:rPr lang="en-US" altLang="ja-JP" sz="800" i="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342900" algn="l"/>
              </a:tabLst>
            </a:pPr>
            <a:r>
              <a:rPr lang="ja-JP" altLang="en-US" sz="800" i="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その場合、アップグレード版を購入する必要があります。</a:t>
            </a:r>
          </a:p>
          <a:p>
            <a:pPr>
              <a:lnSpc>
                <a:spcPts val="1300"/>
              </a:lnSpc>
              <a:tabLst>
                <a:tab pos="342900" algn="l"/>
              </a:tabLst>
            </a:pPr>
            <a:r>
              <a:rPr lang="ja-JP" altLang="en-US" sz="800" i="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アップグレードした場合、アーカイブのフォレンジックサーチ、サーバーおよびビデオカメラ用の追加ライセンスを購入することができます。</a:t>
            </a:r>
            <a:endParaRPr lang="en-US" altLang="ja-JP" sz="800" i="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i="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AxxonNextライセンスの場合、アップグレードすると、システム内のサーバー数やビデオカメラの数を増やす、またはフォレンジック検索機能を追加することができます。</a:t>
            </a:r>
            <a:endParaRPr lang="en-US" altLang="ja-JP" sz="800" i="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i="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使用しているライセンスタイプは</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製品タイプ</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フィールド内のサーバープロパティに</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AxxonNext無償版</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または</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と表示されます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79437" y="3517106"/>
            <a:ext cx="6340856" cy="990600"/>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VirtualBox、VMwareなどの仮想化製品をインストールする場合、ライセンスに影響を与える可能性があります。問題が発生した場合は、すべての仮想化製品をアンインストールするか、新しいライセンスファイルを申請することをお勧めします。</a:t>
            </a:r>
            <a:endParaRPr lang="zh-CN" altLang="en-US"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579437" y="36274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579437" y="3627470"/>
            <a:ext cx="9525" cy="720000"/>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579437" y="4345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10768" y="3627470"/>
            <a:ext cx="9525" cy="720000"/>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5532470"/>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製品のアクティベーションユーティリティプログラムファイルのLicenseTool.exeは、&lt;AxxonNextがインストールされているディレクトリ&gt;￥Axxon Next￥bin￥ フォルダにあります。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09600" y="55324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553247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098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53247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14362" y="3649695"/>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55637" y="5574506"/>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744537" y="6793706"/>
            <a:ext cx="4787900" cy="2844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39</a:t>
            </a:r>
          </a:p>
        </p:txBody>
      </p:sp>
      <p:sp>
        <p:nvSpPr>
          <p:cNvPr id="16" name="TextBox 1"/>
          <p:cNvSpPr txBox="1"/>
          <p:nvPr/>
        </p:nvSpPr>
        <p:spPr>
          <a:xfrm>
            <a:off x="503237" y="9765506"/>
            <a:ext cx="2975173" cy="135935"/>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ユーティリティがロードされると、そのメインが表示されます。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TextBox 1"/>
          <p:cNvSpPr txBox="1"/>
          <p:nvPr/>
        </p:nvSpPr>
        <p:spPr>
          <a:xfrm>
            <a:off x="345122" y="402016"/>
            <a:ext cx="7016115" cy="6445354"/>
          </a:xfrm>
          <a:prstGeom prst="rect">
            <a:avLst/>
          </a:prstGeom>
          <a:noFill/>
        </p:spPr>
        <p:txBody>
          <a:bodyPr wrap="square" lIns="0" tIns="0" rIns="0" rtlCol="0">
            <a:spAutoFit/>
          </a:bodyPr>
          <a:lstStyle/>
          <a:p>
            <a:pPr>
              <a:lnSpc>
                <a:spcPts val="1400"/>
              </a:lnSpc>
              <a:tabLst>
                <a:tab pos="203200" algn="l"/>
                <a:tab pos="342900" algn="l"/>
                <a:tab pos="381000" algn="l"/>
                <a:tab pos="584200" algn="l"/>
                <a:tab pos="596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ライセンス方法</a:t>
            </a:r>
          </a:p>
          <a:p>
            <a:pPr>
              <a:lnSpc>
                <a:spcPts val="1400"/>
              </a:lnSpc>
              <a:tabLst>
                <a:tab pos="203200" algn="l"/>
                <a:tab pos="342900" algn="l"/>
                <a:tab pos="381000" algn="l"/>
                <a:tab pos="584200" algn="l"/>
                <a:tab pos="596900" algn="l"/>
              </a:tabLst>
            </a:pP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には2つのライセンスタイプがあります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400"/>
              </a:lnSpc>
              <a:tabLst>
                <a:tab pos="203200" algn="l"/>
                <a:tab pos="3429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ライセンスファイルのみ</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ライセンスファイルには、すべてのサーバーの基本的なハードウェア構成（マザーボード、プロセッサ、ハードディスク、ビデオアダプタ、RAM、およびネットワークカード）上のデータが含まれています。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400"/>
              </a:lnSpc>
              <a:tabLst>
                <a:tab pos="203200" algn="l"/>
                <a:tab pos="3429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基本ハードウェアコンポーネントのうち2つを変更すると、ライセンスは無効になります。</a:t>
            </a:r>
          </a:p>
          <a:p>
            <a:pPr>
              <a:lnSpc>
                <a:spcPts val="1400"/>
              </a:lnSpc>
              <a:tabLst>
                <a:tab pos="203200" algn="l"/>
                <a:tab pos="3429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たとえば、CPUとマザーボードの両方を変更する場合です。ただし、グラフィックスカードの変更やRAMのアップグレードは、ライセンスには影響しません。</a:t>
            </a:r>
          </a:p>
          <a:p>
            <a:pPr>
              <a:lnSpc>
                <a:spcPts val="1400"/>
              </a:lnSpc>
              <a:tabLst>
                <a:tab pos="203200" algn="l"/>
                <a:tab pos="342900" algn="l"/>
                <a:tab pos="381000" algn="l"/>
                <a:tab pos="584200" algn="l"/>
                <a:tab pos="596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これが、AxxonNextで作業する際に次の点に注意しなければならない理由です。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アクティベーション要求はAxxonNextサーバーをホストするコンピュータから送信する必要があります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400"/>
              </a:lnSpc>
              <a:tabLst>
                <a:tab pos="203200" algn="l"/>
                <a:tab pos="3429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すべてのサーバーの基本的なハードウェアの初期構成を保持する場合に限り、ライセンスをアップグレードすることができます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400"/>
              </a:lnSpc>
              <a:tabLst>
                <a:tab pos="203200" algn="l"/>
                <a:tab pos="342900" algn="l"/>
                <a:tab pos="381000" algn="l"/>
                <a:tab pos="584200" algn="l"/>
                <a:tab pos="596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あるコンピュータから別のコンピュータにライセンスを転送することはできません</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400"/>
              </a:lnSpc>
              <a:tabLst>
                <a:tab pos="203200" algn="l"/>
                <a:tab pos="342900" algn="l"/>
                <a:tab pos="381000" algn="l"/>
                <a:tab pos="584200" algn="l"/>
                <a:tab pos="596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ライセンスファイル＋Guardantドングル</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この方法では、サーバーハードウェアを交換して別のコンピュータにライセンスを転送することができます。</a:t>
            </a:r>
          </a:p>
          <a:p>
            <a:pPr>
              <a:lnSpc>
                <a:spcPts val="1400"/>
              </a:lnSpc>
              <a:tabLst>
                <a:tab pos="203200" algn="l"/>
                <a:tab pos="3429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この方法でAxxonNextをアクティベートするには、AxxonSoftに問い合わせ、ライセンスファイルとGuardantドングルを取得します。</a:t>
            </a:r>
          </a:p>
          <a:p>
            <a:pPr>
              <a:lnSpc>
                <a:spcPts val="1400"/>
              </a:lnSpc>
              <a:tabLst>
                <a:tab pos="203200" algn="l"/>
                <a:tab pos="342900" algn="l"/>
                <a:tab pos="381000" algn="l"/>
                <a:tab pos="584200" algn="l"/>
                <a:tab pos="596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すでにGuardantドングルを使用している場合は、アクティベーションを自分で行うことができます。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アクティベートしたいコンピュータにGuardantドングルを接続し、標準的な手順でアクティベーションを実行します。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42900" algn="l"/>
                <a:tab pos="381000" algn="l"/>
                <a:tab pos="584200" algn="l"/>
                <a:tab pos="596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tabLst>
                <a:tab pos="203200" algn="l"/>
                <a:tab pos="342900" algn="l"/>
                <a:tab pos="381000" algn="l"/>
                <a:tab pos="584200" algn="l"/>
                <a:tab pos="5969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プロダクト アクティベーション ユーティリティ</a:t>
            </a:r>
            <a:endPar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tabLst>
                <a:tab pos="203200" algn="l"/>
                <a:tab pos="342900" algn="l"/>
                <a:tab pos="381000" algn="l"/>
                <a:tab pos="584200" algn="l"/>
                <a:tab pos="596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AxxonNextソフトウェアパッケージのライセンス認証は、プロダクト アクティベーション ユーティリティを使用して行われます。</a:t>
            </a:r>
          </a:p>
          <a:p>
            <a:pPr>
              <a:lnSpc>
                <a:spcPts val="1700"/>
              </a:lnSpc>
              <a:tabLst>
                <a:tab pos="203200" algn="l"/>
                <a:tab pos="3429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Windowsの[スタート]メニューからプロダクト アクティベーション ユーティリティを起動することができます。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tabLst>
                <a:tab pos="203200" algn="l"/>
                <a:tab pos="3429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[スタート]→ [すべてのプログラム]→ [AxxonNext]→[ユーティリティ]→[プログラムアクティベーション]</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84200" algn="l"/>
                <a:tab pos="596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に、ライセンスファイル(ファイルが起動の瞬間に開始したすべてのAxxonドメインサーバーに適用される)が適用されるAxxonドメインサーバー名の1つを選択し、アクティベーションプロセスを続行するために、管理者のユーザー名とパスワードで、システムに接続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 pos="584200" algn="l"/>
                <a:tab pos="596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371600" y="6350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6.7.4.5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ビデオ動作検知機能の特別設定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TextBox 1"/>
          <p:cNvSpPr txBox="1"/>
          <p:nvPr/>
        </p:nvSpPr>
        <p:spPr>
          <a:xfrm>
            <a:off x="4927600" y="635000"/>
            <a:ext cx="193322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96</a:t>
            </a:r>
          </a:p>
        </p:txBody>
      </p:sp>
      <p:sp>
        <p:nvSpPr>
          <p:cNvPr id="5" name="TextBox 1"/>
          <p:cNvSpPr txBox="1"/>
          <p:nvPr/>
        </p:nvSpPr>
        <p:spPr>
          <a:xfrm>
            <a:off x="1181100" y="800100"/>
            <a:ext cx="13785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オーディオ解析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TextBox 1"/>
          <p:cNvSpPr txBox="1"/>
          <p:nvPr/>
        </p:nvSpPr>
        <p:spPr>
          <a:xfrm>
            <a:off x="2743200" y="800100"/>
            <a:ext cx="407162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97</a:t>
            </a:r>
          </a:p>
        </p:txBody>
      </p:sp>
      <p:sp>
        <p:nvSpPr>
          <p:cNvPr id="7" name="TextBox 1"/>
          <p:cNvSpPr txBox="1"/>
          <p:nvPr/>
        </p:nvSpPr>
        <p:spPr>
          <a:xfrm>
            <a:off x="1371600" y="965200"/>
            <a:ext cx="24413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オーディオ検出のタイプ</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97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オーディオ検出の設定手順</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97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オーディオ検出の有効化</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98</a:t>
            </a:r>
          </a:p>
        </p:txBody>
      </p:sp>
      <p:sp>
        <p:nvSpPr>
          <p:cNvPr id="8" name="TextBox 1"/>
          <p:cNvSpPr txBox="1"/>
          <p:nvPr/>
        </p:nvSpPr>
        <p:spPr>
          <a:xfrm>
            <a:off x="1371600" y="1435100"/>
            <a:ext cx="31242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オーディオ検出の一般的なパラメータ設定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TextBox 1"/>
          <p:cNvSpPr txBox="1"/>
          <p:nvPr/>
        </p:nvSpPr>
        <p:spPr>
          <a:xfrm>
            <a:off x="5219700" y="1435100"/>
            <a:ext cx="165429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98</a:t>
            </a:r>
          </a:p>
        </p:txBody>
      </p:sp>
      <p:sp>
        <p:nvSpPr>
          <p:cNvPr id="10" name="TextBox 1"/>
          <p:cNvSpPr txBox="1"/>
          <p:nvPr/>
        </p:nvSpPr>
        <p:spPr>
          <a:xfrm>
            <a:off x="1371600" y="1600200"/>
            <a:ext cx="27202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6.7.5.5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信号およびノイズ検出に固有の設定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5499100" y="1600200"/>
            <a:ext cx="137537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99</a:t>
            </a:r>
          </a:p>
        </p:txBody>
      </p:sp>
      <p:sp>
        <p:nvSpPr>
          <p:cNvPr id="12" name="TextBox 1"/>
          <p:cNvSpPr txBox="1"/>
          <p:nvPr/>
        </p:nvSpPr>
        <p:spPr>
          <a:xfrm>
            <a:off x="1181100" y="1765300"/>
            <a:ext cx="4611840"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組み込み解析</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99</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6.7.6.1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オンボード検出ツールの設定方法</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99</a:t>
            </a:r>
          </a:p>
        </p:txBody>
      </p:sp>
      <p:sp>
        <p:nvSpPr>
          <p:cNvPr id="13" name="TextBox 1"/>
          <p:cNvSpPr txBox="1"/>
          <p:nvPr/>
        </p:nvSpPr>
        <p:spPr>
          <a:xfrm>
            <a:off x="1371600" y="2082800"/>
            <a:ext cx="31242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6.7.6.2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オンボード検出ツールのオブジェクト作成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4927600" y="2082800"/>
            <a:ext cx="193322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99</a:t>
            </a:r>
          </a:p>
        </p:txBody>
      </p:sp>
      <p:sp>
        <p:nvSpPr>
          <p:cNvPr id="15" name="TextBox 1"/>
          <p:cNvSpPr txBox="1"/>
          <p:nvPr/>
        </p:nvSpPr>
        <p:spPr>
          <a:xfrm>
            <a:off x="1371600" y="2235200"/>
            <a:ext cx="450604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6.7.6.3 Sony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Ipela検出ツールの構成</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99</a:t>
            </a:r>
          </a:p>
        </p:txBody>
      </p:sp>
      <p:sp>
        <p:nvSpPr>
          <p:cNvPr id="16" name="TextBox 1"/>
          <p:cNvSpPr txBox="1"/>
          <p:nvPr/>
        </p:nvSpPr>
        <p:spPr>
          <a:xfrm>
            <a:off x="1181100" y="2400300"/>
            <a:ext cx="9746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a:t>
            </a:r>
          </a:p>
        </p:txBody>
      </p:sp>
      <p:sp>
        <p:nvSpPr>
          <p:cNvPr id="17" name="TextBox 1"/>
          <p:cNvSpPr txBox="1"/>
          <p:nvPr/>
        </p:nvSpPr>
        <p:spPr>
          <a:xfrm>
            <a:off x="2260600" y="2400300"/>
            <a:ext cx="461985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 . . . .  100</a:t>
            </a:r>
          </a:p>
        </p:txBody>
      </p:sp>
      <p:sp>
        <p:nvSpPr>
          <p:cNvPr id="18" name="TextBox 1"/>
          <p:cNvSpPr txBox="1"/>
          <p:nvPr/>
        </p:nvSpPr>
        <p:spPr>
          <a:xfrm>
            <a:off x="1181100" y="2565400"/>
            <a:ext cx="21864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検出ツールのトリガーの確認</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TextBox 1"/>
          <p:cNvSpPr txBox="1"/>
          <p:nvPr/>
        </p:nvSpPr>
        <p:spPr>
          <a:xfrm>
            <a:off x="4648200" y="2565400"/>
            <a:ext cx="22955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101</a:t>
            </a:r>
          </a:p>
        </p:txBody>
      </p:sp>
      <p:sp>
        <p:nvSpPr>
          <p:cNvPr id="20" name="TextBox 1"/>
          <p:cNvSpPr txBox="1"/>
          <p:nvPr/>
        </p:nvSpPr>
        <p:spPr>
          <a:xfrm>
            <a:off x="1181100" y="2717800"/>
            <a:ext cx="18097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自動ルールの設定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101</a:t>
            </a:r>
          </a:p>
        </p:txBody>
      </p:sp>
      <p:sp>
        <p:nvSpPr>
          <p:cNvPr id="21" name="TextBox 1"/>
          <p:cNvSpPr txBox="1"/>
          <p:nvPr/>
        </p:nvSpPr>
        <p:spPr>
          <a:xfrm>
            <a:off x="1371600" y="2882900"/>
            <a:ext cx="177773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自動ルールのタイプ</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3784600" y="2882900"/>
            <a:ext cx="31322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102</a:t>
            </a:r>
          </a:p>
        </p:txBody>
      </p:sp>
      <p:sp>
        <p:nvSpPr>
          <p:cNvPr id="23" name="TextBox 1"/>
          <p:cNvSpPr txBox="1"/>
          <p:nvPr/>
        </p:nvSpPr>
        <p:spPr>
          <a:xfrm>
            <a:off x="1371600" y="3035300"/>
            <a:ext cx="2047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自動ルールの実行モード</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4267200" y="3035300"/>
            <a:ext cx="26673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102</a:t>
            </a:r>
          </a:p>
        </p:txBody>
      </p:sp>
      <p:sp>
        <p:nvSpPr>
          <p:cNvPr id="25" name="TextBox 1"/>
          <p:cNvSpPr txBox="1"/>
          <p:nvPr/>
        </p:nvSpPr>
        <p:spPr>
          <a:xfrm>
            <a:off x="1371600" y="3200400"/>
            <a:ext cx="477534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自動ルールの追加</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102</a:t>
            </a:r>
          </a:p>
        </p:txBody>
      </p:sp>
      <p:sp>
        <p:nvSpPr>
          <p:cNvPr id="26" name="TextBox 1"/>
          <p:cNvSpPr txBox="1"/>
          <p:nvPr/>
        </p:nvSpPr>
        <p:spPr>
          <a:xfrm>
            <a:off x="1371600" y="3365500"/>
            <a:ext cx="2450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自動ルールの設定のための条件</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TextBox 1"/>
          <p:cNvSpPr txBox="1"/>
          <p:nvPr/>
        </p:nvSpPr>
        <p:spPr>
          <a:xfrm>
            <a:off x="4648200" y="3365500"/>
            <a:ext cx="22955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103</a:t>
            </a:r>
          </a:p>
        </p:txBody>
      </p:sp>
      <p:sp>
        <p:nvSpPr>
          <p:cNvPr id="28" name="TextBox 1"/>
          <p:cNvSpPr txBox="1"/>
          <p:nvPr/>
        </p:nvSpPr>
        <p:spPr>
          <a:xfrm>
            <a:off x="1371600" y="3517900"/>
            <a:ext cx="312425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アラームのアーカイブおよび開始への記録</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5219700" y="3517900"/>
            <a:ext cx="17376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104</a:t>
            </a:r>
          </a:p>
        </p:txBody>
      </p:sp>
      <p:sp>
        <p:nvSpPr>
          <p:cNvPr id="30" name="TextBox 1"/>
          <p:cNvSpPr txBox="1"/>
          <p:nvPr/>
        </p:nvSpPr>
        <p:spPr>
          <a:xfrm>
            <a:off x="1371599" y="3683000"/>
            <a:ext cx="5761037" cy="328295"/>
          </a:xfrm>
          <a:prstGeom prst="rect">
            <a:avLst/>
          </a:prstGeom>
          <a:noFill/>
        </p:spPr>
        <p:txBody>
          <a:bodyPr wrap="squar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6.7.9.6選択したビデオカメラに表示</a:t>
            </a:r>
            <a:r>
              <a:rPr lang="ja-JP" altLang="en-US"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させ</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るための最小セル数のレイアウトの置き換え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105</a:t>
            </a:r>
          </a:p>
        </p:txBody>
      </p:sp>
      <p:sp>
        <p:nvSpPr>
          <p:cNvPr id="31" name="TextBox 1"/>
          <p:cNvSpPr txBox="1"/>
          <p:nvPr/>
        </p:nvSpPr>
        <p:spPr>
          <a:xfrm>
            <a:off x="1371600" y="4000500"/>
            <a:ext cx="285494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クライアントでの外部プログラム起動</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TextBox 1"/>
          <p:cNvSpPr txBox="1"/>
          <p:nvPr/>
        </p:nvSpPr>
        <p:spPr>
          <a:xfrm>
            <a:off x="4838700" y="4000500"/>
            <a:ext cx="21095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106</a:t>
            </a:r>
          </a:p>
        </p:txBody>
      </p:sp>
      <p:sp>
        <p:nvSpPr>
          <p:cNvPr id="33" name="TextBox 1"/>
          <p:cNvSpPr txBox="1"/>
          <p:nvPr/>
        </p:nvSpPr>
        <p:spPr>
          <a:xfrm>
            <a:off x="1371600" y="4165600"/>
            <a:ext cx="16430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3213100" y="4165600"/>
            <a:ext cx="36901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107</a:t>
            </a:r>
          </a:p>
        </p:txBody>
      </p:sp>
      <p:sp>
        <p:nvSpPr>
          <p:cNvPr id="35" name="TextBox 1"/>
          <p:cNvSpPr txBox="1"/>
          <p:nvPr/>
        </p:nvSpPr>
        <p:spPr>
          <a:xfrm>
            <a:off x="1371600" y="4318000"/>
            <a:ext cx="541334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PTZカメラのプリセットへの切り替え</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108</a:t>
            </a:r>
          </a:p>
        </p:txBody>
      </p:sp>
      <p:sp>
        <p:nvSpPr>
          <p:cNvPr id="36" name="TextBox 1"/>
          <p:cNvSpPr txBox="1"/>
          <p:nvPr/>
        </p:nvSpPr>
        <p:spPr>
          <a:xfrm>
            <a:off x="1371600" y="4483100"/>
            <a:ext cx="11413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6.7.9.10音声通知</a:t>
            </a:r>
          </a:p>
        </p:txBody>
      </p:sp>
      <p:sp>
        <p:nvSpPr>
          <p:cNvPr id="37" name="TextBox 1"/>
          <p:cNvSpPr txBox="1"/>
          <p:nvPr/>
        </p:nvSpPr>
        <p:spPr>
          <a:xfrm>
            <a:off x="3314700" y="4483100"/>
            <a:ext cx="359713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108</a:t>
            </a:r>
          </a:p>
        </p:txBody>
      </p:sp>
      <p:sp>
        <p:nvSpPr>
          <p:cNvPr id="38" name="TextBox 1"/>
          <p:cNvSpPr txBox="1"/>
          <p:nvPr/>
        </p:nvSpPr>
        <p:spPr>
          <a:xfrm>
            <a:off x="1371600" y="4635500"/>
            <a:ext cx="509594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6.7.9.11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電子メール通知</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109</a:t>
            </a:r>
          </a:p>
        </p:txBody>
      </p:sp>
      <p:sp>
        <p:nvSpPr>
          <p:cNvPr id="39" name="TextBox 1"/>
          <p:cNvSpPr txBox="1"/>
          <p:nvPr/>
        </p:nvSpPr>
        <p:spPr>
          <a:xfrm>
            <a:off x="1371600" y="4800600"/>
            <a:ext cx="120065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6.7.9.12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SMS通知</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TextBox 1"/>
          <p:cNvSpPr txBox="1"/>
          <p:nvPr/>
        </p:nvSpPr>
        <p:spPr>
          <a:xfrm>
            <a:off x="3213100" y="4800600"/>
            <a:ext cx="36901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109</a:t>
            </a:r>
          </a:p>
        </p:txBody>
      </p:sp>
      <p:sp>
        <p:nvSpPr>
          <p:cNvPr id="41" name="TextBox 1"/>
          <p:cNvSpPr txBox="1"/>
          <p:nvPr/>
        </p:nvSpPr>
        <p:spPr>
          <a:xfrm>
            <a:off x="990600" y="4965700"/>
            <a:ext cx="2394886"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109</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6.8.1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アーカイブ設定の一般情報</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109</a:t>
            </a:r>
          </a:p>
        </p:txBody>
      </p:sp>
      <p:sp>
        <p:nvSpPr>
          <p:cNvPr id="42" name="TextBox 1"/>
          <p:cNvSpPr txBox="1"/>
          <p:nvPr/>
        </p:nvSpPr>
        <p:spPr>
          <a:xfrm>
            <a:off x="1181100" y="5283200"/>
            <a:ext cx="15132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TextBox 1"/>
          <p:cNvSpPr txBox="1"/>
          <p:nvPr/>
        </p:nvSpPr>
        <p:spPr>
          <a:xfrm>
            <a:off x="2933700" y="5283200"/>
            <a:ext cx="3969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110</a:t>
            </a:r>
          </a:p>
        </p:txBody>
      </p:sp>
      <p:sp>
        <p:nvSpPr>
          <p:cNvPr id="44" name="TextBox 1"/>
          <p:cNvSpPr txBox="1"/>
          <p:nvPr/>
        </p:nvSpPr>
        <p:spPr>
          <a:xfrm>
            <a:off x="1371600" y="5435600"/>
            <a:ext cx="19123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新規アーカイブの作成</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TextBox 1"/>
          <p:cNvSpPr txBox="1"/>
          <p:nvPr/>
        </p:nvSpPr>
        <p:spPr>
          <a:xfrm>
            <a:off x="3594100" y="5435600"/>
            <a:ext cx="33182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110</a:t>
            </a:r>
          </a:p>
        </p:txBody>
      </p:sp>
      <p:sp>
        <p:nvSpPr>
          <p:cNvPr id="46" name="TextBox 1"/>
          <p:cNvSpPr txBox="1"/>
          <p:nvPr/>
        </p:nvSpPr>
        <p:spPr>
          <a:xfrm>
            <a:off x="1371600" y="5600700"/>
            <a:ext cx="460542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既存のアーカイブボリュームに基づいてアーカイブを作成するには</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TextBox 1"/>
          <p:cNvSpPr txBox="1"/>
          <p:nvPr/>
        </p:nvSpPr>
        <p:spPr>
          <a:xfrm>
            <a:off x="5791200" y="5600700"/>
            <a:ext cx="117981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112</a:t>
            </a:r>
          </a:p>
        </p:txBody>
      </p:sp>
      <p:sp>
        <p:nvSpPr>
          <p:cNvPr id="48" name="TextBox 1"/>
          <p:cNvSpPr txBox="1"/>
          <p:nvPr/>
        </p:nvSpPr>
        <p:spPr>
          <a:xfrm>
            <a:off x="1181100" y="5765800"/>
            <a:ext cx="5596084" cy="328295"/>
          </a:xfrm>
          <a:prstGeom prst="rect">
            <a:avLst/>
          </a:prstGeom>
          <a:noFill/>
        </p:spPr>
        <p:txBody>
          <a:bodyPr wrap="none" lIns="0" tIns="0" rIns="0" rtlCol="0">
            <a:spAutoFit/>
          </a:bodyPr>
          <a:lstStyle/>
          <a:p>
            <a:pPr>
              <a:lnSpc>
                <a:spcPts val="1000"/>
              </a:lnSpc>
              <a:tabLst>
                <a:tab pos="381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アーカイブに対するビデオカメラからのビデオストリームの録画の設定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 . . . . . . . . . . . . . . . . . . . . . . . . . . . . .  113</a:t>
            </a:r>
          </a:p>
        </p:txBody>
      </p:sp>
      <p:sp>
        <p:nvSpPr>
          <p:cNvPr id="49" name="TextBox 1"/>
          <p:cNvSpPr txBox="1"/>
          <p:nvPr/>
        </p:nvSpPr>
        <p:spPr>
          <a:xfrm>
            <a:off x="1181100" y="6083300"/>
            <a:ext cx="19171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アーカイブ充満性の表示</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TextBox 1"/>
          <p:cNvSpPr txBox="1"/>
          <p:nvPr/>
        </p:nvSpPr>
        <p:spPr>
          <a:xfrm>
            <a:off x="3403600" y="6083300"/>
            <a:ext cx="350416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115</a:t>
            </a:r>
          </a:p>
        </p:txBody>
      </p:sp>
      <p:sp>
        <p:nvSpPr>
          <p:cNvPr id="51" name="TextBox 1"/>
          <p:cNvSpPr txBox="1"/>
          <p:nvPr/>
        </p:nvSpPr>
        <p:spPr>
          <a:xfrm>
            <a:off x="1181100" y="6235700"/>
            <a:ext cx="15132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6.8.5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アーカイブの削除</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TextBox 1"/>
          <p:cNvSpPr txBox="1"/>
          <p:nvPr/>
        </p:nvSpPr>
        <p:spPr>
          <a:xfrm>
            <a:off x="2933700" y="6235700"/>
            <a:ext cx="3969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115</a:t>
            </a:r>
          </a:p>
        </p:txBody>
      </p:sp>
      <p:sp>
        <p:nvSpPr>
          <p:cNvPr id="53" name="TextBox 1"/>
          <p:cNvSpPr txBox="1"/>
          <p:nvPr/>
        </p:nvSpPr>
        <p:spPr>
          <a:xfrm>
            <a:off x="990600" y="6400800"/>
            <a:ext cx="553837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 . . . . . .  116</a:t>
            </a:r>
          </a:p>
        </p:txBody>
      </p:sp>
      <p:sp>
        <p:nvSpPr>
          <p:cNvPr id="54" name="TextBox 1"/>
          <p:cNvSpPr txBox="1"/>
          <p:nvPr/>
        </p:nvSpPr>
        <p:spPr>
          <a:xfrm>
            <a:off x="1181100" y="6565900"/>
            <a:ext cx="19171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レイアウトの作成と削除</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TextBox 1"/>
          <p:cNvSpPr txBox="1"/>
          <p:nvPr/>
        </p:nvSpPr>
        <p:spPr>
          <a:xfrm>
            <a:off x="3695700" y="6565900"/>
            <a:ext cx="322524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116</a:t>
            </a:r>
          </a:p>
        </p:txBody>
      </p:sp>
      <p:sp>
        <p:nvSpPr>
          <p:cNvPr id="56" name="TextBox 1"/>
          <p:cNvSpPr txBox="1"/>
          <p:nvPr/>
        </p:nvSpPr>
        <p:spPr>
          <a:xfrm>
            <a:off x="1181100" y="6731000"/>
            <a:ext cx="1647887"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レイアウトのコピ</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レイアウトの編集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TextBox 1"/>
          <p:cNvSpPr txBox="1"/>
          <p:nvPr/>
        </p:nvSpPr>
        <p:spPr>
          <a:xfrm>
            <a:off x="2743200" y="6731000"/>
            <a:ext cx="415498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117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117</a:t>
            </a:r>
          </a:p>
        </p:txBody>
      </p:sp>
      <p:sp>
        <p:nvSpPr>
          <p:cNvPr id="58" name="TextBox 1"/>
          <p:cNvSpPr txBox="1"/>
          <p:nvPr/>
        </p:nvSpPr>
        <p:spPr>
          <a:xfrm>
            <a:off x="1371600" y="7035800"/>
            <a:ext cx="27202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レイアウト編集モードへの切り替え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TextBox 1"/>
          <p:cNvSpPr txBox="1"/>
          <p:nvPr/>
        </p:nvSpPr>
        <p:spPr>
          <a:xfrm>
            <a:off x="4267200" y="7035800"/>
            <a:ext cx="26673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118</a:t>
            </a:r>
          </a:p>
        </p:txBody>
      </p:sp>
      <p:sp>
        <p:nvSpPr>
          <p:cNvPr id="60" name="TextBox 1"/>
          <p:cNvSpPr txBox="1"/>
          <p:nvPr/>
        </p:nvSpPr>
        <p:spPr>
          <a:xfrm>
            <a:off x="1371600" y="7200900"/>
            <a:ext cx="2047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編集用レイアウトの選択</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TextBox 1"/>
          <p:cNvSpPr txBox="1"/>
          <p:nvPr/>
        </p:nvSpPr>
        <p:spPr>
          <a:xfrm>
            <a:off x="3975100" y="7200900"/>
            <a:ext cx="29463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118</a:t>
            </a:r>
          </a:p>
        </p:txBody>
      </p:sp>
      <p:sp>
        <p:nvSpPr>
          <p:cNvPr id="62" name="TextBox 1"/>
          <p:cNvSpPr txBox="1"/>
          <p:nvPr/>
        </p:nvSpPr>
        <p:spPr>
          <a:xfrm>
            <a:off x="1371600" y="7366000"/>
            <a:ext cx="22089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レイアウトセルの設定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118</a:t>
            </a:r>
          </a:p>
        </p:txBody>
      </p:sp>
      <p:sp>
        <p:nvSpPr>
          <p:cNvPr id="63" name="TextBox 1"/>
          <p:cNvSpPr txBox="1"/>
          <p:nvPr/>
        </p:nvSpPr>
        <p:spPr>
          <a:xfrm>
            <a:off x="1562100" y="7518400"/>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レイアウトに新しいセルを追加します</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TextBox 1"/>
          <p:cNvSpPr txBox="1"/>
          <p:nvPr/>
        </p:nvSpPr>
        <p:spPr>
          <a:xfrm>
            <a:off x="4267200" y="7518400"/>
            <a:ext cx="26673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118</a:t>
            </a:r>
          </a:p>
        </p:txBody>
      </p:sp>
      <p:sp>
        <p:nvSpPr>
          <p:cNvPr id="65" name="TextBox 1"/>
          <p:cNvSpPr txBox="1"/>
          <p:nvPr/>
        </p:nvSpPr>
        <p:spPr>
          <a:xfrm>
            <a:off x="1562100" y="7683500"/>
            <a:ext cx="193482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セルのリサイズ</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120</a:t>
            </a:r>
          </a:p>
        </p:txBody>
      </p:sp>
      <p:sp>
        <p:nvSpPr>
          <p:cNvPr id="66" name="TextBox 1"/>
          <p:cNvSpPr txBox="1"/>
          <p:nvPr/>
        </p:nvSpPr>
        <p:spPr>
          <a:xfrm>
            <a:off x="1562100" y="7835900"/>
            <a:ext cx="136896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6.9.3.3.3 セルの移動</a:t>
            </a:r>
          </a:p>
        </p:txBody>
      </p:sp>
      <p:sp>
        <p:nvSpPr>
          <p:cNvPr id="67" name="TextBox 1"/>
          <p:cNvSpPr txBox="1"/>
          <p:nvPr/>
        </p:nvSpPr>
        <p:spPr>
          <a:xfrm>
            <a:off x="3213100" y="7835900"/>
            <a:ext cx="36901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122</a:t>
            </a:r>
          </a:p>
        </p:txBody>
      </p:sp>
      <p:sp>
        <p:nvSpPr>
          <p:cNvPr id="68" name="TextBox 1"/>
          <p:cNvSpPr txBox="1"/>
          <p:nvPr/>
        </p:nvSpPr>
        <p:spPr>
          <a:xfrm>
            <a:off x="1562100" y="8001000"/>
            <a:ext cx="20422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6.9.3.3.4 セルへのカメラの追加</a:t>
            </a:r>
          </a:p>
        </p:txBody>
      </p:sp>
      <p:sp>
        <p:nvSpPr>
          <p:cNvPr id="69" name="TextBox 1"/>
          <p:cNvSpPr txBox="1"/>
          <p:nvPr/>
        </p:nvSpPr>
        <p:spPr>
          <a:xfrm>
            <a:off x="3975100" y="8001000"/>
            <a:ext cx="29463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122</a:t>
            </a:r>
          </a:p>
        </p:txBody>
      </p:sp>
      <p:sp>
        <p:nvSpPr>
          <p:cNvPr id="70" name="TextBox 1"/>
          <p:cNvSpPr txBox="1"/>
          <p:nvPr/>
        </p:nvSpPr>
        <p:spPr>
          <a:xfrm>
            <a:off x="1562100" y="8166100"/>
            <a:ext cx="3550652"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セルへのインフォメーションボードの追加</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123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6.9.3.3.6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セルのクリアリング</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123</a:t>
            </a:r>
          </a:p>
        </p:txBody>
      </p:sp>
      <p:sp>
        <p:nvSpPr>
          <p:cNvPr id="71" name="TextBox 1"/>
          <p:cNvSpPr txBox="1"/>
          <p:nvPr/>
        </p:nvSpPr>
        <p:spPr>
          <a:xfrm>
            <a:off x="1371600" y="8483600"/>
            <a:ext cx="16430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TextBox 1"/>
          <p:cNvSpPr txBox="1"/>
          <p:nvPr/>
        </p:nvSpPr>
        <p:spPr>
          <a:xfrm>
            <a:off x="3695700" y="8483600"/>
            <a:ext cx="322524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123</a:t>
            </a:r>
          </a:p>
        </p:txBody>
      </p:sp>
      <p:sp>
        <p:nvSpPr>
          <p:cNvPr id="73" name="TextBox 1"/>
          <p:cNvSpPr txBox="1"/>
          <p:nvPr/>
        </p:nvSpPr>
        <p:spPr>
          <a:xfrm>
            <a:off x="1562100" y="8636000"/>
            <a:ext cx="516808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6.9.3.4.1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タイルを表示するためのデフォルト機能の選択</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123</a:t>
            </a:r>
          </a:p>
        </p:txBody>
      </p:sp>
      <p:sp>
        <p:nvSpPr>
          <p:cNvPr id="74" name="TextBox 1"/>
          <p:cNvSpPr txBox="1"/>
          <p:nvPr/>
        </p:nvSpPr>
        <p:spPr>
          <a:xfrm>
            <a:off x="1562100" y="8801100"/>
            <a:ext cx="379270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6.9.3.4.2 カメラ用のデフォルトのビデオモードの選択</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6.9.3.4.3 表示タイルへのセンサーとリレーのアイコンの移動</a:t>
            </a:r>
          </a:p>
        </p:txBody>
      </p:sp>
      <p:sp>
        <p:nvSpPr>
          <p:cNvPr id="75" name="TextBox 1"/>
          <p:cNvSpPr txBox="1"/>
          <p:nvPr/>
        </p:nvSpPr>
        <p:spPr>
          <a:xfrm>
            <a:off x="5499100" y="8801100"/>
            <a:ext cx="145873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124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124</a:t>
            </a:r>
          </a:p>
        </p:txBody>
      </p:sp>
      <p:sp>
        <p:nvSpPr>
          <p:cNvPr id="76" name="TextBox 1"/>
          <p:cNvSpPr txBox="1"/>
          <p:nvPr/>
        </p:nvSpPr>
        <p:spPr>
          <a:xfrm>
            <a:off x="1562100" y="9118600"/>
            <a:ext cx="43313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6.9.3.4.4 デフォルトのズームレベル設定（フィットスクリーン機能）</a:t>
            </a:r>
          </a:p>
        </p:txBody>
      </p:sp>
      <p:sp>
        <p:nvSpPr>
          <p:cNvPr id="77" name="TextBox 1"/>
          <p:cNvSpPr txBox="1"/>
          <p:nvPr/>
        </p:nvSpPr>
        <p:spPr>
          <a:xfrm>
            <a:off x="6172200" y="9118600"/>
            <a:ext cx="8079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124</a:t>
            </a:r>
          </a:p>
        </p:txBody>
      </p:sp>
      <p:sp>
        <p:nvSpPr>
          <p:cNvPr id="78" name="TextBox 1"/>
          <p:cNvSpPr txBox="1"/>
          <p:nvPr/>
        </p:nvSpPr>
        <p:spPr>
          <a:xfrm>
            <a:off x="1562100" y="9283700"/>
            <a:ext cx="622606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6.9.3.4.5 180パノラマ表示形式における、Immervisionレンズビデオカメラのパン/チルト角度の設定</a:t>
            </a:r>
          </a:p>
        </p:txBody>
      </p:sp>
      <p:sp>
        <p:nvSpPr>
          <p:cNvPr id="79" name="TextBox 1"/>
          <p:cNvSpPr txBox="1"/>
          <p:nvPr/>
        </p:nvSpPr>
        <p:spPr>
          <a:xfrm>
            <a:off x="1562100" y="9436100"/>
            <a:ext cx="1346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0" name="TextBox 1"/>
          <p:cNvSpPr txBox="1"/>
          <p:nvPr/>
        </p:nvSpPr>
        <p:spPr>
          <a:xfrm>
            <a:off x="3886200" y="9436100"/>
            <a:ext cx="303929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124</a:t>
            </a:r>
          </a:p>
        </p:txBody>
      </p:sp>
      <p:sp>
        <p:nvSpPr>
          <p:cNvPr id="81" name="TextBox 1"/>
          <p:cNvSpPr txBox="1"/>
          <p:nvPr/>
        </p:nvSpPr>
        <p:spPr>
          <a:xfrm>
            <a:off x="1371600" y="9601200"/>
            <a:ext cx="25856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TextBox 1"/>
          <p:cNvSpPr txBox="1"/>
          <p:nvPr/>
        </p:nvSpPr>
        <p:spPr>
          <a:xfrm>
            <a:off x="4165600" y="9601200"/>
            <a:ext cx="27603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125</a:t>
            </a:r>
          </a:p>
        </p:txBody>
      </p:sp>
      <p:sp>
        <p:nvSpPr>
          <p:cNvPr id="83" name="TextBox 1"/>
          <p:cNvSpPr txBox="1"/>
          <p:nvPr/>
        </p:nvSpPr>
        <p:spPr>
          <a:xfrm>
            <a:off x="1562100" y="9766300"/>
            <a:ext cx="547906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6.9.3.5.1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インフォメーションボードと表示タイルのリンク付け</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125</a:t>
            </a:r>
          </a:p>
        </p:txBody>
      </p:sp>
      <p:sp>
        <p:nvSpPr>
          <p:cNvPr id="84" name="TextBox 1"/>
          <p:cNvSpPr txBox="1"/>
          <p:nvPr/>
        </p:nvSpPr>
        <p:spPr>
          <a:xfrm>
            <a:off x="1562100" y="9918700"/>
            <a:ext cx="34769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6.9.3.5.2 インフォメーションボードテンプレートの設定</a:t>
            </a:r>
          </a:p>
        </p:txBody>
      </p:sp>
      <p:sp>
        <p:nvSpPr>
          <p:cNvPr id="85" name="TextBox 1"/>
          <p:cNvSpPr txBox="1"/>
          <p:nvPr/>
        </p:nvSpPr>
        <p:spPr>
          <a:xfrm>
            <a:off x="5118100" y="9918700"/>
            <a:ext cx="18306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126</a:t>
            </a:r>
          </a:p>
        </p:txBody>
      </p:sp>
    </p:spTree>
    <p:extLst>
      <p:ext uri="{BB962C8B-B14F-4D97-AF65-F5344CB8AC3E}">
        <p14:creationId xmlns:p14="http://schemas.microsoft.com/office/powerpoint/2010/main" val="22487120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09600" y="7936706"/>
            <a:ext cx="6340856" cy="470027"/>
          </a:xfrm>
          <a:custGeom>
            <a:avLst/>
            <a:gdLst>
              <a:gd name="connsiteX0" fmla="*/ 0 w 6340856"/>
              <a:gd name="connsiteY0" fmla="*/ 0 h 470027"/>
              <a:gd name="connsiteX1" fmla="*/ 6340856 w 6340856"/>
              <a:gd name="connsiteY1" fmla="*/ 0 h 470027"/>
              <a:gd name="connsiteX2" fmla="*/ 6340856 w 6340856"/>
              <a:gd name="connsiteY2" fmla="*/ 470027 h 470027"/>
              <a:gd name="connsiteX3" fmla="*/ 0 w 6340856"/>
              <a:gd name="connsiteY3" fmla="*/ 470027 h 470027"/>
              <a:gd name="connsiteX4" fmla="*/ 0 w 6340856"/>
              <a:gd name="connsiteY4" fmla="*/ 0 h 47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70027">
                <a:moveTo>
                  <a:pt x="0" y="0"/>
                </a:moveTo>
                <a:lnTo>
                  <a:pt x="6340856" y="0"/>
                </a:lnTo>
                <a:lnTo>
                  <a:pt x="6340856" y="470027"/>
                </a:lnTo>
                <a:lnTo>
                  <a:pt x="0" y="47002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09600" y="7936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7936706"/>
            <a:ext cx="9525" cy="470027"/>
          </a:xfrm>
          <a:custGeom>
            <a:avLst/>
            <a:gdLst>
              <a:gd name="connsiteX0" fmla="*/ 4762 w 9525"/>
              <a:gd name="connsiteY0" fmla="*/ 0 h 470027"/>
              <a:gd name="connsiteX1" fmla="*/ 4762 w 9525"/>
              <a:gd name="connsiteY1" fmla="*/ 470027 h 470027"/>
            </a:gdLst>
            <a:ahLst/>
            <a:cxnLst>
              <a:cxn ang="0">
                <a:pos x="connsiteX0" y="connsiteY0"/>
              </a:cxn>
              <a:cxn ang="1">
                <a:pos x="connsiteX1" y="connsiteY1"/>
              </a:cxn>
            </a:cxnLst>
            <a:rect l="l" t="t" r="r" b="b"/>
            <a:pathLst>
              <a:path w="9525" h="470027">
                <a:moveTo>
                  <a:pt x="4762" y="0"/>
                </a:moveTo>
                <a:lnTo>
                  <a:pt x="4762" y="47002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39720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7936706"/>
            <a:ext cx="9525" cy="470027"/>
          </a:xfrm>
          <a:custGeom>
            <a:avLst/>
            <a:gdLst>
              <a:gd name="connsiteX0" fmla="*/ 4762 w 9525"/>
              <a:gd name="connsiteY0" fmla="*/ 0 h 470027"/>
              <a:gd name="connsiteX1" fmla="*/ 4762 w 9525"/>
              <a:gd name="connsiteY1" fmla="*/ 470027 h 470027"/>
            </a:gdLst>
            <a:ahLst/>
            <a:cxnLst>
              <a:cxn ang="0">
                <a:pos x="connsiteX0" y="connsiteY0"/>
              </a:cxn>
              <a:cxn ang="1">
                <a:pos x="connsiteX1" y="connsiteY1"/>
              </a:cxn>
            </a:cxnLst>
            <a:rect l="l" t="t" r="r" b="b"/>
            <a:pathLst>
              <a:path w="9525" h="470027">
                <a:moveTo>
                  <a:pt x="4762" y="0"/>
                </a:moveTo>
                <a:lnTo>
                  <a:pt x="4762" y="47002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4787900" cy="2844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09600" y="3543300"/>
            <a:ext cx="4787900" cy="28575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40</a:t>
            </a:r>
          </a:p>
        </p:txBody>
      </p:sp>
      <p:sp>
        <p:nvSpPr>
          <p:cNvPr id="10" name="TextBox 1"/>
          <p:cNvSpPr txBox="1"/>
          <p:nvPr/>
        </p:nvSpPr>
        <p:spPr>
          <a:xfrm>
            <a:off x="579437" y="6488906"/>
            <a:ext cx="6751637" cy="3547125"/>
          </a:xfrm>
          <a:prstGeom prst="rect">
            <a:avLst/>
          </a:prstGeom>
          <a:noFill/>
        </p:spPr>
        <p:txBody>
          <a:bodyPr wrap="square" lIns="0" tIns="0" rIns="0" rtlCol="0">
            <a:spAutoFit/>
          </a:bodyPr>
          <a:lstStyle/>
          <a:p>
            <a:pPr>
              <a:lnSpc>
                <a:spcPts val="1300"/>
              </a:lnSpc>
              <a:tabLst>
                <a:tab pos="114300" algn="l"/>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ライセンス認証</a:t>
            </a:r>
          </a:p>
          <a:p>
            <a:pPr>
              <a:lnSpc>
                <a:spcPts val="1300"/>
              </a:lnSpc>
              <a:tabLst>
                <a:tab pos="114300" algn="l"/>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AxxonNextを有効にするには、「アクティベーションガイド」を参照してください。AxxonNextのアクティベーション、アップデート、アップグレードの手順が提示されています。</a:t>
            </a:r>
          </a:p>
          <a:p>
            <a:pPr>
              <a:lnSpc>
                <a:spcPts val="13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また、プロダクト アクティベーション ユーティリティのダイアログボックスに表示されるプロンプトを使用することをお勧めします。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AxxonNextの起動と終了</a:t>
            </a:r>
          </a:p>
          <a:p>
            <a:pPr>
              <a:lnSpc>
                <a:spcPts val="1300"/>
              </a:lnSpc>
              <a:tabLst>
                <a:tab pos="114300" algn="l"/>
                <a:tab pos="2032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ソフトウェアパッケージ</a:t>
            </a: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endParaRPr lang="en-US" altLang="zh-CN"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300"/>
              </a:lnSpc>
              <a:tabLst>
                <a:tab pos="114300" algn="l"/>
                <a:tab pos="203200" algn="l"/>
              </a:tabLst>
            </a:pPr>
            <a:r>
              <a:rPr lang="en-US" altLang="zh-CN" sz="105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4"/>
              </a:rPr>
              <a:t> 関連の動画を再生する</a:t>
            </a:r>
            <a:endParaRPr lang="en-US" altLang="zh-CN" sz="105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5"/>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起動</a:t>
            </a:r>
            <a:endParaRPr lang="en-US" altLang="ja-JP"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サーバーの起動</a:t>
            </a:r>
          </a:p>
          <a:p>
            <a:pPr>
              <a:lnSpc>
                <a:spcPts val="1300"/>
              </a:lnSpc>
              <a:tabLst>
                <a:tab pos="114300" algn="l"/>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OSが起動するとAxxonNextサーバーは自動的に開始されます。</a:t>
            </a:r>
          </a:p>
          <a:p>
            <a:pPr>
              <a:lnSpc>
                <a:spcPts val="13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サーバーの動作が停止してサーバーを再起動するには、次のいずれかを実行してください。</a:t>
            </a:r>
          </a:p>
          <a:p>
            <a:pPr>
              <a:lnSpc>
                <a:spcPts val="13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システムを再起動する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[スタート]→ [すべてのプログラム] → [AxxonNext] →[サーバーを起動]を選択する。</a:t>
            </a:r>
          </a:p>
          <a:p>
            <a:pPr>
              <a:lnSpc>
                <a:spcPts val="13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NGPホストサービスを起動する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1612106"/>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 パッケージプログラムファイルAxxonNext.exeは、&lt;AxxonNextインストールフォルダ&gt; ￥Axxon Next￥bin￥フォルダにあります。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1612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16121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21778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16121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5968872"/>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ソフトウェアが、リモートユーザーによってアクセスされている場合は、接続が確立されているコンピュータのNetBIOS名またはIPアドレスは、[コンピュータ]フィールドに示されるべきです。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09600" y="59688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596887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53465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968872"/>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579437" y="6639432"/>
            <a:ext cx="6340856" cy="904368"/>
          </a:xfrm>
          <a:custGeom>
            <a:avLst/>
            <a:gdLst>
              <a:gd name="connsiteX0" fmla="*/ 0 w 6340856"/>
              <a:gd name="connsiteY0" fmla="*/ 0 h 697230"/>
              <a:gd name="connsiteX1" fmla="*/ 6340856 w 6340856"/>
              <a:gd name="connsiteY1" fmla="*/ 0 h 697230"/>
              <a:gd name="connsiteX2" fmla="*/ 6340856 w 6340856"/>
              <a:gd name="connsiteY2" fmla="*/ 697230 h 697230"/>
              <a:gd name="connsiteX3" fmla="*/ 0 w 6340856"/>
              <a:gd name="connsiteY3" fmla="*/ 697230 h 697230"/>
              <a:gd name="connsiteX4" fmla="*/ 0 w 6340856"/>
              <a:gd name="connsiteY4" fmla="*/ 0 h 69723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697230">
                <a:moveTo>
                  <a:pt x="0" y="0"/>
                </a:moveTo>
                <a:lnTo>
                  <a:pt x="6340856" y="0"/>
                </a:lnTo>
                <a:lnTo>
                  <a:pt x="6340856" y="697230"/>
                </a:lnTo>
                <a:lnTo>
                  <a:pt x="0" y="69723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システムへの最初のログインは管理者権限を持つユーザーrootで実行されます。</a:t>
            </a: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[ユーザー名]と[パスワード]フィールドにrootと入力します。</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管理者は、「役割とユーザーシステムオブジェクトの作成と設定」で詳細に説明したマルチユーザーアクセスのためのシステムを設定する必要があります。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609600" y="663943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6639432"/>
            <a:ext cx="9525" cy="82800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7479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6639432"/>
            <a:ext cx="9525" cy="828000"/>
          </a:xfrm>
          <a:custGeom>
            <a:avLst/>
            <a:gdLst>
              <a:gd name="connsiteX0" fmla="*/ 4762 w 9525"/>
              <a:gd name="connsiteY0" fmla="*/ 0 h 697230"/>
              <a:gd name="connsiteX1" fmla="*/ 4762 w 9525"/>
              <a:gd name="connsiteY1" fmla="*/ 697230 h 697230"/>
            </a:gdLst>
            <a:ahLst/>
            <a:cxnLst>
              <a:cxn ang="0">
                <a:pos x="connsiteX0" y="connsiteY0"/>
              </a:cxn>
              <a:cxn ang="1">
                <a:pos x="connsiteX1" y="connsiteY1"/>
              </a:cxn>
            </a:cxnLst>
            <a:rect l="l" t="t" r="r" b="b"/>
            <a:pathLst>
              <a:path w="9525" h="697230">
                <a:moveTo>
                  <a:pt x="4762" y="0"/>
                </a:moveTo>
                <a:lnTo>
                  <a:pt x="4762" y="69723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21812" y="5999716"/>
            <a:ext cx="177800" cy="1778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654300" y="6667500"/>
            <a:ext cx="177800" cy="1778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698500" y="7732363"/>
            <a:ext cx="177800" cy="177800"/>
          </a:xfrm>
          <a:prstGeom prst="rect">
            <a:avLst/>
          </a:prstGeom>
          <a:noFill/>
        </p:spPr>
      </p:pic>
      <p:pic>
        <p:nvPicPr>
          <p:cNvPr id="26" name="Picture 3"/>
          <p:cNvPicPr>
            <a:picLocks noChangeAspect="1" noChangeArrowheads="1"/>
          </p:cNvPicPr>
          <p:nvPr/>
        </p:nvPicPr>
        <p:blipFill>
          <a:blip r:embed="rId3" cstate="print"/>
          <a:srcRect/>
          <a:stretch>
            <a:fillRect/>
          </a:stretch>
        </p:blipFill>
        <p:spPr bwMode="auto">
          <a:xfrm>
            <a:off x="1009576" y="1635982"/>
            <a:ext cx="177800" cy="177800"/>
          </a:xfrm>
          <a:prstGeom prst="rect">
            <a:avLst/>
          </a:prstGeom>
          <a:noFill/>
        </p:spPr>
      </p:pic>
      <p:pic>
        <p:nvPicPr>
          <p:cNvPr id="27" name="Picture 3"/>
          <p:cNvPicPr>
            <a:picLocks noChangeAspect="1" noChangeArrowheads="1"/>
          </p:cNvPicPr>
          <p:nvPr/>
        </p:nvPicPr>
        <p:blipFill>
          <a:blip r:embed="rId5" cstate="print"/>
          <a:srcRect/>
          <a:stretch>
            <a:fillRect/>
          </a:stretch>
        </p:blipFill>
        <p:spPr bwMode="auto">
          <a:xfrm>
            <a:off x="990600" y="2400300"/>
            <a:ext cx="4787900" cy="3213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41</a:t>
            </a:r>
          </a:p>
        </p:txBody>
      </p:sp>
      <p:sp>
        <p:nvSpPr>
          <p:cNvPr id="28" name="TextBox 1"/>
          <p:cNvSpPr txBox="1"/>
          <p:nvPr/>
        </p:nvSpPr>
        <p:spPr>
          <a:xfrm>
            <a:off x="654300" y="529749"/>
            <a:ext cx="6815625" cy="1880002"/>
          </a:xfrm>
          <a:prstGeom prst="rect">
            <a:avLst/>
          </a:prstGeom>
          <a:noFill/>
        </p:spPr>
        <p:txBody>
          <a:bodyPr wrap="square" lIns="0" tIns="0" rIns="0" rtlCol="0">
            <a:spAutoFit/>
          </a:bodyPr>
          <a:lstStyle/>
          <a:p>
            <a:pPr>
              <a:lnSpc>
                <a:spcPts val="1300"/>
              </a:lnSpc>
              <a:tabLst>
                <a:tab pos="203200" algn="l"/>
                <a:tab pos="381000" algn="l"/>
                <a:tab pos="723900" algn="l"/>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AxxonNextクライアントの起動</a:t>
            </a:r>
          </a:p>
          <a:p>
            <a:pPr>
              <a:lnSpc>
                <a:spcPts val="1300"/>
              </a:lnSpc>
              <a:tabLst>
                <a:tab pos="203200" algn="l"/>
                <a:tab pos="3810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AxxonNextクライアントは[スタート]メニューを使用して、手動で開始することができます。これは、Windowsのユーザープログラムの起動を想定しています。</a:t>
            </a:r>
          </a:p>
          <a:p>
            <a:pPr>
              <a:lnSpc>
                <a:spcPts val="13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ソフトウェアの使用を開始するには、次の手順を実行します。</a:t>
            </a:r>
          </a:p>
          <a:p>
            <a:pPr>
              <a:lnSpc>
                <a:spcPts val="13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スタート] → [すべてのプログラム] → [AxxonNext] → [AxxonNext]</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AxxonNextクライアントが起動し、承認ウィンドウが表示されます。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731837" y="5803106"/>
            <a:ext cx="3029676" cy="3213700"/>
          </a:xfrm>
          <a:prstGeom prst="rect">
            <a:avLst/>
          </a:prstGeom>
          <a:noFill/>
        </p:spPr>
        <p:txBody>
          <a:bodyPr wrap="none" lIns="0" tIns="0" rIns="0" rtlCol="0">
            <a:spAutoFit/>
          </a:bodyPr>
          <a:lstStyle/>
          <a:p>
            <a:pPr>
              <a:lnSpc>
                <a:spcPts val="1300"/>
              </a:lnSpc>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ユーザー名とパスワードを入力し</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、[接続]をクリックします。</a:t>
            </a: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zh-CN" sz="800" dirty="0">
                <a:latin typeface="メイリオ" panose="020B0604030504040204" pitchFamily="50" charset="-128"/>
                <a:ea typeface="メイリオ" panose="020B0604030504040204" pitchFamily="50" charset="-128"/>
                <a:cs typeface="メイリオ" panose="020B0604030504040204" pitchFamily="50" charset="-128"/>
              </a:rPr>
              <a:t> 認証に成功すると、ビデオ監視モニタが画面に表示されます。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621812" y="7731864"/>
            <a:ext cx="6328644" cy="861774"/>
          </a:xfrm>
          <a:prstGeom prst="rect">
            <a:avLst/>
          </a:prstGeom>
          <a:noFill/>
          <a:ln>
            <a:solidFill>
              <a:srgbClr val="FFFF00"/>
            </a:solidFill>
          </a:ln>
        </p:spPr>
        <p:txBody>
          <a:bodyPr wrap="square" rtlCol="0">
            <a:spAutoFit/>
          </a:bodyPr>
          <a:lstStyle/>
          <a:p>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サーバーのバージョンとユーザーのクライアントのバージョンは同じでなければなりません。</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インストールされているDrivers Packのバージョンも同じである必要があります。</a:t>
            </a:r>
          </a:p>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バージョンが異なる場合は警告が表示されます。製品のバージョンが一致しない場合は接続しないことを強く勧告します。</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317238"/>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AxxonNextをデモモードで起動している場合は、許可パラメータを入力した後、その旨のメッセージが表示されます（「デモモード通知」を参照）。</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43172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31723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488302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317238"/>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35941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88458" y="4344814"/>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09600" y="5345906"/>
            <a:ext cx="2425700" cy="12573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1663552" y="7040544"/>
            <a:ext cx="241300" cy="215900"/>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614362" y="8296736"/>
            <a:ext cx="177800" cy="165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42</a:t>
            </a:r>
          </a:p>
        </p:txBody>
      </p:sp>
      <p:sp>
        <p:nvSpPr>
          <p:cNvPr id="18" name="TextBox 1"/>
          <p:cNvSpPr txBox="1"/>
          <p:nvPr/>
        </p:nvSpPr>
        <p:spPr>
          <a:xfrm>
            <a:off x="579437" y="6731000"/>
            <a:ext cx="6969857" cy="546303"/>
          </a:xfrm>
          <a:prstGeom prst="rect">
            <a:avLst/>
          </a:prstGeom>
          <a:noFill/>
        </p:spPr>
        <p:txBody>
          <a:bodyPr wrap="none" lIns="0" tIns="0" rIns="0" rtlCol="0">
            <a:spAutoFit/>
          </a:bodyPr>
          <a:lstStyle/>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サーバーに接続するには、サーバーに基づいて新しいAxxonドメインを作成するか、既存のAxxonドメインにサーバーを追加する必要があります。</a:t>
            </a: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最初のオプションを選択した場合は、メッセージで[OK]をクリックして、「新しいドメインの作成」の指示に従ってください。</a:t>
            </a: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第二のオプションでは</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をクリックして「既存のAxxonドメインへのサーバーの追加」の指示に従ってください。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609600" y="5041106"/>
            <a:ext cx="6751637" cy="346249"/>
          </a:xfrm>
          <a:prstGeom prst="rect">
            <a:avLst/>
          </a:prstGeom>
          <a:noFill/>
        </p:spPr>
        <p:txBody>
          <a:bodyPr wrap="square" lIns="0" tIns="0" rIns="0" rtlCol="0">
            <a:spAutoFit/>
          </a:bodyPr>
          <a:lstStyle/>
          <a:p>
            <a:pPr>
              <a:lnSpc>
                <a:spcPts val="1200"/>
              </a:lnSpc>
              <a:tabLst>
                <a:tab pos="342900" algn="l"/>
              </a:tabLst>
            </a:pP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AxxonNextが接続されたサーバーが任意のAxxonドメインに所属していない場合、承認ウィンドウの</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接続</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ボタンをクリックするとメッセージが表示されます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567825" y="7501464"/>
            <a:ext cx="6945812" cy="2046714"/>
          </a:xfrm>
          <a:prstGeom prst="rect">
            <a:avLst/>
          </a:prstGeom>
          <a:noFill/>
        </p:spPr>
        <p:txBody>
          <a:bodyPr wrap="none" lIns="0" tIns="0" rIns="0" rtlCol="0">
            <a:spAutoFit/>
          </a:bodyPr>
          <a:lstStyle/>
          <a:p>
            <a:pPr>
              <a:lnSpc>
                <a:spcPts val="1300"/>
              </a:lnSpc>
              <a:tabLst>
                <a:tab pos="203200" algn="l"/>
                <a:tab pos="342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複数のAxxonNextクライアントの実行</a:t>
            </a:r>
          </a:p>
          <a:p>
            <a:pPr>
              <a:lnSpc>
                <a:spcPts val="1300"/>
              </a:lnSpc>
              <a:tabLst>
                <a:tab pos="203200" algn="l"/>
                <a:tab pos="342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別のサーバーに接続するために、単一のコンピュータ上で同時に複数のAxxonNextクライアントを実行することができます。</a:t>
            </a:r>
          </a:p>
          <a:p>
            <a:pPr>
              <a:lnSpc>
                <a:spcPts val="13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このケースでは、追加パラメータ -monitor Nでクライアントを起動します。Nは、クライアントが起動されるモニターの番号です。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複数のクライアントを実行するには</a:t>
            </a:r>
          </a:p>
          <a:p>
            <a:pPr>
              <a:lnSpc>
                <a:spcPts val="13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デスクトップに、接続されたモニタの数に等しいクライアントのショートカットの数を作成します。</a:t>
            </a:r>
          </a:p>
          <a:p>
            <a:pPr>
              <a:lnSpc>
                <a:spcPts val="13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各ショートカットのプロパティで、[ターゲット]ラインに、追加のパラメータ-monitor Nを追加します。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579437" y="8296736"/>
            <a:ext cx="6781800" cy="592470"/>
          </a:xfrm>
          <a:prstGeom prst="rect">
            <a:avLst/>
          </a:prstGeom>
          <a:noFill/>
          <a:ln>
            <a:solidFill>
              <a:srgbClr val="FFFF00"/>
            </a:solidFill>
          </a:ln>
        </p:spPr>
        <p:txBody>
          <a:bodyPr wrap="square" rtlCol="0">
            <a:spAutoFit/>
          </a:bodyPr>
          <a:lstStyle/>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実行するクライアントの最大数は、必要最小限の解像度に対応する接続されたモニタの数に制限されます（「AxxonNextソフトウェアパッケージの制限」を参照）。</a:t>
            </a:r>
            <a:endParaRPr kumimoji="1" lang="en-US" altLang="ja-JP" sz="1000" b="1"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43</a:t>
            </a:r>
          </a:p>
        </p:txBody>
      </p:sp>
      <p:sp>
        <p:nvSpPr>
          <p:cNvPr id="6" name="TextBox 1"/>
          <p:cNvSpPr txBox="1"/>
          <p:nvPr/>
        </p:nvSpPr>
        <p:spPr>
          <a:xfrm>
            <a:off x="1112837" y="1993106"/>
            <a:ext cx="4924425" cy="2213426"/>
          </a:xfrm>
          <a:prstGeom prst="rect">
            <a:avLst/>
          </a:prstGeom>
          <a:noFill/>
        </p:spPr>
        <p:txBody>
          <a:bodyPr wrap="none" lIns="0" tIns="0" rIns="0" rtlCol="0">
            <a:spAutoFit/>
          </a:bodyPr>
          <a:lstStyle/>
          <a:p>
            <a:pPr>
              <a:lnSpc>
                <a:spcPts val="1300"/>
              </a:lnSpc>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ショートカットからクライアントを起動します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デモモード通知</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アクティベーションが完了していない場合、AxxonNext無償版がデモモードで動作します。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システムは午前8時～午後6時までデモモードで動作します。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デモモードで実行している場合、ソフトウェアは、機能的又はそうでなければ他の制限を持っていません。</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デモモードのタイプについては表をご覧ください。</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TextBox 1"/>
          <p:cNvSpPr txBox="1"/>
          <p:nvPr/>
        </p:nvSpPr>
        <p:spPr>
          <a:xfrm>
            <a:off x="817046" y="5625554"/>
            <a:ext cx="6467991" cy="1713290"/>
          </a:xfrm>
          <a:prstGeom prst="rect">
            <a:avLst/>
          </a:prstGeom>
          <a:noFill/>
        </p:spPr>
        <p:txBody>
          <a:bodyPr wrap="square" lIns="0" tIns="0" rIns="0" rtlCol="0">
            <a:spAutoFit/>
          </a:bodyPr>
          <a:lstStyle/>
          <a:p>
            <a:pPr>
              <a:lnSpc>
                <a:spcPts val="1300"/>
              </a:lnSpc>
              <a:tabLst>
                <a:tab pos="3429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デモモードで実行されている1つ以上のサーバーがあるAxxonドメインにクライアントが接続されている場合、適切なメッセージと、Axxonドメインとそのライセンスタイプのサーバー一覧が表示されます。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endPar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342900" algn="l"/>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Axxonドメインにアクティブデモモードで実行されている1つ以上のサーバーが含まれる場合、作業を続行するオプションが与えられるか(2)</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またはアクティベーションユーティリティを起動します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p>
          <a:p>
            <a:pPr>
              <a:lnSpc>
                <a:spcPts val="1300"/>
              </a:lnSpc>
              <a:tabLst>
                <a:tab pos="3429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6050" y="240506"/>
            <a:ext cx="3562350"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1400" y="7108031"/>
            <a:ext cx="4943475" cy="341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テキスト ボックス 8"/>
          <p:cNvSpPr txBox="1"/>
          <p:nvPr/>
        </p:nvSpPr>
        <p:spPr>
          <a:xfrm>
            <a:off x="660400" y="2145506"/>
            <a:ext cx="6472237" cy="925894"/>
          </a:xfrm>
          <a:prstGeom prst="rect">
            <a:avLst/>
          </a:prstGeom>
          <a:noFill/>
          <a:ln w="19050">
            <a:solidFill>
              <a:schemeClr val="accent1">
                <a:lumMod val="20000"/>
                <a:lumOff val="80000"/>
              </a:schemeClr>
            </a:solidFill>
          </a:ln>
        </p:spPr>
        <p:txBody>
          <a:bodyPr wrap="square" rtlCol="0">
            <a:spAutoFit/>
          </a:bodyPr>
          <a:lstStyle/>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クライアントがウィンドウモード（「クライアントの設定-画面モード（フルスクリーンまたはウィンドウ）」を参照）で起動し、別のモニタに移動すると、ステイタスが変わります。</a:t>
            </a:r>
            <a:endParaRPr lang="en-US" altLang="ja-JP" sz="1000" b="1">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クライアントは、クライアントがすでに複数のモニタで実行していても、指定のモニター上で開始されます。</a:t>
            </a:r>
            <a:endParaRPr lang="en-US" altLang="ja-JP" sz="1000" b="1">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1000" b="1">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578" y="2145506"/>
            <a:ext cx="2095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表 10"/>
          <p:cNvGraphicFramePr>
            <a:graphicFrameLocks noGrp="1"/>
          </p:cNvGraphicFramePr>
          <p:nvPr>
            <p:extLst>
              <p:ext uri="{D42A27DB-BD31-4B8C-83A1-F6EECF244321}">
                <p14:modId xmlns:p14="http://schemas.microsoft.com/office/powerpoint/2010/main" val="131343008"/>
              </p:ext>
            </p:extLst>
          </p:nvPr>
        </p:nvGraphicFramePr>
        <p:xfrm>
          <a:off x="609600" y="4355306"/>
          <a:ext cx="6523038" cy="1188720"/>
        </p:xfrm>
        <a:graphic>
          <a:graphicData uri="http://schemas.openxmlformats.org/drawingml/2006/table">
            <a:tbl>
              <a:tblPr firstRow="1" bandRow="1">
                <a:tableStyleId>{2D5ABB26-0587-4C30-8999-92F81FD0307C}</a:tableStyleId>
              </a:tblPr>
              <a:tblGrid>
                <a:gridCol w="960437"/>
                <a:gridCol w="3886200"/>
                <a:gridCol w="1676401"/>
              </a:tblGrid>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デモモードのタイプ</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条件</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000" smtClean="0">
                          <a:latin typeface="メイリオ" panose="020B0604030504040204" pitchFamily="50" charset="-128"/>
                          <a:ea typeface="メイリオ" panose="020B0604030504040204" pitchFamily="50" charset="-128"/>
                          <a:cs typeface="メイリオ" panose="020B0604030504040204" pitchFamily="50" charset="-128"/>
                        </a:rPr>
                        <a:t>AxxonNext操作</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アクティブ</a:t>
                      </a:r>
                      <a:endParaRPr kumimoji="1" lang="en-US" altLang="ja-JP" sz="1000" smtClean="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smtClean="0">
                          <a:latin typeface="メイリオ" panose="020B0604030504040204" pitchFamily="50" charset="-128"/>
                          <a:ea typeface="メイリオ" panose="020B0604030504040204" pitchFamily="50" charset="-128"/>
                          <a:cs typeface="メイリオ" panose="020B0604030504040204" pitchFamily="50" charset="-128"/>
                        </a:rPr>
                        <a:t>AxxonNextは午前8時から午後6時の間、運用することができます。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smtClean="0">
                          <a:latin typeface="メイリオ" panose="020B0604030504040204" pitchFamily="50" charset="-128"/>
                          <a:ea typeface="メイリオ" panose="020B0604030504040204" pitchFamily="50" charset="-128"/>
                          <a:cs typeface="メイリオ" panose="020B0604030504040204" pitchFamily="50" charset="-128"/>
                        </a:rPr>
                        <a:t>AxxonNextの動作に制限はありません。</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非アクティブ</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AxxonNextは上記以外の時間(午前8時から午後6時以外)は、使用できません。</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smtClean="0">
                          <a:latin typeface="メイリオ" panose="020B0604030504040204" pitchFamily="50" charset="-128"/>
                          <a:ea typeface="メイリオ" panose="020B0604030504040204" pitchFamily="50" charset="-128"/>
                          <a:cs typeface="メイリオ" panose="020B0604030504040204" pitchFamily="50" charset="-128"/>
                        </a:rPr>
                        <a:t>AxxonNextは使用できません。</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6" name="テキスト ボックス 15"/>
          <p:cNvSpPr txBox="1"/>
          <p:nvPr/>
        </p:nvSpPr>
        <p:spPr>
          <a:xfrm>
            <a:off x="655637" y="6096412"/>
            <a:ext cx="6472237" cy="425758"/>
          </a:xfrm>
          <a:prstGeom prst="rect">
            <a:avLst/>
          </a:prstGeom>
          <a:noFill/>
          <a:ln w="19050">
            <a:solidFill>
              <a:schemeClr val="accent1">
                <a:lumMod val="20000"/>
                <a:lumOff val="80000"/>
              </a:schemeClr>
            </a:solidFill>
          </a:ln>
        </p:spPr>
        <p:txBody>
          <a:bodyPr wrap="square" rtlCol="0">
            <a:spAutoFit/>
          </a:bodyPr>
          <a:lstStyle/>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通知は承認の成功後に表示されます。</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815" y="6096412"/>
            <a:ext cx="209550" cy="21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60437" y="5269706"/>
            <a:ext cx="5959856" cy="699294"/>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クライアントがフルスクリーンモード（デフォルトで有効）で開いている場合、!1.jpg! は表示されません。このケースでは、アクション2および3を使用してユーザーインターフェイスを終了することができます。</a:t>
            </a:r>
            <a:endParaRPr lang="en-US" altLang="zh-CN" sz="1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5269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5269705"/>
            <a:ext cx="9525" cy="684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59459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269705"/>
            <a:ext cx="9525" cy="684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850900"/>
            <a:ext cx="4787900" cy="3213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3246437" y="4964906"/>
            <a:ext cx="241300" cy="2159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030841" y="5286343"/>
            <a:ext cx="177800" cy="177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1798637" y="6031706"/>
            <a:ext cx="406400" cy="3937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731837" y="7162006"/>
            <a:ext cx="4787900" cy="3213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44</a:t>
            </a:r>
          </a:p>
        </p:txBody>
      </p:sp>
      <p:sp>
        <p:nvSpPr>
          <p:cNvPr id="13" name="TextBox 1"/>
          <p:cNvSpPr txBox="1"/>
          <p:nvPr/>
        </p:nvSpPr>
        <p:spPr>
          <a:xfrm>
            <a:off x="609600" y="481479"/>
            <a:ext cx="6675437" cy="546303"/>
          </a:xfrm>
          <a:prstGeom prst="rect">
            <a:avLst/>
          </a:prstGeom>
          <a:noFill/>
        </p:spPr>
        <p:txBody>
          <a:bodyPr wrap="square" lIns="0" tIns="0" rIns="0" rtlCol="0">
            <a:spAutoFit/>
          </a:bodyPr>
          <a:lstStyle/>
          <a:p>
            <a:pPr>
              <a:lnSpc>
                <a:spcPts val="13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Axxonドメイン内のすべてのサーバーが非アクティブまたは期限切れのデモモードで実行している場合は、アクティベーションユーティリティを起動するか、クライアントを閉じるかを選択できます。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612765" y="4279106"/>
            <a:ext cx="5910272" cy="713016"/>
          </a:xfrm>
          <a:prstGeom prst="rect">
            <a:avLst/>
          </a:prstGeom>
          <a:noFill/>
        </p:spPr>
        <p:txBody>
          <a:bodyPr wrap="none" lIns="0" tIns="0" rIns="0" rtlCol="0">
            <a:spAutoFit/>
          </a:bodyPr>
          <a:lstStyle/>
          <a:p>
            <a:pPr>
              <a:lnSpc>
                <a:spcPts val="1300"/>
              </a:lnSpc>
              <a:tabLst/>
            </a:pPr>
            <a:r>
              <a:rPr lang="ja-JP" altLang="en-US" sz="12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シャットダウン</a:t>
            </a:r>
          </a:p>
          <a:p>
            <a:pPr>
              <a:lnSpc>
                <a:spcPts val="1300"/>
              </a:lnSpc>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AxxonNextクライアントのシャットダウン</a:t>
            </a:r>
          </a:p>
          <a:p>
            <a:pPr>
              <a:lnSpc>
                <a:spcPts val="1300"/>
              </a:lnSpc>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AxxonNextを閉じる前に、ユーザーインターフェイスを終了する必要があります。これを行うには、次のいずれかを実行します。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812800" y="5080000"/>
            <a:ext cx="3951403"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ダイアログボックスの右上隅にある</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ボタンをクリックします。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TextBox 1"/>
          <p:cNvSpPr txBox="1"/>
          <p:nvPr/>
        </p:nvSpPr>
        <p:spPr>
          <a:xfrm>
            <a:off x="812800" y="6286500"/>
            <a:ext cx="5963171" cy="879728"/>
          </a:xfrm>
          <a:prstGeom prst="rect">
            <a:avLst/>
          </a:prstGeom>
          <a:noFill/>
        </p:spPr>
        <p:txBody>
          <a:bodyPr wrap="none" lIns="0" tIns="0" rIns="0" rtlCol="0">
            <a:spAutoFit/>
          </a:bodyPr>
          <a:lstStyle/>
          <a:p>
            <a:pPr>
              <a:lnSpc>
                <a:spcPts val="13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[設定]タブでは、　　　　　ボタンをクリックします。</a:t>
            </a:r>
          </a:p>
          <a:p>
            <a:pPr>
              <a:lnSpc>
                <a:spcPts val="13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Windows</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のタスクバーの通知エリアのAxxonNextアイコンのコンテキストメニューで</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、[ウインドウを閉じる]を選択します。</a:t>
            </a:r>
          </a:p>
          <a:p>
            <a:pPr>
              <a:lnSpc>
                <a:spcPts val="1300"/>
              </a:lnSpc>
              <a:tabLst/>
            </a:pP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いずれかの操作を実行すると、承認ウィンドウが表示されます。</a:t>
            </a:r>
          </a:p>
          <a:p>
            <a:pPr>
              <a:lnSpc>
                <a:spcPts val="1300"/>
              </a:lnSpc>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AxxonNextを閉じる（完全にクライアントを終了する）には、[閉じる]ボタンをクリックします。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2324100"/>
            <a:ext cx="4787900" cy="3213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45</a:t>
            </a:r>
          </a:p>
        </p:txBody>
      </p:sp>
      <p:sp>
        <p:nvSpPr>
          <p:cNvPr id="3" name="TextBox 1"/>
          <p:cNvSpPr txBox="1"/>
          <p:nvPr/>
        </p:nvSpPr>
        <p:spPr>
          <a:xfrm>
            <a:off x="609600" y="417904"/>
            <a:ext cx="4746492" cy="1880002"/>
          </a:xfrm>
          <a:prstGeom prst="rect">
            <a:avLst/>
          </a:prstGeom>
          <a:noFill/>
        </p:spPr>
        <p:txBody>
          <a:bodyPr wrap="none" lIns="0" tIns="0" rIns="0" rtlCol="0">
            <a:spAutoFit/>
          </a:bodyPr>
          <a:lstStyle/>
          <a:p>
            <a:pPr>
              <a:lnSpc>
                <a:spcPts val="1300"/>
              </a:lnSpc>
              <a:tabLst>
                <a:tab pos="2032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サーバーのシャットダウン</a:t>
            </a:r>
            <a:endPar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AxxonNextサーバーをシャットダウンするには、次のいずれかの処理を実行します。</a:t>
            </a:r>
          </a:p>
          <a:p>
            <a:pPr>
              <a:lnSpc>
                <a:spcPts val="13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スタート] → [すべてのプログラム] → [AxxonNext ]→[サーバーのシャットダウン]を選択する。</a:t>
            </a:r>
          </a:p>
          <a:p>
            <a:pPr>
              <a:lnSpc>
                <a:spcPts val="13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NGP</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ホストサービスを停止する</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ユーザーのクイックスイッチ</a:t>
            </a:r>
          </a:p>
          <a:p>
            <a:pPr>
              <a:lnSpc>
                <a:spcPts val="1300"/>
              </a:lnSpc>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クライアントを完全に終了させることなく、素早くAxxonNextユーザーを切り替えることができます。</a:t>
            </a:r>
          </a:p>
          <a:p>
            <a:pPr>
              <a:lnSpc>
                <a:spcPts val="1300"/>
              </a:lnSpc>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次の手順で実行してください。</a:t>
            </a:r>
          </a:p>
          <a:p>
            <a:pPr>
              <a:lnSpc>
                <a:spcPts val="13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AxxonNextユーザーインターフェイスを終了します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（「シャットダウン」を参照）。</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TextBox 1"/>
          <p:cNvSpPr txBox="1"/>
          <p:nvPr/>
        </p:nvSpPr>
        <p:spPr>
          <a:xfrm>
            <a:off x="609600" y="5689600"/>
            <a:ext cx="5559214" cy="3547125"/>
          </a:xfrm>
          <a:prstGeom prst="rect">
            <a:avLst/>
          </a:prstGeom>
          <a:noFill/>
        </p:spPr>
        <p:txBody>
          <a:bodyPr wrap="none" lIns="0" tIns="0" rIns="0" rtlCol="0">
            <a:spAutoFit/>
          </a:bodyPr>
          <a:lstStyle/>
          <a:p>
            <a:pPr>
              <a:lnSpc>
                <a:spcPts val="1300"/>
              </a:lnSpc>
              <a:tabLst>
                <a:tab pos="2032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承認ウィンドウが表示されたら、ログインするユーザー名と対応するパスワードを入力し</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、[接続]をクリックします。</a:t>
            </a: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これでユーザーの切り替えが完了しました。</a:t>
            </a:r>
          </a:p>
          <a:p>
            <a:pPr>
              <a:lnSpc>
                <a:spcPts val="1300"/>
              </a:lnSpc>
              <a:tabLst>
                <a:tab pos="203200" algn="l"/>
                <a:tab pos="3810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別サーバーへのスピード接続</a:t>
            </a:r>
          </a:p>
          <a:p>
            <a:pPr>
              <a:lnSpc>
                <a:spcPts val="1300"/>
              </a:lnSpc>
              <a:tabLst>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クライアントを完全に終了させることなく、素早く他のサーバーに接続することができます。</a:t>
            </a: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次の手順で実行してください。</a:t>
            </a:r>
          </a:p>
          <a:p>
            <a:pPr>
              <a:lnSpc>
                <a:spcPts val="13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AxxonNextユーザーインターフェイスを終了します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（「シャットダウン」を参照）。</a:t>
            </a:r>
          </a:p>
          <a:p>
            <a:pPr>
              <a:lnSpc>
                <a:spcPts val="13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承認ウィンドウが表示されたら、コンピュータのリストからクライアントを接続するサーバーを選択します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ログインするユーザー名と対応するパスワードを入力し</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、[接続]をクリックします。</a:t>
            </a: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これで別サーバーへの接続は完了です。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endParaRPr lang="en-US" altLang="zh-CN" sz="12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endParaRPr lang="en-US" altLang="zh-CN"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endParaRPr lang="en-US" altLang="zh-CN" sz="12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en-US" altLang="ja-JP" sz="12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AxxonNextソフトウェアパッケージの構成</a:t>
            </a:r>
            <a:endParaRPr lang="en-US" altLang="ja-JP" sz="12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システムオブジェクトの設定に関する一般情報</a:t>
            </a:r>
          </a:p>
          <a:p>
            <a:pPr>
              <a:lnSpc>
                <a:spcPts val="1300"/>
              </a:lnSpc>
              <a:tabLst>
                <a:tab pos="203200" algn="l"/>
                <a:tab pos="381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システムオブジェクトの設定手順</a:t>
            </a:r>
          </a:p>
          <a:p>
            <a:pPr>
              <a:lnSpc>
                <a:spcPts val="1300"/>
              </a:lnSpc>
              <a:tabLst>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システムオブジェクトはAxxonNextソフトウェアパッケージを設定するための基礎となります。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[設定]タブの[デバイス]セクションで設定することができます。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48890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原則として、パラメータを選択すると、オブジェクトプロパティテーブルの下のエリアにパラメータの説明が表示されます。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6488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64889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70546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64889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609600"/>
            <a:ext cx="6350000" cy="3594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19716" y="6519610"/>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46</a:t>
            </a:r>
          </a:p>
        </p:txBody>
      </p:sp>
      <p:sp>
        <p:nvSpPr>
          <p:cNvPr id="11" name="TextBox 1"/>
          <p:cNvSpPr txBox="1"/>
          <p:nvPr/>
        </p:nvSpPr>
        <p:spPr>
          <a:xfrm>
            <a:off x="609601" y="4381500"/>
            <a:ext cx="6739024" cy="546303"/>
          </a:xfrm>
          <a:prstGeom prst="rect">
            <a:avLst/>
          </a:prstGeom>
          <a:noFill/>
        </p:spPr>
        <p:txBody>
          <a:bodyPr wrap="square" lIns="0" tIns="0" rIns="0" rtlCol="0">
            <a:spAutoFit/>
          </a:bodyPr>
          <a:lstStyle/>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物理的にサーバーに接続されたデバイスの識別、それらデバイスの管理、さまざまな権限のユーザー作成、ルールや自動応答の作成などの機能は、ユーザーがシステムオブジェクトを作成し、設定することで可能になる機能のほんの一部にすぎません。</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システムオブジェクト</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の操作手順は、その種類によって若干異なりますが、概して以下の一連の動作を遵守する必要があります。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TextBox 1"/>
          <p:cNvSpPr txBox="1"/>
          <p:nvPr/>
        </p:nvSpPr>
        <p:spPr>
          <a:xfrm>
            <a:off x="990600" y="4964906"/>
            <a:ext cx="1503617" cy="969496"/>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オブジェクトを作成する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パラメータを設定する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変更を保存する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パラメータの値を編集する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変更を保存する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オブジェクトを削除する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609600" y="6031706"/>
            <a:ext cx="6739024" cy="346185"/>
          </a:xfrm>
          <a:prstGeom prst="rect">
            <a:avLst/>
          </a:prstGeom>
          <a:noFill/>
        </p:spPr>
        <p:txBody>
          <a:bodyPr wrap="none" lIns="0" tIns="0" rIns="0" rtlCol="0">
            <a:spAutoFit/>
          </a:bodyPr>
          <a:lstStyle/>
          <a:p>
            <a:pPr>
              <a:lnSpc>
                <a:spcPts val="12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一部のシステムオブジェクトパラメータの値には設定範囲がありますが、その場合は、リストから適切な値を選択します。</a:t>
            </a:r>
          </a:p>
          <a:p>
            <a:pPr>
              <a:lnSpc>
                <a:spcPts val="12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情報が表示されるパラメータもありますが、その他のパラメータは、パラメータの説明に記載された推奨事項に従って手動で設定する必要があります。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2882900" cy="36322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609600" y="4546600"/>
            <a:ext cx="2959100" cy="8382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609600" y="6006306"/>
            <a:ext cx="4711700" cy="330200"/>
          </a:xfrm>
          <a:prstGeom prst="rect">
            <a:avLst/>
          </a:prstGeom>
          <a:noFill/>
        </p:spPr>
      </p:pic>
      <p:pic>
        <p:nvPicPr>
          <p:cNvPr id="8" name="Picture 3"/>
          <p:cNvPicPr>
            <a:picLocks noChangeAspect="1" noChangeArrowheads="1"/>
          </p:cNvPicPr>
          <p:nvPr/>
        </p:nvPicPr>
        <p:blipFill>
          <a:blip r:embed="rId5" cstate="print"/>
          <a:srcRect/>
          <a:stretch>
            <a:fillRect/>
          </a:stretch>
        </p:blipFill>
        <p:spPr bwMode="auto">
          <a:xfrm>
            <a:off x="694432" y="7457301"/>
            <a:ext cx="2120900" cy="1524000"/>
          </a:xfrm>
          <a:prstGeom prst="rect">
            <a:avLst/>
          </a:prstGeom>
          <a:noFill/>
        </p:spPr>
      </p:pic>
      <p:pic>
        <p:nvPicPr>
          <p:cNvPr id="9" name="Picture 3"/>
          <p:cNvPicPr>
            <a:picLocks noChangeAspect="1" noChangeArrowheads="1"/>
          </p:cNvPicPr>
          <p:nvPr/>
        </p:nvPicPr>
        <p:blipFill>
          <a:blip r:embed="rId6" cstate="print"/>
          <a:srcRect/>
          <a:stretch>
            <a:fillRect/>
          </a:stretch>
        </p:blipFill>
        <p:spPr bwMode="auto">
          <a:xfrm>
            <a:off x="1874837" y="10222706"/>
            <a:ext cx="330200" cy="3302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47</a:t>
            </a:r>
          </a:p>
        </p:txBody>
      </p:sp>
      <p:sp>
        <p:nvSpPr>
          <p:cNvPr id="13" name="TextBox 1"/>
          <p:cNvSpPr txBox="1"/>
          <p:nvPr/>
        </p:nvSpPr>
        <p:spPr>
          <a:xfrm>
            <a:off x="609600" y="4356100"/>
            <a:ext cx="4411464" cy="135935"/>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パラメータの説明が一部しか表示されない場合は、このエリアを上に広げることができます。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579437" y="5448300"/>
            <a:ext cx="5336397" cy="2046714"/>
          </a:xfrm>
          <a:prstGeom prst="rect">
            <a:avLst/>
          </a:prstGeom>
          <a:noFill/>
        </p:spPr>
        <p:txBody>
          <a:bodyPr wrap="none" lIns="0" tIns="0" rIns="0" rtlCol="0">
            <a:spAutoFit/>
          </a:bodyPr>
          <a:lstStyle/>
          <a:p>
            <a:pPr>
              <a:lnSpc>
                <a:spcPts val="13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上記のリストで確認し、[適用]ボタンをクリックして設定中に行われたすべての変更を保存してください。</a:t>
            </a:r>
          </a:p>
          <a:p>
            <a:pPr>
              <a:lnSpc>
                <a:spcPts val="13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ボタンをクリックすると、プログレスバーが表示され、設定を反映中であることがわかります。</a:t>
            </a:r>
          </a:p>
          <a:p>
            <a:pPr>
              <a:lnSpc>
                <a:spcPts val="13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プロセスの完了後にシステムで作業を再開することができます。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[適用]ボタンをクリックする前に、[キャンセル]ボタンを使用して変更をクリアすることができます。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なお、ソフトウェアを再起動しなくても変更は適用されます。</a:t>
            </a: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Axxonドメインのサーバー一覧</a:t>
            </a:r>
            <a:endParaRPr lang="en-US" altLang="ja-JP"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接続したサーバーと同じAxxonドメインにあるすべてのサーバーがデバイスリストに表示されます。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609599" y="9196531"/>
            <a:ext cx="6675437" cy="1277273"/>
          </a:xfrm>
          <a:prstGeom prst="rect">
            <a:avLst/>
          </a:prstGeom>
          <a:noFill/>
        </p:spPr>
        <p:txBody>
          <a:bodyPr wrap="squar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適切な権限があれば（「役割とユーザーシステムオブジェクトの設定と作成」を参照）、任意のクライアントワークステーションからすべてのAxxonドメインサーバーを設定できます。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9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未割り当てのサーバーとハードウェアの検索</a:t>
            </a:r>
          </a:p>
          <a:p>
            <a:pPr>
              <a:lnSpc>
                <a:spcPts val="12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デバイスの検索を実行すると、割り当てされていないサーバー（すなわち、任意のAxxonドメインに属していないサーバー）とIPデバイスがシステムに表示されます</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ボタン</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をクリックして検索を開始します。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9546081"/>
            <a:ext cx="3469004" cy="12700"/>
          </a:xfrm>
          <a:custGeom>
            <a:avLst/>
            <a:gdLst>
              <a:gd name="connsiteX0" fmla="*/ 0 w 3469004"/>
              <a:gd name="connsiteY0" fmla="*/ 4286 h 12700"/>
              <a:gd name="connsiteX1" fmla="*/ 3469004 w 3469004"/>
              <a:gd name="connsiteY1" fmla="*/ 4286 h 12700"/>
            </a:gdLst>
            <a:ahLst/>
            <a:cxnLst>
              <a:cxn ang="0">
                <a:pos x="connsiteX0" y="connsiteY0"/>
              </a:cxn>
              <a:cxn ang="1">
                <a:pos x="connsiteX1" y="connsiteY1"/>
              </a:cxn>
            </a:cxnLst>
            <a:rect l="l" t="t" r="r" b="b"/>
            <a:pathLst>
              <a:path w="3469004" h="12700">
                <a:moveTo>
                  <a:pt x="0" y="4286"/>
                </a:moveTo>
                <a:lnTo>
                  <a:pt x="346900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4069079" y="9546081"/>
            <a:ext cx="9525" cy="242824"/>
          </a:xfrm>
          <a:custGeom>
            <a:avLst/>
            <a:gdLst>
              <a:gd name="connsiteX0" fmla="*/ 4762 w 9525"/>
              <a:gd name="connsiteY0" fmla="*/ 0 h 242824"/>
              <a:gd name="connsiteX1" fmla="*/ 4762 w 9525"/>
              <a:gd name="connsiteY1" fmla="*/ 242824 h 242824"/>
            </a:gdLst>
            <a:ahLst/>
            <a:cxnLst>
              <a:cxn ang="0">
                <a:pos x="connsiteX0" y="connsiteY0"/>
              </a:cxn>
              <a:cxn ang="1">
                <a:pos x="connsiteX1" y="connsiteY1"/>
              </a:cxn>
            </a:cxnLst>
            <a:rect l="l" t="t" r="r" b="b"/>
            <a:pathLst>
              <a:path w="9525" h="242824">
                <a:moveTo>
                  <a:pt x="4762" y="0"/>
                </a:moveTo>
                <a:lnTo>
                  <a:pt x="4762" y="24282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10077450"/>
            <a:ext cx="3469004" cy="12700"/>
          </a:xfrm>
          <a:custGeom>
            <a:avLst/>
            <a:gdLst>
              <a:gd name="connsiteX0" fmla="*/ 0 w 3469004"/>
              <a:gd name="connsiteY0" fmla="*/ 1905 h 12700"/>
              <a:gd name="connsiteX1" fmla="*/ 3469004 w 3469004"/>
              <a:gd name="connsiteY1" fmla="*/ 1905 h 12700"/>
            </a:gdLst>
            <a:ahLst/>
            <a:cxnLst>
              <a:cxn ang="0">
                <a:pos x="connsiteX0" y="connsiteY0"/>
              </a:cxn>
              <a:cxn ang="1">
                <a:pos x="connsiteX1" y="connsiteY1"/>
              </a:cxn>
            </a:cxnLst>
            <a:rect l="l" t="t" r="r" b="b"/>
            <a:pathLst>
              <a:path w="3469004" h="12700">
                <a:moveTo>
                  <a:pt x="0" y="1905"/>
                </a:moveTo>
                <a:lnTo>
                  <a:pt x="3469004"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4069079" y="10077450"/>
            <a:ext cx="2881376" cy="12700"/>
          </a:xfrm>
          <a:custGeom>
            <a:avLst/>
            <a:gdLst>
              <a:gd name="connsiteX0" fmla="*/ 0 w 2881376"/>
              <a:gd name="connsiteY0" fmla="*/ 1905 h 12700"/>
              <a:gd name="connsiteX1" fmla="*/ 2881376 w 2881376"/>
              <a:gd name="connsiteY1" fmla="*/ 1905 h 12700"/>
            </a:gdLst>
            <a:ahLst/>
            <a:cxnLst>
              <a:cxn ang="0">
                <a:pos x="connsiteX0" y="connsiteY0"/>
              </a:cxn>
              <a:cxn ang="1">
                <a:pos x="connsiteX1" y="connsiteY1"/>
              </a:cxn>
            </a:cxnLst>
            <a:rect l="l" t="t" r="r" b="b"/>
            <a:pathLst>
              <a:path w="2881376" h="12700">
                <a:moveTo>
                  <a:pt x="0" y="1905"/>
                </a:moveTo>
                <a:lnTo>
                  <a:pt x="288137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09600" y="8541131"/>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デバイスに関する詳細情報（メーカー、モデル、ファームウェアなど）を表示するには、リスト内の対応する行を選択します。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Freeform 3"/>
          <p:cNvSpPr/>
          <p:nvPr/>
        </p:nvSpPr>
        <p:spPr>
          <a:xfrm>
            <a:off x="609600" y="854113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854113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910691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940931" y="8541131"/>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1" name="Picture 3"/>
          <p:cNvPicPr>
            <a:picLocks noChangeAspect="1" noChangeArrowheads="1"/>
          </p:cNvPicPr>
          <p:nvPr/>
        </p:nvPicPr>
        <p:blipFill>
          <a:blip r:embed="rId2" cstate="print"/>
          <a:srcRect/>
          <a:stretch>
            <a:fillRect/>
          </a:stretch>
        </p:blipFill>
        <p:spPr bwMode="auto">
          <a:xfrm>
            <a:off x="609600" y="1295400"/>
            <a:ext cx="1930400" cy="1524000"/>
          </a:xfrm>
          <a:prstGeom prst="rect">
            <a:avLst/>
          </a:prstGeom>
          <a:noFill/>
        </p:spPr>
      </p:pic>
      <p:pic>
        <p:nvPicPr>
          <p:cNvPr id="22" name="Picture 3"/>
          <p:cNvPicPr>
            <a:picLocks noChangeAspect="1" noChangeArrowheads="1"/>
          </p:cNvPicPr>
          <p:nvPr/>
        </p:nvPicPr>
        <p:blipFill>
          <a:blip r:embed="rId3" cstate="print"/>
          <a:srcRect/>
          <a:stretch>
            <a:fillRect/>
          </a:stretch>
        </p:blipFill>
        <p:spPr bwMode="auto">
          <a:xfrm>
            <a:off x="609600" y="2946400"/>
            <a:ext cx="2400300" cy="5486400"/>
          </a:xfrm>
          <a:prstGeom prst="rect">
            <a:avLst/>
          </a:prstGeom>
          <a:noFill/>
        </p:spPr>
      </p:pic>
      <p:pic>
        <p:nvPicPr>
          <p:cNvPr id="23" name="Picture 3"/>
          <p:cNvPicPr>
            <a:picLocks noChangeAspect="1" noChangeArrowheads="1"/>
          </p:cNvPicPr>
          <p:nvPr/>
        </p:nvPicPr>
        <p:blipFill>
          <a:blip r:embed="rId4" cstate="print"/>
          <a:srcRect/>
          <a:stretch>
            <a:fillRect/>
          </a:stretch>
        </p:blipFill>
        <p:spPr bwMode="auto">
          <a:xfrm>
            <a:off x="622891" y="8564795"/>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48</a:t>
            </a:r>
          </a:p>
        </p:txBody>
      </p:sp>
      <p:sp>
        <p:nvSpPr>
          <p:cNvPr id="25" name="TextBox 1"/>
          <p:cNvSpPr txBox="1"/>
          <p:nvPr/>
        </p:nvSpPr>
        <p:spPr>
          <a:xfrm>
            <a:off x="609600" y="2857500"/>
            <a:ext cx="4821833" cy="135935"/>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検出されたデバイスは、[未割り当て機器]リストに（状況に応じて）グループごとにソートされます。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2635250" y="1578049"/>
            <a:ext cx="3898503" cy="695703"/>
          </a:xfrm>
          <a:prstGeom prst="rect">
            <a:avLst/>
          </a:prstGeom>
          <a:noFill/>
        </p:spPr>
        <p:txBody>
          <a:bodyPr wrap="none" lIns="0" tIns="0" rIns="0" rtlCol="0">
            <a:spAutoFit/>
          </a:bodyPr>
          <a:lstStyle/>
          <a:p>
            <a:pPr>
              <a:lnSpc>
                <a:spcPts val="700"/>
              </a:lnSpc>
              <a:tabLst>
                <a:tab pos="342900" algn="l"/>
              </a:tabLst>
            </a:pPr>
            <a:r>
              <a:rPr lang="en-US" altLang="zh-CN" sz="80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検出された割り当てされていないサーバーは、未割り当てサーバーリストに表示されます。</a:t>
            </a:r>
          </a:p>
          <a:p>
            <a:pPr>
              <a:lnSpc>
                <a:spcPts val="1500"/>
              </a:lnSpc>
              <a:tabLst>
                <a:tab pos="342900" algn="l"/>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Axxonドメインへの追加方法は、「既存のAxxonドメインへのサーバーの追加」を参照してください。</a:t>
            </a:r>
            <a:endPar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342900" algn="l"/>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584200" y="9182889"/>
            <a:ext cx="4001095" cy="225703"/>
          </a:xfrm>
          <a:prstGeom prst="rect">
            <a:avLst/>
          </a:prstGeom>
          <a:noFill/>
        </p:spPr>
        <p:txBody>
          <a:bodyPr wrap="none" lIns="0" tIns="0" rIns="0" rtlCol="0">
            <a:spAutoFit/>
          </a:bodyPr>
          <a:lstStyle/>
          <a:p>
            <a:pPr>
              <a:lnSpc>
                <a:spcPts val="1400"/>
              </a:lnSpc>
              <a:tabLst>
                <a:tab pos="342900" algn="l"/>
                <a:tab pos="381000" algn="l"/>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グループおよびビデオカメラのアイコンは、検出されたデバイスの状態に応じて色が異なります。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520700" y="545306"/>
            <a:ext cx="6688137" cy="553998"/>
          </a:xfrm>
          <a:prstGeom prst="rect">
            <a:avLst/>
          </a:prstGeom>
          <a:noFill/>
          <a:ln w="19050">
            <a:solidFill>
              <a:schemeClr val="accent1">
                <a:lumMod val="20000"/>
                <a:lumOff val="80000"/>
              </a:schemeClr>
            </a:solidFill>
          </a:ln>
        </p:spPr>
        <p:txBody>
          <a:bodyPr wrap="square" rtlCol="0">
            <a:spAutoFit/>
          </a:bodyPr>
          <a:lstStyle/>
          <a:p>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endParaRPr kumimoji="1" lang="en-US" altLang="ja-JP" sz="1000" b="1"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マルチキャストパケットは、デバイスの検索に使用されているため、検索結果には、他のサブネットからのサーバーおよびデバイスを含めることはできません。</a:t>
            </a:r>
          </a:p>
        </p:txBody>
      </p:sp>
      <p:pic>
        <p:nvPicPr>
          <p:cNvPr id="32" name="Picture 3"/>
          <p:cNvPicPr>
            <a:picLocks noChangeAspect="1" noChangeArrowheads="1"/>
          </p:cNvPicPr>
          <p:nvPr/>
        </p:nvPicPr>
        <p:blipFill>
          <a:blip r:embed="rId4" cstate="print"/>
          <a:srcRect/>
          <a:stretch>
            <a:fillRect/>
          </a:stretch>
        </p:blipFill>
        <p:spPr bwMode="auto">
          <a:xfrm>
            <a:off x="571500" y="545306"/>
            <a:ext cx="177800" cy="17780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9" name="表 1028"/>
          <p:cNvGraphicFramePr>
            <a:graphicFrameLocks noGrp="1"/>
          </p:cNvGraphicFramePr>
          <p:nvPr>
            <p:extLst>
              <p:ext uri="{D42A27DB-BD31-4B8C-83A1-F6EECF244321}">
                <p14:modId xmlns:p14="http://schemas.microsoft.com/office/powerpoint/2010/main" val="2662096415"/>
              </p:ext>
            </p:extLst>
          </p:nvPr>
        </p:nvGraphicFramePr>
        <p:xfrm>
          <a:off x="515892" y="697706"/>
          <a:ext cx="6731000" cy="5410200"/>
        </p:xfrm>
        <a:graphic>
          <a:graphicData uri="http://schemas.openxmlformats.org/drawingml/2006/table">
            <a:tbl>
              <a:tblPr firstRow="1" bandRow="1">
                <a:tableStyleId>{5C22544A-7EE6-4342-B048-85BDC9FD1C3A}</a:tableStyleId>
              </a:tblPr>
              <a:tblGrid>
                <a:gridCol w="3365500"/>
                <a:gridCol w="3365500"/>
              </a:tblGrid>
              <a:tr h="381000">
                <a:tc>
                  <a:txBody>
                    <a:bodyPr/>
                    <a:lstStyle/>
                    <a:p>
                      <a:pPr algn="ctr"/>
                      <a:r>
                        <a:rPr kumimoji="1" lang="ja-JP" altLang="en-US" sz="1000" b="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ビデオカメラアイコンの色</a:t>
                      </a:r>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00" b="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説明</a:t>
                      </a:r>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524000">
                <a:tc>
                  <a:txBody>
                    <a:bodyPr/>
                    <a:lstStyle/>
                    <a:p>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600200">
                <a:tc>
                  <a:txBody>
                    <a:bodyPr/>
                    <a:lstStyle/>
                    <a:p>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05000">
                <a:tc>
                  <a:txBody>
                    <a:bodyPr/>
                    <a:lstStyle/>
                    <a:p>
                      <a:endParaRPr kumimoji="1" lang="ja-JP" altLang="en-US" sz="1000" b="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 name="Freeform 3"/>
          <p:cNvSpPr/>
          <p:nvPr/>
        </p:nvSpPr>
        <p:spPr>
          <a:xfrm>
            <a:off x="609600" y="1715359"/>
            <a:ext cx="3469004" cy="12700"/>
          </a:xfrm>
          <a:custGeom>
            <a:avLst/>
            <a:gdLst>
              <a:gd name="connsiteX0" fmla="*/ 0 w 3469004"/>
              <a:gd name="connsiteY0" fmla="*/ 1904 h 12700"/>
              <a:gd name="connsiteX1" fmla="*/ 3469004 w 3469004"/>
              <a:gd name="connsiteY1" fmla="*/ 1904 h 12700"/>
            </a:gdLst>
            <a:ahLst/>
            <a:cxnLst>
              <a:cxn ang="0">
                <a:pos x="connsiteX0" y="connsiteY0"/>
              </a:cxn>
              <a:cxn ang="1">
                <a:pos x="connsiteX1" y="connsiteY1"/>
              </a:cxn>
            </a:cxnLst>
            <a:rect l="l" t="t" r="r" b="b"/>
            <a:pathLst>
              <a:path w="3469004" h="12700">
                <a:moveTo>
                  <a:pt x="0" y="1904"/>
                </a:moveTo>
                <a:lnTo>
                  <a:pt x="3469004"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4069079" y="1723297"/>
            <a:ext cx="12700" cy="2641600"/>
          </a:xfrm>
          <a:custGeom>
            <a:avLst/>
            <a:gdLst>
              <a:gd name="connsiteX0" fmla="*/ 4762 w 12700"/>
              <a:gd name="connsiteY0" fmla="*/ 0 h 2641600"/>
              <a:gd name="connsiteX1" fmla="*/ 4762 w 12700"/>
              <a:gd name="connsiteY1" fmla="*/ 2641600 h 2641600"/>
            </a:gdLst>
            <a:ahLst/>
            <a:cxnLst>
              <a:cxn ang="0">
                <a:pos x="connsiteX0" y="connsiteY0"/>
              </a:cxn>
              <a:cxn ang="1">
                <a:pos x="connsiteX1" y="connsiteY1"/>
              </a:cxn>
            </a:cxnLst>
            <a:rect l="l" t="t" r="r" b="b"/>
            <a:pathLst>
              <a:path w="12700" h="2641600">
                <a:moveTo>
                  <a:pt x="4762" y="0"/>
                </a:moveTo>
                <a:lnTo>
                  <a:pt x="4762" y="2641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363246"/>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1723297"/>
            <a:ext cx="12700" cy="2641600"/>
          </a:xfrm>
          <a:custGeom>
            <a:avLst/>
            <a:gdLst>
              <a:gd name="connsiteX0" fmla="*/ 2412 w 12700"/>
              <a:gd name="connsiteY0" fmla="*/ 0 h 2641600"/>
              <a:gd name="connsiteX1" fmla="*/ 2412 w 12700"/>
              <a:gd name="connsiteY1" fmla="*/ 2641600 h 2641600"/>
            </a:gdLst>
            <a:ahLst/>
            <a:cxnLst>
              <a:cxn ang="0">
                <a:pos x="connsiteX0" y="connsiteY0"/>
              </a:cxn>
              <a:cxn ang="1">
                <a:pos x="connsiteX1" y="connsiteY1"/>
              </a:cxn>
            </a:cxnLst>
            <a:rect l="l" t="t" r="r" b="b"/>
            <a:pathLst>
              <a:path w="12700" h="2641600">
                <a:moveTo>
                  <a:pt x="2412" y="0"/>
                </a:moveTo>
                <a:lnTo>
                  <a:pt x="2412" y="2641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4069079" y="1715359"/>
            <a:ext cx="2881376" cy="12700"/>
          </a:xfrm>
          <a:custGeom>
            <a:avLst/>
            <a:gdLst>
              <a:gd name="connsiteX0" fmla="*/ 0 w 2881376"/>
              <a:gd name="connsiteY0" fmla="*/ 1904 h 12700"/>
              <a:gd name="connsiteX1" fmla="*/ 2881376 w 2881376"/>
              <a:gd name="connsiteY1" fmla="*/ 1904 h 12700"/>
            </a:gdLst>
            <a:ahLst/>
            <a:cxnLst>
              <a:cxn ang="0">
                <a:pos x="connsiteX0" y="connsiteY0"/>
              </a:cxn>
              <a:cxn ang="1">
                <a:pos x="connsiteX1" y="connsiteY1"/>
              </a:cxn>
            </a:cxnLst>
            <a:rect l="l" t="t" r="r" b="b"/>
            <a:pathLst>
              <a:path w="2881376" h="12700">
                <a:moveTo>
                  <a:pt x="0" y="1904"/>
                </a:moveTo>
                <a:lnTo>
                  <a:pt x="288137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4069079" y="4363246"/>
            <a:ext cx="2881376" cy="12700"/>
          </a:xfrm>
          <a:custGeom>
            <a:avLst/>
            <a:gdLst>
              <a:gd name="connsiteX0" fmla="*/ 0 w 2881376"/>
              <a:gd name="connsiteY0" fmla="*/ 4762 h 12700"/>
              <a:gd name="connsiteX1" fmla="*/ 2881376 w 2881376"/>
              <a:gd name="connsiteY1" fmla="*/ 4762 h 12700"/>
            </a:gdLst>
            <a:ahLst/>
            <a:cxnLst>
              <a:cxn ang="0">
                <a:pos x="connsiteX0" y="connsiteY0"/>
              </a:cxn>
              <a:cxn ang="1">
                <a:pos x="connsiteX1" y="connsiteY1"/>
              </a:cxn>
            </a:cxnLst>
            <a:rect l="l" t="t" r="r" b="b"/>
            <a:pathLst>
              <a:path w="2881376" h="12700">
                <a:moveTo>
                  <a:pt x="0" y="4762"/>
                </a:moveTo>
                <a:lnTo>
                  <a:pt x="2881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4069079" y="1723297"/>
            <a:ext cx="12700" cy="2641600"/>
          </a:xfrm>
          <a:custGeom>
            <a:avLst/>
            <a:gdLst>
              <a:gd name="connsiteX0" fmla="*/ 4762 w 12700"/>
              <a:gd name="connsiteY0" fmla="*/ 0 h 2641600"/>
              <a:gd name="connsiteX1" fmla="*/ 4762 w 12700"/>
              <a:gd name="connsiteY1" fmla="*/ 2641600 h 2641600"/>
            </a:gdLst>
            <a:ahLst/>
            <a:cxnLst>
              <a:cxn ang="0">
                <a:pos x="connsiteX0" y="connsiteY0"/>
              </a:cxn>
              <a:cxn ang="1">
                <a:pos x="connsiteX1" y="connsiteY1"/>
              </a:cxn>
            </a:cxnLst>
            <a:rect l="l" t="t" r="r" b="b"/>
            <a:pathLst>
              <a:path w="12700" h="2641600">
                <a:moveTo>
                  <a:pt x="4762" y="0"/>
                </a:moveTo>
                <a:lnTo>
                  <a:pt x="4762" y="2641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4363246"/>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4069079" y="4363246"/>
            <a:ext cx="2881376" cy="12700"/>
          </a:xfrm>
          <a:custGeom>
            <a:avLst/>
            <a:gdLst>
              <a:gd name="connsiteX0" fmla="*/ 0 w 2881376"/>
              <a:gd name="connsiteY0" fmla="*/ 4762 h 12700"/>
              <a:gd name="connsiteX1" fmla="*/ 2881376 w 2881376"/>
              <a:gd name="connsiteY1" fmla="*/ 4762 h 12700"/>
            </a:gdLst>
            <a:ahLst/>
            <a:cxnLst>
              <a:cxn ang="0">
                <a:pos x="connsiteX0" y="connsiteY0"/>
              </a:cxn>
              <a:cxn ang="1">
                <a:pos x="connsiteX1" y="connsiteY1"/>
              </a:cxn>
            </a:cxnLst>
            <a:rect l="l" t="t" r="r" b="b"/>
            <a:pathLst>
              <a:path w="2881376" h="12700">
                <a:moveTo>
                  <a:pt x="0" y="4762"/>
                </a:moveTo>
                <a:lnTo>
                  <a:pt x="2881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4069079" y="7016022"/>
            <a:ext cx="2881376" cy="12700"/>
          </a:xfrm>
          <a:custGeom>
            <a:avLst/>
            <a:gdLst>
              <a:gd name="connsiteX0" fmla="*/ 0 w 2881376"/>
              <a:gd name="connsiteY0" fmla="*/ 4762 h 12700"/>
              <a:gd name="connsiteX1" fmla="*/ 2881376 w 2881376"/>
              <a:gd name="connsiteY1" fmla="*/ 4762 h 12700"/>
            </a:gdLst>
            <a:ahLst/>
            <a:cxnLst>
              <a:cxn ang="0">
                <a:pos x="connsiteX0" y="connsiteY0"/>
              </a:cxn>
              <a:cxn ang="1">
                <a:pos x="connsiteX1" y="connsiteY1"/>
              </a:cxn>
            </a:cxnLst>
            <a:rect l="l" t="t" r="r" b="b"/>
            <a:pathLst>
              <a:path w="2881376" h="12700">
                <a:moveTo>
                  <a:pt x="0" y="4762"/>
                </a:moveTo>
                <a:lnTo>
                  <a:pt x="2881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7016022"/>
            <a:ext cx="3469004" cy="12700"/>
          </a:xfrm>
          <a:custGeom>
            <a:avLst/>
            <a:gdLst>
              <a:gd name="connsiteX0" fmla="*/ 0 w 3469004"/>
              <a:gd name="connsiteY0" fmla="*/ 4762 h 12700"/>
              <a:gd name="connsiteX1" fmla="*/ 3469004 w 3469004"/>
              <a:gd name="connsiteY1" fmla="*/ 4762 h 12700"/>
            </a:gdLst>
            <a:ahLst/>
            <a:cxnLst>
              <a:cxn ang="0">
                <a:pos x="connsiteX0" y="connsiteY0"/>
              </a:cxn>
              <a:cxn ang="1">
                <a:pos x="connsiteX1" y="connsiteY1"/>
              </a:cxn>
            </a:cxnLst>
            <a:rect l="l" t="t" r="r" b="b"/>
            <a:pathLst>
              <a:path w="3469004" h="12700">
                <a:moveTo>
                  <a:pt x="0" y="4762"/>
                </a:moveTo>
                <a:lnTo>
                  <a:pt x="346900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09600" y="9990328"/>
            <a:ext cx="3469004" cy="12700"/>
          </a:xfrm>
          <a:custGeom>
            <a:avLst/>
            <a:gdLst>
              <a:gd name="connsiteX0" fmla="*/ 0 w 3469004"/>
              <a:gd name="connsiteY0" fmla="*/ 4285 h 12700"/>
              <a:gd name="connsiteX1" fmla="*/ 3469004 w 3469004"/>
              <a:gd name="connsiteY1" fmla="*/ 4285 h 12700"/>
            </a:gdLst>
            <a:ahLst/>
            <a:cxnLst>
              <a:cxn ang="0">
                <a:pos x="connsiteX0" y="connsiteY0"/>
              </a:cxn>
              <a:cxn ang="1">
                <a:pos x="connsiteX1" y="connsiteY1"/>
              </a:cxn>
            </a:cxnLst>
            <a:rect l="l" t="t" r="r" b="b"/>
            <a:pathLst>
              <a:path w="3469004" h="12700">
                <a:moveTo>
                  <a:pt x="0" y="4285"/>
                </a:moveTo>
                <a:lnTo>
                  <a:pt x="346900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4069079" y="7016022"/>
            <a:ext cx="2881376" cy="12700"/>
          </a:xfrm>
          <a:custGeom>
            <a:avLst/>
            <a:gdLst>
              <a:gd name="connsiteX0" fmla="*/ 0 w 2881376"/>
              <a:gd name="connsiteY0" fmla="*/ 4762 h 12700"/>
              <a:gd name="connsiteX1" fmla="*/ 2881376 w 2881376"/>
              <a:gd name="connsiteY1" fmla="*/ 4762 h 12700"/>
            </a:gdLst>
            <a:ahLst/>
            <a:cxnLst>
              <a:cxn ang="0">
                <a:pos x="connsiteX0" y="connsiteY0"/>
              </a:cxn>
              <a:cxn ang="1">
                <a:pos x="connsiteX1" y="connsiteY1"/>
              </a:cxn>
            </a:cxnLst>
            <a:rect l="l" t="t" r="r" b="b"/>
            <a:pathLst>
              <a:path w="2881376" h="12700">
                <a:moveTo>
                  <a:pt x="0" y="4762"/>
                </a:moveTo>
                <a:lnTo>
                  <a:pt x="2881376"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4069079" y="9990328"/>
            <a:ext cx="2881376" cy="12700"/>
          </a:xfrm>
          <a:custGeom>
            <a:avLst/>
            <a:gdLst>
              <a:gd name="connsiteX0" fmla="*/ 0 w 2881376"/>
              <a:gd name="connsiteY0" fmla="*/ 4285 h 12700"/>
              <a:gd name="connsiteX1" fmla="*/ 2881376 w 2881376"/>
              <a:gd name="connsiteY1" fmla="*/ 4285 h 12700"/>
            </a:gdLst>
            <a:ahLst/>
            <a:cxnLst>
              <a:cxn ang="0">
                <a:pos x="connsiteX0" y="connsiteY0"/>
              </a:cxn>
              <a:cxn ang="1">
                <a:pos x="connsiteX1" y="connsiteY1"/>
              </a:cxn>
            </a:cxnLst>
            <a:rect l="l" t="t" r="r" b="b"/>
            <a:pathLst>
              <a:path w="2881376" h="12700">
                <a:moveTo>
                  <a:pt x="0" y="4285"/>
                </a:moveTo>
                <a:lnTo>
                  <a:pt x="2881376"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5" name="Picture 3"/>
          <p:cNvPicPr>
            <a:picLocks noChangeAspect="1" noChangeArrowheads="1"/>
          </p:cNvPicPr>
          <p:nvPr/>
        </p:nvPicPr>
        <p:blipFill>
          <a:blip r:embed="rId2" cstate="print"/>
          <a:srcRect/>
          <a:stretch>
            <a:fillRect/>
          </a:stretch>
        </p:blipFill>
        <p:spPr bwMode="auto">
          <a:xfrm>
            <a:off x="1154694" y="2676316"/>
            <a:ext cx="1888021" cy="1360800"/>
          </a:xfrm>
          <a:prstGeom prst="rect">
            <a:avLst/>
          </a:prstGeom>
          <a:noFill/>
        </p:spPr>
      </p:pic>
      <p:pic>
        <p:nvPicPr>
          <p:cNvPr id="26" name="Picture 3"/>
          <p:cNvPicPr>
            <a:picLocks noChangeAspect="1" noChangeArrowheads="1"/>
          </p:cNvPicPr>
          <p:nvPr/>
        </p:nvPicPr>
        <p:blipFill>
          <a:blip r:embed="rId3" cstate="print"/>
          <a:srcRect/>
          <a:stretch>
            <a:fillRect/>
          </a:stretch>
        </p:blipFill>
        <p:spPr bwMode="auto">
          <a:xfrm>
            <a:off x="1154695" y="4267674"/>
            <a:ext cx="1863142" cy="1360800"/>
          </a:xfrm>
          <a:prstGeom prst="rect">
            <a:avLst/>
          </a:prstGeom>
          <a:noFill/>
        </p:spPr>
      </p:pic>
      <p:pic>
        <p:nvPicPr>
          <p:cNvPr id="27" name="Picture 3"/>
          <p:cNvPicPr>
            <a:picLocks noChangeAspect="1" noChangeArrowheads="1"/>
          </p:cNvPicPr>
          <p:nvPr/>
        </p:nvPicPr>
        <p:blipFill>
          <a:blip r:embed="rId4" cstate="print"/>
          <a:srcRect/>
          <a:stretch>
            <a:fillRect/>
          </a:stretch>
        </p:blipFill>
        <p:spPr bwMode="auto">
          <a:xfrm>
            <a:off x="4747767" y="4633048"/>
            <a:ext cx="1524000" cy="1246257"/>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49</a:t>
            </a:r>
          </a:p>
        </p:txBody>
      </p:sp>
      <p:sp>
        <p:nvSpPr>
          <p:cNvPr id="28" name="TextBox 1"/>
          <p:cNvSpPr txBox="1"/>
          <p:nvPr/>
        </p:nvSpPr>
        <p:spPr>
          <a:xfrm>
            <a:off x="550355" y="1154906"/>
            <a:ext cx="102592" cy="144142"/>
          </a:xfrm>
          <a:prstGeom prst="rect">
            <a:avLst/>
          </a:prstGeom>
          <a:noFill/>
        </p:spPr>
        <p:txBody>
          <a:bodyPr wrap="none" lIns="0" tIns="0" rIns="0" rtlCol="0">
            <a:spAutoFit/>
          </a:bodyPr>
          <a:lstStyle/>
          <a:p>
            <a:pPr>
              <a:lnSpc>
                <a:spcPts val="700"/>
              </a:lnSpc>
              <a:tabLst/>
            </a:pPr>
            <a:r>
              <a:rPr lang="ja-JP" altLang="en-US" sz="798" smtClean="0">
                <a:latin typeface="メイリオ" panose="020B0604030504040204" pitchFamily="50" charset="-128"/>
                <a:ea typeface="メイリオ" panose="020B0604030504040204" pitchFamily="50" charset="-128"/>
                <a:cs typeface="メイリオ" panose="020B0604030504040204" pitchFamily="50" charset="-128"/>
              </a:rPr>
              <a:t>黒</a:t>
            </a:r>
            <a:endParaRPr lang="en-US" altLang="zh-CN" sz="798"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TextBox 1"/>
          <p:cNvSpPr txBox="1"/>
          <p:nvPr/>
        </p:nvSpPr>
        <p:spPr>
          <a:xfrm>
            <a:off x="3932237" y="1383506"/>
            <a:ext cx="3077766" cy="353943"/>
          </a:xfrm>
          <a:prstGeom prst="rect">
            <a:avLst/>
          </a:prstGeom>
          <a:noFill/>
        </p:spPr>
        <p:txBody>
          <a:bodyPr wrap="none" lIns="0" tIns="0" rIns="0" rtlCol="0">
            <a:spAutoFit/>
          </a:bodyPr>
          <a:lstStyle/>
          <a:p>
            <a:pPr>
              <a:lnSpc>
                <a:spcPts val="1200"/>
              </a:lnSpc>
              <a:tabLst/>
            </a:pPr>
            <a:r>
              <a:rPr lang="ja-JP" altLang="en-US" sz="798">
                <a:latin typeface="メイリオ" panose="020B0604030504040204" pitchFamily="50" charset="-128"/>
                <a:ea typeface="メイリオ" panose="020B0604030504040204" pitchFamily="50" charset="-128"/>
                <a:cs typeface="メイリオ" panose="020B0604030504040204" pitchFamily="50" charset="-128"/>
              </a:rPr>
              <a:t>デバイスのメーカー、モデル、ファームウェアが決定されています。</a:t>
            </a:r>
            <a:endParaRPr lang="en-US" altLang="ja-JP" sz="798"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smtClean="0">
                <a:latin typeface="メイリオ" panose="020B0604030504040204" pitchFamily="50" charset="-128"/>
                <a:ea typeface="メイリオ" panose="020B0604030504040204" pitchFamily="50" charset="-128"/>
                <a:cs typeface="メイリオ" panose="020B0604030504040204" pitchFamily="50" charset="-128"/>
              </a:rPr>
              <a:t>サーバーのデバイスリストに追加することができます。</a:t>
            </a:r>
            <a:endParaRPr lang="en-US" altLang="zh-CN" sz="798"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551093" y="2676316"/>
            <a:ext cx="205184" cy="144142"/>
          </a:xfrm>
          <a:prstGeom prst="rect">
            <a:avLst/>
          </a:prstGeom>
          <a:noFill/>
        </p:spPr>
        <p:txBody>
          <a:bodyPr wrap="none" lIns="0" tIns="0" rIns="0" rtlCol="0">
            <a:spAutoFit/>
          </a:bodyPr>
          <a:lstStyle/>
          <a:p>
            <a:pPr>
              <a:lnSpc>
                <a:spcPts val="700"/>
              </a:lnSpc>
              <a:tabLst/>
            </a:pPr>
            <a:r>
              <a:rPr lang="ja-JP" altLang="en-US" sz="798" smtClean="0">
                <a:latin typeface="メイリオ" panose="020B0604030504040204" pitchFamily="50" charset="-128"/>
                <a:ea typeface="メイリオ" panose="020B0604030504040204" pitchFamily="50" charset="-128"/>
                <a:cs typeface="メイリオ" panose="020B0604030504040204" pitchFamily="50" charset="-128"/>
              </a:rPr>
              <a:t>黄色</a:t>
            </a:r>
            <a:endParaRPr lang="en-US" altLang="zh-CN" sz="798"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TextBox 1"/>
          <p:cNvSpPr txBox="1"/>
          <p:nvPr/>
        </p:nvSpPr>
        <p:spPr>
          <a:xfrm>
            <a:off x="3942832" y="2834046"/>
            <a:ext cx="3272355" cy="661720"/>
          </a:xfrm>
          <a:prstGeom prst="rect">
            <a:avLst/>
          </a:prstGeom>
          <a:noFill/>
        </p:spPr>
        <p:txBody>
          <a:bodyPr wrap="square" lIns="0" tIns="0" rIns="0" rtlCol="0">
            <a:spAutoFit/>
          </a:bodyPr>
          <a:lstStyle/>
          <a:p>
            <a:pPr>
              <a:lnSpc>
                <a:spcPts val="1200"/>
              </a:lnSpc>
              <a:tabLst/>
            </a:pPr>
            <a:r>
              <a:rPr lang="ja-JP" altLang="en-US" sz="798" dirty="0">
                <a:latin typeface="メイリオ" panose="020B0604030504040204" pitchFamily="50" charset="-128"/>
                <a:ea typeface="メイリオ" panose="020B0604030504040204" pitchFamily="50" charset="-128"/>
                <a:cs typeface="メイリオ" panose="020B0604030504040204" pitchFamily="50" charset="-128"/>
              </a:rPr>
              <a:t>サーバーのデバイスリストにデバイスを追加する場合、使用されているメーカー、モデル、およびファームウェアのバージョンを確認してください。</a:t>
            </a:r>
            <a:endParaRPr lang="en-US" altLang="ja-JP" sz="798"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4" name="TextBox 1"/>
          <p:cNvSpPr txBox="1"/>
          <p:nvPr/>
        </p:nvSpPr>
        <p:spPr>
          <a:xfrm>
            <a:off x="565150" y="4295226"/>
            <a:ext cx="102592" cy="136256"/>
          </a:xfrm>
          <a:prstGeom prst="rect">
            <a:avLst/>
          </a:prstGeom>
          <a:noFill/>
        </p:spPr>
        <p:txBody>
          <a:bodyPr wrap="none" lIns="0" tIns="0" rIns="0" rtlCol="0">
            <a:spAutoFit/>
          </a:bodyPr>
          <a:lstStyle/>
          <a:p>
            <a:pPr>
              <a:lnSpc>
                <a:spcPts val="7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赤</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5" name="TextBox 1"/>
          <p:cNvSpPr txBox="1"/>
          <p:nvPr/>
        </p:nvSpPr>
        <p:spPr>
          <a:xfrm>
            <a:off x="3932237" y="4279106"/>
            <a:ext cx="3282950" cy="507831"/>
          </a:xfrm>
          <a:prstGeom prst="rect">
            <a:avLst/>
          </a:prstGeom>
          <a:noFill/>
        </p:spPr>
        <p:txBody>
          <a:bodyPr wrap="squar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デバイスのメーカー、モデル、ファームウェアが決定されていません。</a:t>
            </a: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ビデオカメラは、（ツールを使用して）手動でサーバーの機器リストに追加してください。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5" cstate="print"/>
          <a:srcRect/>
          <a:stretch>
            <a:fillRect/>
          </a:stretch>
        </p:blipFill>
        <p:spPr bwMode="auto">
          <a:xfrm>
            <a:off x="1128490" y="1154906"/>
            <a:ext cx="1889347" cy="136175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562100" y="635000"/>
            <a:ext cx="20422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6.9.3.5.3 イベントボードの設定</a:t>
            </a:r>
          </a:p>
        </p:txBody>
      </p:sp>
      <p:sp>
        <p:nvSpPr>
          <p:cNvPr id="3" name="TextBox 1"/>
          <p:cNvSpPr txBox="1"/>
          <p:nvPr/>
        </p:nvSpPr>
        <p:spPr>
          <a:xfrm>
            <a:off x="4165600" y="6350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 name="TextBox 1"/>
          <p:cNvSpPr txBox="1"/>
          <p:nvPr/>
        </p:nvSpPr>
        <p:spPr>
          <a:xfrm>
            <a:off x="64516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 name="TextBox 1"/>
          <p:cNvSpPr txBox="1"/>
          <p:nvPr/>
        </p:nvSpPr>
        <p:spPr>
          <a:xfrm>
            <a:off x="6553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 name="TextBox 1"/>
          <p:cNvSpPr txBox="1"/>
          <p:nvPr/>
        </p:nvSpPr>
        <p:spPr>
          <a:xfrm>
            <a:off x="6692900" y="635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126</a:t>
            </a:r>
          </a:p>
        </p:txBody>
      </p:sp>
      <p:sp>
        <p:nvSpPr>
          <p:cNvPr id="8" name="TextBox 1"/>
          <p:cNvSpPr txBox="1"/>
          <p:nvPr/>
        </p:nvSpPr>
        <p:spPr>
          <a:xfrm>
            <a:off x="1562100" y="800100"/>
            <a:ext cx="40459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6.9.3.5.4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ヘルスボードの設定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a:t>
            </a:r>
          </a:p>
        </p:txBody>
      </p:sp>
      <p:sp>
        <p:nvSpPr>
          <p:cNvPr id="9" name="TextBox 1"/>
          <p:cNvSpPr txBox="1"/>
          <p:nvPr/>
        </p:nvSpPr>
        <p:spPr>
          <a:xfrm>
            <a:off x="64516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 name="TextBox 1"/>
          <p:cNvSpPr txBox="1"/>
          <p:nvPr/>
        </p:nvSpPr>
        <p:spPr>
          <a:xfrm>
            <a:off x="6553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 name="TextBox 1"/>
          <p:cNvSpPr txBox="1"/>
          <p:nvPr/>
        </p:nvSpPr>
        <p:spPr>
          <a:xfrm>
            <a:off x="6692900" y="800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127</a:t>
            </a:r>
          </a:p>
        </p:txBody>
      </p:sp>
      <p:sp>
        <p:nvSpPr>
          <p:cNvPr id="12" name="TextBox 1"/>
          <p:cNvSpPr txBox="1"/>
          <p:nvPr/>
        </p:nvSpPr>
        <p:spPr>
          <a:xfrm>
            <a:off x="1562100" y="965200"/>
            <a:ext cx="177292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6.9.3.5.5 統計ボードの設定</a:t>
            </a:r>
          </a:p>
        </p:txBody>
      </p:sp>
      <p:sp>
        <p:nvSpPr>
          <p:cNvPr id="13" name="TextBox 1"/>
          <p:cNvSpPr txBox="1"/>
          <p:nvPr/>
        </p:nvSpPr>
        <p:spPr>
          <a:xfrm>
            <a:off x="4356100" y="965200"/>
            <a:ext cx="1069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 name="TextBox 1"/>
          <p:cNvSpPr txBox="1"/>
          <p:nvPr/>
        </p:nvSpPr>
        <p:spPr>
          <a:xfrm>
            <a:off x="64516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 name="TextBox 1"/>
          <p:cNvSpPr txBox="1"/>
          <p:nvPr/>
        </p:nvSpPr>
        <p:spPr>
          <a:xfrm>
            <a:off x="6553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 name="TextBox 1"/>
          <p:cNvSpPr txBox="1"/>
          <p:nvPr/>
        </p:nvSpPr>
        <p:spPr>
          <a:xfrm>
            <a:off x="6692900" y="965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128</a:t>
            </a:r>
          </a:p>
        </p:txBody>
      </p:sp>
      <p:sp>
        <p:nvSpPr>
          <p:cNvPr id="17" name="TextBox 1"/>
          <p:cNvSpPr txBox="1"/>
          <p:nvPr/>
        </p:nvSpPr>
        <p:spPr>
          <a:xfrm>
            <a:off x="1371600" y="1117600"/>
            <a:ext cx="23163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6.9.3.6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レイアウト編集モードの終了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TextBox 1"/>
          <p:cNvSpPr txBox="1"/>
          <p:nvPr/>
        </p:nvSpPr>
        <p:spPr>
          <a:xfrm>
            <a:off x="3886200" y="1117600"/>
            <a:ext cx="13016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 name="TextBox 1"/>
          <p:cNvSpPr txBox="1"/>
          <p:nvPr/>
        </p:nvSpPr>
        <p:spPr>
          <a:xfrm>
            <a:off x="64516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 name="TextBox 1"/>
          <p:cNvSpPr txBox="1"/>
          <p:nvPr/>
        </p:nvSpPr>
        <p:spPr>
          <a:xfrm>
            <a:off x="65532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 name="TextBox 1"/>
          <p:cNvSpPr txBox="1"/>
          <p:nvPr/>
        </p:nvSpPr>
        <p:spPr>
          <a:xfrm>
            <a:off x="6692900" y="1117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129</a:t>
            </a:r>
          </a:p>
        </p:txBody>
      </p:sp>
      <p:sp>
        <p:nvSpPr>
          <p:cNvPr id="22" name="TextBox 1"/>
          <p:cNvSpPr txBox="1"/>
          <p:nvPr/>
        </p:nvSpPr>
        <p:spPr>
          <a:xfrm>
            <a:off x="990600" y="1282700"/>
            <a:ext cx="227466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 インタラクティブマップの設定</a:t>
            </a:r>
          </a:p>
        </p:txBody>
      </p:sp>
      <p:sp>
        <p:nvSpPr>
          <p:cNvPr id="23" name="TextBox 1"/>
          <p:cNvSpPr txBox="1"/>
          <p:nvPr/>
        </p:nvSpPr>
        <p:spPr>
          <a:xfrm>
            <a:off x="3594100" y="12827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 name="TextBox 1"/>
          <p:cNvSpPr txBox="1"/>
          <p:nvPr/>
        </p:nvSpPr>
        <p:spPr>
          <a:xfrm>
            <a:off x="64516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 name="TextBox 1"/>
          <p:cNvSpPr txBox="1"/>
          <p:nvPr/>
        </p:nvSpPr>
        <p:spPr>
          <a:xfrm>
            <a:off x="65532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 name="TextBox 1"/>
          <p:cNvSpPr txBox="1"/>
          <p:nvPr/>
        </p:nvSpPr>
        <p:spPr>
          <a:xfrm>
            <a:off x="6692900" y="1282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130</a:t>
            </a:r>
          </a:p>
        </p:txBody>
      </p:sp>
      <p:sp>
        <p:nvSpPr>
          <p:cNvPr id="27" name="TextBox 1"/>
          <p:cNvSpPr txBox="1"/>
          <p:nvPr/>
        </p:nvSpPr>
        <p:spPr>
          <a:xfrm>
            <a:off x="1181100" y="1447800"/>
            <a:ext cx="517449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新しいマップの作成</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マップへのシステムオブジェクトの追加</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a:t>
            </a:r>
          </a:p>
        </p:txBody>
      </p:sp>
      <p:sp>
        <p:nvSpPr>
          <p:cNvPr id="28" name="TextBox 1"/>
          <p:cNvSpPr txBox="1"/>
          <p:nvPr/>
        </p:nvSpPr>
        <p:spPr>
          <a:xfrm>
            <a:off x="6451600" y="1447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 name="TextBox 1"/>
          <p:cNvSpPr txBox="1"/>
          <p:nvPr/>
        </p:nvSpPr>
        <p:spPr>
          <a:xfrm>
            <a:off x="6553200" y="1447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 name="TextBox 1"/>
          <p:cNvSpPr txBox="1"/>
          <p:nvPr/>
        </p:nvSpPr>
        <p:spPr>
          <a:xfrm>
            <a:off x="6692900" y="14478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131</a:t>
            </a:r>
          </a:p>
        </p:txBody>
      </p:sp>
      <p:sp>
        <p:nvSpPr>
          <p:cNvPr id="31" name="TextBox 1"/>
          <p:cNvSpPr txBox="1"/>
          <p:nvPr/>
        </p:nvSpPr>
        <p:spPr>
          <a:xfrm>
            <a:off x="1371600" y="1765300"/>
            <a:ext cx="18610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6.10.2.1 ビデオカメラの追加</a:t>
            </a:r>
          </a:p>
        </p:txBody>
      </p:sp>
      <p:sp>
        <p:nvSpPr>
          <p:cNvPr id="32" name="TextBox 1"/>
          <p:cNvSpPr txBox="1"/>
          <p:nvPr/>
        </p:nvSpPr>
        <p:spPr>
          <a:xfrm>
            <a:off x="3594100" y="17653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 name="TextBox 1"/>
          <p:cNvSpPr txBox="1"/>
          <p:nvPr/>
        </p:nvSpPr>
        <p:spPr>
          <a:xfrm>
            <a:off x="64516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 name="TextBox 1"/>
          <p:cNvSpPr txBox="1"/>
          <p:nvPr/>
        </p:nvSpPr>
        <p:spPr>
          <a:xfrm>
            <a:off x="65532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 name="TextBox 1"/>
          <p:cNvSpPr txBox="1"/>
          <p:nvPr/>
        </p:nvSpPr>
        <p:spPr>
          <a:xfrm>
            <a:off x="6692900" y="1765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131</a:t>
            </a:r>
          </a:p>
        </p:txBody>
      </p:sp>
      <p:sp>
        <p:nvSpPr>
          <p:cNvPr id="36" name="TextBox 1"/>
          <p:cNvSpPr txBox="1"/>
          <p:nvPr/>
        </p:nvSpPr>
        <p:spPr>
          <a:xfrm>
            <a:off x="1371600" y="1917700"/>
            <a:ext cx="21303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6.10.2.2 センサーとリレーの追加</a:t>
            </a:r>
          </a:p>
        </p:txBody>
      </p:sp>
      <p:sp>
        <p:nvSpPr>
          <p:cNvPr id="37" name="TextBox 1"/>
          <p:cNvSpPr txBox="1"/>
          <p:nvPr/>
        </p:nvSpPr>
        <p:spPr>
          <a:xfrm>
            <a:off x="3886200" y="1917700"/>
            <a:ext cx="13016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 name="TextBox 1"/>
          <p:cNvSpPr txBox="1"/>
          <p:nvPr/>
        </p:nvSpPr>
        <p:spPr>
          <a:xfrm>
            <a:off x="64516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 name="TextBox 1"/>
          <p:cNvSpPr txBox="1"/>
          <p:nvPr/>
        </p:nvSpPr>
        <p:spPr>
          <a:xfrm>
            <a:off x="6553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 name="TextBox 1"/>
          <p:cNvSpPr txBox="1"/>
          <p:nvPr/>
        </p:nvSpPr>
        <p:spPr>
          <a:xfrm>
            <a:off x="6692900" y="1917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132</a:t>
            </a:r>
          </a:p>
        </p:txBody>
      </p:sp>
      <p:sp>
        <p:nvSpPr>
          <p:cNvPr id="41" name="TextBox 1"/>
          <p:cNvSpPr txBox="1"/>
          <p:nvPr/>
        </p:nvSpPr>
        <p:spPr>
          <a:xfrm>
            <a:off x="1181100" y="2082800"/>
            <a:ext cx="4626266"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6.10.2.3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別のマップへの切り替えの追加</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a:t>
            </a: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マップ上でのカメラの設定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a:t>
            </a:r>
          </a:p>
        </p:txBody>
      </p:sp>
      <p:sp>
        <p:nvSpPr>
          <p:cNvPr id="42" name="TextBox 1"/>
          <p:cNvSpPr txBox="1"/>
          <p:nvPr/>
        </p:nvSpPr>
        <p:spPr>
          <a:xfrm>
            <a:off x="64516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3" name="TextBox 1"/>
          <p:cNvSpPr txBox="1"/>
          <p:nvPr/>
        </p:nvSpPr>
        <p:spPr>
          <a:xfrm>
            <a:off x="65532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4" name="TextBox 1"/>
          <p:cNvSpPr txBox="1"/>
          <p:nvPr/>
        </p:nvSpPr>
        <p:spPr>
          <a:xfrm>
            <a:off x="6692900" y="20828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132</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133</a:t>
            </a:r>
          </a:p>
        </p:txBody>
      </p:sp>
      <p:sp>
        <p:nvSpPr>
          <p:cNvPr id="45" name="TextBox 1"/>
          <p:cNvSpPr txBox="1"/>
          <p:nvPr/>
        </p:nvSpPr>
        <p:spPr>
          <a:xfrm>
            <a:off x="1371600" y="2400300"/>
            <a:ext cx="361156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6.10.3.1 標準的なマップ表示モードにおけるカメラの設定</a:t>
            </a:r>
          </a:p>
        </p:txBody>
      </p:sp>
      <p:sp>
        <p:nvSpPr>
          <p:cNvPr id="46" name="TextBox 1"/>
          <p:cNvSpPr txBox="1"/>
          <p:nvPr/>
        </p:nvSpPr>
        <p:spPr>
          <a:xfrm>
            <a:off x="5689600" y="2400300"/>
            <a:ext cx="41838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7" name="TextBox 1"/>
          <p:cNvSpPr txBox="1"/>
          <p:nvPr/>
        </p:nvSpPr>
        <p:spPr>
          <a:xfrm>
            <a:off x="64516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8" name="TextBox 1"/>
          <p:cNvSpPr txBox="1"/>
          <p:nvPr/>
        </p:nvSpPr>
        <p:spPr>
          <a:xfrm>
            <a:off x="65532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9" name="TextBox 1"/>
          <p:cNvSpPr txBox="1"/>
          <p:nvPr/>
        </p:nvSpPr>
        <p:spPr>
          <a:xfrm>
            <a:off x="6692900" y="2400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133</a:t>
            </a:r>
          </a:p>
        </p:txBody>
      </p:sp>
      <p:sp>
        <p:nvSpPr>
          <p:cNvPr id="50" name="TextBox 1"/>
          <p:cNvSpPr txBox="1"/>
          <p:nvPr/>
        </p:nvSpPr>
        <p:spPr>
          <a:xfrm>
            <a:off x="1371600" y="2565400"/>
            <a:ext cx="320760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6.10.3.2 イマージョンモードにおけるカメラの設定</a:t>
            </a:r>
          </a:p>
        </p:txBody>
      </p:sp>
      <p:sp>
        <p:nvSpPr>
          <p:cNvPr id="51" name="TextBox 1"/>
          <p:cNvSpPr txBox="1"/>
          <p:nvPr/>
        </p:nvSpPr>
        <p:spPr>
          <a:xfrm>
            <a:off x="4838700" y="2565400"/>
            <a:ext cx="8367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2" name="TextBox 1"/>
          <p:cNvSpPr txBox="1"/>
          <p:nvPr/>
        </p:nvSpPr>
        <p:spPr>
          <a:xfrm>
            <a:off x="64516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3" name="TextBox 1"/>
          <p:cNvSpPr txBox="1"/>
          <p:nvPr/>
        </p:nvSpPr>
        <p:spPr>
          <a:xfrm>
            <a:off x="6553200" y="256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4" name="TextBox 1"/>
          <p:cNvSpPr txBox="1"/>
          <p:nvPr/>
        </p:nvSpPr>
        <p:spPr>
          <a:xfrm>
            <a:off x="6692900" y="2565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134</a:t>
            </a:r>
          </a:p>
        </p:txBody>
      </p:sp>
      <p:sp>
        <p:nvSpPr>
          <p:cNvPr id="55" name="TextBox 1"/>
          <p:cNvSpPr txBox="1"/>
          <p:nvPr/>
        </p:nvSpPr>
        <p:spPr>
          <a:xfrm>
            <a:off x="1181100" y="2717800"/>
            <a:ext cx="22698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6.10.4 レイアウトへのマップの追加</a:t>
            </a:r>
          </a:p>
        </p:txBody>
      </p:sp>
      <p:sp>
        <p:nvSpPr>
          <p:cNvPr id="56" name="TextBox 1"/>
          <p:cNvSpPr txBox="1"/>
          <p:nvPr/>
        </p:nvSpPr>
        <p:spPr>
          <a:xfrm>
            <a:off x="3695700" y="2717800"/>
            <a:ext cx="13946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7" name="TextBox 1"/>
          <p:cNvSpPr txBox="1"/>
          <p:nvPr/>
        </p:nvSpPr>
        <p:spPr>
          <a:xfrm>
            <a:off x="64516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8" name="TextBox 1"/>
          <p:cNvSpPr txBox="1"/>
          <p:nvPr/>
        </p:nvSpPr>
        <p:spPr>
          <a:xfrm>
            <a:off x="6553200" y="2717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9" name="TextBox 1"/>
          <p:cNvSpPr txBox="1"/>
          <p:nvPr/>
        </p:nvSpPr>
        <p:spPr>
          <a:xfrm>
            <a:off x="6692900" y="2717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135</a:t>
            </a:r>
          </a:p>
        </p:txBody>
      </p:sp>
      <p:sp>
        <p:nvSpPr>
          <p:cNvPr id="60" name="TextBox 1"/>
          <p:cNvSpPr txBox="1"/>
          <p:nvPr/>
        </p:nvSpPr>
        <p:spPr>
          <a:xfrm>
            <a:off x="1181100" y="2882900"/>
            <a:ext cx="253915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6.10.5 マップからのオブジェクトの削除</a:t>
            </a:r>
          </a:p>
        </p:txBody>
      </p:sp>
      <p:sp>
        <p:nvSpPr>
          <p:cNvPr id="61" name="TextBox 1"/>
          <p:cNvSpPr txBox="1"/>
          <p:nvPr/>
        </p:nvSpPr>
        <p:spPr>
          <a:xfrm>
            <a:off x="3975100" y="2882900"/>
            <a:ext cx="12551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2" name="TextBox 1"/>
          <p:cNvSpPr txBox="1"/>
          <p:nvPr/>
        </p:nvSpPr>
        <p:spPr>
          <a:xfrm>
            <a:off x="64516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3" name="TextBox 1"/>
          <p:cNvSpPr txBox="1"/>
          <p:nvPr/>
        </p:nvSpPr>
        <p:spPr>
          <a:xfrm>
            <a:off x="6553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4" name="TextBox 1"/>
          <p:cNvSpPr txBox="1"/>
          <p:nvPr/>
        </p:nvSpPr>
        <p:spPr>
          <a:xfrm>
            <a:off x="6692900" y="2882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135</a:t>
            </a:r>
          </a:p>
        </p:txBody>
      </p:sp>
      <p:sp>
        <p:nvSpPr>
          <p:cNvPr id="65" name="TextBox 1"/>
          <p:cNvSpPr txBox="1"/>
          <p:nvPr/>
        </p:nvSpPr>
        <p:spPr>
          <a:xfrm>
            <a:off x="1181100" y="3035300"/>
            <a:ext cx="455252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マップの種類や表示の変更</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a:t>
            </a:r>
          </a:p>
        </p:txBody>
      </p:sp>
      <p:sp>
        <p:nvSpPr>
          <p:cNvPr id="66" name="TextBox 1"/>
          <p:cNvSpPr txBox="1"/>
          <p:nvPr/>
        </p:nvSpPr>
        <p:spPr>
          <a:xfrm>
            <a:off x="64516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7" name="TextBox 1"/>
          <p:cNvSpPr txBox="1"/>
          <p:nvPr/>
        </p:nvSpPr>
        <p:spPr>
          <a:xfrm>
            <a:off x="6553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8" name="TextBox 1"/>
          <p:cNvSpPr txBox="1"/>
          <p:nvPr/>
        </p:nvSpPr>
        <p:spPr>
          <a:xfrm>
            <a:off x="6692900" y="3035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136</a:t>
            </a:r>
          </a:p>
        </p:txBody>
      </p:sp>
      <p:sp>
        <p:nvSpPr>
          <p:cNvPr id="69" name="TextBox 1"/>
          <p:cNvSpPr txBox="1"/>
          <p:nvPr/>
        </p:nvSpPr>
        <p:spPr>
          <a:xfrm>
            <a:off x="1181100" y="3200400"/>
            <a:ext cx="173124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6.10.7 マップ名の変更</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6.10.8 マップリストの整理</a:t>
            </a:r>
          </a:p>
        </p:txBody>
      </p:sp>
      <p:sp>
        <p:nvSpPr>
          <p:cNvPr id="70" name="TextBox 1"/>
          <p:cNvSpPr txBox="1"/>
          <p:nvPr/>
        </p:nvSpPr>
        <p:spPr>
          <a:xfrm>
            <a:off x="3124200" y="3200400"/>
            <a:ext cx="167353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1" name="TextBox 1"/>
          <p:cNvSpPr txBox="1"/>
          <p:nvPr/>
        </p:nvSpPr>
        <p:spPr>
          <a:xfrm>
            <a:off x="6451600" y="3200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2" name="TextBox 1"/>
          <p:cNvSpPr txBox="1"/>
          <p:nvPr/>
        </p:nvSpPr>
        <p:spPr>
          <a:xfrm>
            <a:off x="6553200" y="3200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3" name="TextBox 1"/>
          <p:cNvSpPr txBox="1"/>
          <p:nvPr/>
        </p:nvSpPr>
        <p:spPr>
          <a:xfrm>
            <a:off x="6692900" y="32004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136</a:t>
            </a:r>
          </a:p>
        </p:txBody>
      </p:sp>
      <p:sp>
        <p:nvSpPr>
          <p:cNvPr id="74" name="TextBox 1"/>
          <p:cNvSpPr txBox="1"/>
          <p:nvPr/>
        </p:nvSpPr>
        <p:spPr>
          <a:xfrm>
            <a:off x="1181100" y="3517900"/>
            <a:ext cx="132728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6.10.9 マップの削除</a:t>
            </a:r>
          </a:p>
        </p:txBody>
      </p:sp>
      <p:sp>
        <p:nvSpPr>
          <p:cNvPr id="75" name="TextBox 1"/>
          <p:cNvSpPr txBox="1"/>
          <p:nvPr/>
        </p:nvSpPr>
        <p:spPr>
          <a:xfrm>
            <a:off x="2832100" y="3517900"/>
            <a:ext cx="18129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6" name="TextBox 1"/>
          <p:cNvSpPr txBox="1"/>
          <p:nvPr/>
        </p:nvSpPr>
        <p:spPr>
          <a:xfrm>
            <a:off x="64516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7" name="TextBox 1"/>
          <p:cNvSpPr txBox="1"/>
          <p:nvPr/>
        </p:nvSpPr>
        <p:spPr>
          <a:xfrm>
            <a:off x="65532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8" name="TextBox 1"/>
          <p:cNvSpPr txBox="1"/>
          <p:nvPr/>
        </p:nvSpPr>
        <p:spPr>
          <a:xfrm>
            <a:off x="6692900" y="3517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136</a:t>
            </a:r>
          </a:p>
        </p:txBody>
      </p:sp>
      <p:sp>
        <p:nvSpPr>
          <p:cNvPr id="79" name="TextBox 1"/>
          <p:cNvSpPr txBox="1"/>
          <p:nvPr/>
        </p:nvSpPr>
        <p:spPr>
          <a:xfrm>
            <a:off x="990600" y="3683000"/>
            <a:ext cx="321722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 アーカイブ内でのフォレンジックサーチの設定</a:t>
            </a:r>
          </a:p>
        </p:txBody>
      </p:sp>
      <p:sp>
        <p:nvSpPr>
          <p:cNvPr id="80" name="TextBox 1"/>
          <p:cNvSpPr txBox="1"/>
          <p:nvPr/>
        </p:nvSpPr>
        <p:spPr>
          <a:xfrm>
            <a:off x="4076700" y="3683000"/>
            <a:ext cx="120866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1" name="TextBox 1"/>
          <p:cNvSpPr txBox="1"/>
          <p:nvPr/>
        </p:nvSpPr>
        <p:spPr>
          <a:xfrm>
            <a:off x="6451600" y="3683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2" name="TextBox 1"/>
          <p:cNvSpPr txBox="1"/>
          <p:nvPr/>
        </p:nvSpPr>
        <p:spPr>
          <a:xfrm>
            <a:off x="6553200" y="3683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3" name="TextBox 1"/>
          <p:cNvSpPr txBox="1"/>
          <p:nvPr/>
        </p:nvSpPr>
        <p:spPr>
          <a:xfrm>
            <a:off x="6692900" y="3683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137</a:t>
            </a:r>
          </a:p>
        </p:txBody>
      </p:sp>
      <p:sp>
        <p:nvSpPr>
          <p:cNvPr id="84" name="TextBox 1"/>
          <p:cNvSpPr txBox="1"/>
          <p:nvPr/>
        </p:nvSpPr>
        <p:spPr>
          <a:xfrm>
            <a:off x="1181100" y="3835400"/>
            <a:ext cx="482824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6.11.1 記録された動画のフォレンジックサーチのためのビデオ適合性（要件）</a:t>
            </a:r>
          </a:p>
        </p:txBody>
      </p:sp>
      <p:sp>
        <p:nvSpPr>
          <p:cNvPr id="85" name="TextBox 1"/>
          <p:cNvSpPr txBox="1"/>
          <p:nvPr/>
        </p:nvSpPr>
        <p:spPr>
          <a:xfrm>
            <a:off x="6451600" y="383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6" name="TextBox 1"/>
          <p:cNvSpPr txBox="1"/>
          <p:nvPr/>
        </p:nvSpPr>
        <p:spPr>
          <a:xfrm>
            <a:off x="6553200" y="3835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7" name="TextBox 1"/>
          <p:cNvSpPr txBox="1"/>
          <p:nvPr/>
        </p:nvSpPr>
        <p:spPr>
          <a:xfrm>
            <a:off x="6692900" y="3835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137</a:t>
            </a:r>
          </a:p>
        </p:txBody>
      </p:sp>
      <p:sp>
        <p:nvSpPr>
          <p:cNvPr id="88" name="TextBox 1"/>
          <p:cNvSpPr txBox="1"/>
          <p:nvPr/>
        </p:nvSpPr>
        <p:spPr>
          <a:xfrm>
            <a:off x="1181100" y="4000500"/>
            <a:ext cx="45589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6.11.2 ビデオストリームのアーカイブに録画を設定するための可能な方法</a:t>
            </a:r>
          </a:p>
        </p:txBody>
      </p:sp>
      <p:sp>
        <p:nvSpPr>
          <p:cNvPr id="89" name="TextBox 1"/>
          <p:cNvSpPr txBox="1"/>
          <p:nvPr/>
        </p:nvSpPr>
        <p:spPr>
          <a:xfrm>
            <a:off x="6172200" y="4000500"/>
            <a:ext cx="1859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0" name="TextBox 1"/>
          <p:cNvSpPr txBox="1"/>
          <p:nvPr/>
        </p:nvSpPr>
        <p:spPr>
          <a:xfrm>
            <a:off x="6451600" y="4000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1" name="TextBox 1"/>
          <p:cNvSpPr txBox="1"/>
          <p:nvPr/>
        </p:nvSpPr>
        <p:spPr>
          <a:xfrm>
            <a:off x="6553200" y="4000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2" name="TextBox 1"/>
          <p:cNvSpPr txBox="1"/>
          <p:nvPr/>
        </p:nvSpPr>
        <p:spPr>
          <a:xfrm>
            <a:off x="6692900" y="4000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137</a:t>
            </a:r>
          </a:p>
        </p:txBody>
      </p:sp>
      <p:sp>
        <p:nvSpPr>
          <p:cNvPr id="93" name="TextBox 1"/>
          <p:cNvSpPr txBox="1"/>
          <p:nvPr/>
        </p:nvSpPr>
        <p:spPr>
          <a:xfrm>
            <a:off x="1181100" y="4165600"/>
            <a:ext cx="321241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6.11.3 ビデオストリームのメタデータ録画の有効化</a:t>
            </a:r>
          </a:p>
        </p:txBody>
      </p:sp>
      <p:sp>
        <p:nvSpPr>
          <p:cNvPr id="94" name="TextBox 1"/>
          <p:cNvSpPr txBox="1"/>
          <p:nvPr/>
        </p:nvSpPr>
        <p:spPr>
          <a:xfrm>
            <a:off x="4838700" y="4165600"/>
            <a:ext cx="8367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5" name="TextBox 1"/>
          <p:cNvSpPr txBox="1"/>
          <p:nvPr/>
        </p:nvSpPr>
        <p:spPr>
          <a:xfrm>
            <a:off x="6451600" y="416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6" name="TextBox 1"/>
          <p:cNvSpPr txBox="1"/>
          <p:nvPr/>
        </p:nvSpPr>
        <p:spPr>
          <a:xfrm>
            <a:off x="6553200" y="416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7" name="TextBox 1"/>
          <p:cNvSpPr txBox="1"/>
          <p:nvPr/>
        </p:nvSpPr>
        <p:spPr>
          <a:xfrm>
            <a:off x="6692900" y="4165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137</a:t>
            </a:r>
          </a:p>
        </p:txBody>
      </p:sp>
      <p:sp>
        <p:nvSpPr>
          <p:cNvPr id="98" name="TextBox 1"/>
          <p:cNvSpPr txBox="1"/>
          <p:nvPr/>
        </p:nvSpPr>
        <p:spPr>
          <a:xfrm>
            <a:off x="1181100" y="4318000"/>
            <a:ext cx="45589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6.11.4 アーカイブ内のフォレンジックサーチに関するユーザー権限の設定</a:t>
            </a:r>
          </a:p>
        </p:txBody>
      </p:sp>
      <p:sp>
        <p:nvSpPr>
          <p:cNvPr id="99" name="TextBox 1"/>
          <p:cNvSpPr txBox="1"/>
          <p:nvPr/>
        </p:nvSpPr>
        <p:spPr>
          <a:xfrm>
            <a:off x="5791200" y="4318000"/>
            <a:ext cx="3718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0" name="TextBox 1"/>
          <p:cNvSpPr txBox="1"/>
          <p:nvPr/>
        </p:nvSpPr>
        <p:spPr>
          <a:xfrm>
            <a:off x="64516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1" name="TextBox 1"/>
          <p:cNvSpPr txBox="1"/>
          <p:nvPr/>
        </p:nvSpPr>
        <p:spPr>
          <a:xfrm>
            <a:off x="6553200" y="4318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2" name="TextBox 1"/>
          <p:cNvSpPr txBox="1"/>
          <p:nvPr/>
        </p:nvSpPr>
        <p:spPr>
          <a:xfrm>
            <a:off x="6692900" y="4318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138</a:t>
            </a:r>
          </a:p>
        </p:txBody>
      </p:sp>
      <p:sp>
        <p:nvSpPr>
          <p:cNvPr id="103" name="TextBox 1"/>
          <p:cNvSpPr txBox="1"/>
          <p:nvPr/>
        </p:nvSpPr>
        <p:spPr>
          <a:xfrm>
            <a:off x="990600" y="4483100"/>
            <a:ext cx="24093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 ユーザーインターフェイスの設定</a:t>
            </a:r>
          </a:p>
        </p:txBody>
      </p:sp>
      <p:sp>
        <p:nvSpPr>
          <p:cNvPr id="104" name="TextBox 1"/>
          <p:cNvSpPr txBox="1"/>
          <p:nvPr/>
        </p:nvSpPr>
        <p:spPr>
          <a:xfrm>
            <a:off x="3505200" y="4483100"/>
            <a:ext cx="14875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5" name="TextBox 1"/>
          <p:cNvSpPr txBox="1"/>
          <p:nvPr/>
        </p:nvSpPr>
        <p:spPr>
          <a:xfrm>
            <a:off x="64516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6" name="TextBox 1"/>
          <p:cNvSpPr txBox="1"/>
          <p:nvPr/>
        </p:nvSpPr>
        <p:spPr>
          <a:xfrm>
            <a:off x="65532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7" name="TextBox 1"/>
          <p:cNvSpPr txBox="1"/>
          <p:nvPr/>
        </p:nvSpPr>
        <p:spPr>
          <a:xfrm>
            <a:off x="6692900" y="4483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138</a:t>
            </a:r>
          </a:p>
        </p:txBody>
      </p:sp>
      <p:sp>
        <p:nvSpPr>
          <p:cNvPr id="108" name="TextBox 1"/>
          <p:cNvSpPr txBox="1"/>
          <p:nvPr/>
        </p:nvSpPr>
        <p:spPr>
          <a:xfrm>
            <a:off x="1181100" y="4635500"/>
            <a:ext cx="22698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 インターフェイス言語の選択</a:t>
            </a:r>
          </a:p>
        </p:txBody>
      </p:sp>
      <p:sp>
        <p:nvSpPr>
          <p:cNvPr id="109" name="TextBox 1"/>
          <p:cNvSpPr txBox="1"/>
          <p:nvPr/>
        </p:nvSpPr>
        <p:spPr>
          <a:xfrm>
            <a:off x="3975100" y="4635500"/>
            <a:ext cx="12551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0" name="TextBox 1"/>
          <p:cNvSpPr txBox="1"/>
          <p:nvPr/>
        </p:nvSpPr>
        <p:spPr>
          <a:xfrm>
            <a:off x="64516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1" name="TextBox 1"/>
          <p:cNvSpPr txBox="1"/>
          <p:nvPr/>
        </p:nvSpPr>
        <p:spPr>
          <a:xfrm>
            <a:off x="65532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2" name="TextBox 1"/>
          <p:cNvSpPr txBox="1"/>
          <p:nvPr/>
        </p:nvSpPr>
        <p:spPr>
          <a:xfrm>
            <a:off x="6692900" y="4635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138</a:t>
            </a:r>
          </a:p>
        </p:txBody>
      </p:sp>
      <p:sp>
        <p:nvSpPr>
          <p:cNvPr id="113" name="TextBox 1"/>
          <p:cNvSpPr txBox="1"/>
          <p:nvPr/>
        </p:nvSpPr>
        <p:spPr>
          <a:xfrm>
            <a:off x="1181100" y="4813300"/>
            <a:ext cx="539891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カレンダータイプの選択</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スライドショウパラメーターの設定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ツールチップの非表示</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 . . .</a:t>
            </a:r>
          </a:p>
        </p:txBody>
      </p:sp>
      <p:sp>
        <p:nvSpPr>
          <p:cNvPr id="114" name="TextBox 1"/>
          <p:cNvSpPr txBox="1"/>
          <p:nvPr/>
        </p:nvSpPr>
        <p:spPr>
          <a:xfrm>
            <a:off x="6451600" y="4813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5" name="TextBox 1"/>
          <p:cNvSpPr txBox="1"/>
          <p:nvPr/>
        </p:nvSpPr>
        <p:spPr>
          <a:xfrm>
            <a:off x="6553200" y="4813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6" name="TextBox 1"/>
          <p:cNvSpPr txBox="1"/>
          <p:nvPr/>
        </p:nvSpPr>
        <p:spPr>
          <a:xfrm>
            <a:off x="6692900" y="4813300"/>
            <a:ext cx="29655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139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140</a:t>
            </a:r>
          </a:p>
        </p:txBody>
      </p:sp>
      <p:sp>
        <p:nvSpPr>
          <p:cNvPr id="117" name="TextBox 1"/>
          <p:cNvSpPr txBox="1"/>
          <p:nvPr/>
        </p:nvSpPr>
        <p:spPr>
          <a:xfrm>
            <a:off x="1181100" y="5283200"/>
            <a:ext cx="253915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6.12.5 パネルのための自動非表示の設定</a:t>
            </a:r>
          </a:p>
        </p:txBody>
      </p:sp>
      <p:sp>
        <p:nvSpPr>
          <p:cNvPr id="118" name="TextBox 1"/>
          <p:cNvSpPr txBox="1"/>
          <p:nvPr/>
        </p:nvSpPr>
        <p:spPr>
          <a:xfrm>
            <a:off x="3975100" y="5283200"/>
            <a:ext cx="12551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9" name="TextBox 1"/>
          <p:cNvSpPr txBox="1"/>
          <p:nvPr/>
        </p:nvSpPr>
        <p:spPr>
          <a:xfrm>
            <a:off x="6451600" y="5283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0" name="TextBox 1"/>
          <p:cNvSpPr txBox="1"/>
          <p:nvPr/>
        </p:nvSpPr>
        <p:spPr>
          <a:xfrm>
            <a:off x="6553200" y="5283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1" name="TextBox 1"/>
          <p:cNvSpPr txBox="1"/>
          <p:nvPr/>
        </p:nvSpPr>
        <p:spPr>
          <a:xfrm>
            <a:off x="6692900" y="5283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141</a:t>
            </a:r>
          </a:p>
        </p:txBody>
      </p:sp>
      <p:sp>
        <p:nvSpPr>
          <p:cNvPr id="122" name="TextBox 1"/>
          <p:cNvSpPr txBox="1"/>
          <p:nvPr/>
        </p:nvSpPr>
        <p:spPr>
          <a:xfrm>
            <a:off x="1181100" y="5435600"/>
            <a:ext cx="173124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6.12.6 設定アニメーション</a:t>
            </a:r>
          </a:p>
        </p:txBody>
      </p:sp>
      <p:sp>
        <p:nvSpPr>
          <p:cNvPr id="123" name="TextBox 1"/>
          <p:cNvSpPr txBox="1"/>
          <p:nvPr/>
        </p:nvSpPr>
        <p:spPr>
          <a:xfrm>
            <a:off x="3314700" y="5435600"/>
            <a:ext cx="158056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4" name="TextBox 1"/>
          <p:cNvSpPr txBox="1"/>
          <p:nvPr/>
        </p:nvSpPr>
        <p:spPr>
          <a:xfrm>
            <a:off x="64516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5" name="TextBox 1"/>
          <p:cNvSpPr txBox="1"/>
          <p:nvPr/>
        </p:nvSpPr>
        <p:spPr>
          <a:xfrm>
            <a:off x="65532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6" name="TextBox 1"/>
          <p:cNvSpPr txBox="1"/>
          <p:nvPr/>
        </p:nvSpPr>
        <p:spPr>
          <a:xfrm>
            <a:off x="6692900" y="5435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142</a:t>
            </a:r>
          </a:p>
        </p:txBody>
      </p:sp>
      <p:sp>
        <p:nvSpPr>
          <p:cNvPr id="127" name="TextBox 1"/>
          <p:cNvSpPr txBox="1"/>
          <p:nvPr/>
        </p:nvSpPr>
        <p:spPr>
          <a:xfrm>
            <a:off x="1181100" y="5600700"/>
            <a:ext cx="2269852"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6.12.7 ビデオ解析表示の設定</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6.12.8 エラーメッセージの設定表示</a:t>
            </a:r>
          </a:p>
        </p:txBody>
      </p:sp>
      <p:sp>
        <p:nvSpPr>
          <p:cNvPr id="128" name="TextBox 1"/>
          <p:cNvSpPr txBox="1"/>
          <p:nvPr/>
        </p:nvSpPr>
        <p:spPr>
          <a:xfrm>
            <a:off x="4356100" y="5600700"/>
            <a:ext cx="106920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9" name="TextBox 1"/>
          <p:cNvSpPr txBox="1"/>
          <p:nvPr/>
        </p:nvSpPr>
        <p:spPr>
          <a:xfrm>
            <a:off x="6451600" y="56007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0" name="TextBox 1"/>
          <p:cNvSpPr txBox="1"/>
          <p:nvPr/>
        </p:nvSpPr>
        <p:spPr>
          <a:xfrm>
            <a:off x="6553200" y="56007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1" name="TextBox 1"/>
          <p:cNvSpPr txBox="1"/>
          <p:nvPr/>
        </p:nvSpPr>
        <p:spPr>
          <a:xfrm>
            <a:off x="6692900" y="56007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144</a:t>
            </a:r>
          </a:p>
        </p:txBody>
      </p:sp>
      <p:sp>
        <p:nvSpPr>
          <p:cNvPr id="132" name="TextBox 1"/>
          <p:cNvSpPr txBox="1"/>
          <p:nvPr/>
        </p:nvSpPr>
        <p:spPr>
          <a:xfrm>
            <a:off x="1181100" y="5930900"/>
            <a:ext cx="485389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アラームイベントのプレビューを設定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6.12.10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設定マップオートズーム</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a:t>
            </a:r>
          </a:p>
        </p:txBody>
      </p:sp>
      <p:sp>
        <p:nvSpPr>
          <p:cNvPr id="133" name="TextBox 1"/>
          <p:cNvSpPr txBox="1"/>
          <p:nvPr/>
        </p:nvSpPr>
        <p:spPr>
          <a:xfrm>
            <a:off x="64516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4" name="TextBox 1"/>
          <p:cNvSpPr txBox="1"/>
          <p:nvPr/>
        </p:nvSpPr>
        <p:spPr>
          <a:xfrm>
            <a:off x="6553200" y="59309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5" name="TextBox 1"/>
          <p:cNvSpPr txBox="1"/>
          <p:nvPr/>
        </p:nvSpPr>
        <p:spPr>
          <a:xfrm>
            <a:off x="6692900" y="59309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146</a:t>
            </a:r>
          </a:p>
        </p:txBody>
      </p:sp>
      <p:sp>
        <p:nvSpPr>
          <p:cNvPr id="136" name="TextBox 1"/>
          <p:cNvSpPr txBox="1"/>
          <p:nvPr/>
        </p:nvSpPr>
        <p:spPr>
          <a:xfrm>
            <a:off x="1181100" y="6235700"/>
            <a:ext cx="181459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6.12.11 タイムラインの設定</a:t>
            </a:r>
          </a:p>
        </p:txBody>
      </p:sp>
      <p:sp>
        <p:nvSpPr>
          <p:cNvPr id="137" name="TextBox 1"/>
          <p:cNvSpPr txBox="1"/>
          <p:nvPr/>
        </p:nvSpPr>
        <p:spPr>
          <a:xfrm>
            <a:off x="3505200" y="6235700"/>
            <a:ext cx="14875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8" name="TextBox 1"/>
          <p:cNvSpPr txBox="1"/>
          <p:nvPr/>
        </p:nvSpPr>
        <p:spPr>
          <a:xfrm>
            <a:off x="64516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9" name="TextBox 1"/>
          <p:cNvSpPr txBox="1"/>
          <p:nvPr/>
        </p:nvSpPr>
        <p:spPr>
          <a:xfrm>
            <a:off x="6553200" y="6235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0" name="TextBox 1"/>
          <p:cNvSpPr txBox="1"/>
          <p:nvPr/>
        </p:nvSpPr>
        <p:spPr>
          <a:xfrm>
            <a:off x="6692900" y="6235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147</a:t>
            </a:r>
          </a:p>
        </p:txBody>
      </p:sp>
      <p:sp>
        <p:nvSpPr>
          <p:cNvPr id="141" name="TextBox 1"/>
          <p:cNvSpPr txBox="1"/>
          <p:nvPr/>
        </p:nvSpPr>
        <p:spPr>
          <a:xfrm>
            <a:off x="1371600" y="6400800"/>
            <a:ext cx="2999219"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6.12.11.1 Day/nightのスタイルを設定します。</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6.12.11.2 シフト稼働スタイル設定</a:t>
            </a:r>
          </a:p>
        </p:txBody>
      </p:sp>
      <p:sp>
        <p:nvSpPr>
          <p:cNvPr id="142" name="TextBox 1"/>
          <p:cNvSpPr txBox="1"/>
          <p:nvPr/>
        </p:nvSpPr>
        <p:spPr>
          <a:xfrm>
            <a:off x="4356100" y="6400800"/>
            <a:ext cx="106920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3" name="TextBox 1"/>
          <p:cNvSpPr txBox="1"/>
          <p:nvPr/>
        </p:nvSpPr>
        <p:spPr>
          <a:xfrm>
            <a:off x="6451600" y="640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4" name="TextBox 1"/>
          <p:cNvSpPr txBox="1"/>
          <p:nvPr/>
        </p:nvSpPr>
        <p:spPr>
          <a:xfrm>
            <a:off x="6553200" y="640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5" name="TextBox 1"/>
          <p:cNvSpPr txBox="1"/>
          <p:nvPr/>
        </p:nvSpPr>
        <p:spPr>
          <a:xfrm>
            <a:off x="6692900" y="64008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148</a:t>
            </a:r>
          </a:p>
        </p:txBody>
      </p:sp>
      <p:sp>
        <p:nvSpPr>
          <p:cNvPr id="146" name="TextBox 1"/>
          <p:cNvSpPr txBox="1"/>
          <p:nvPr/>
        </p:nvSpPr>
        <p:spPr>
          <a:xfrm>
            <a:off x="1181100" y="6718300"/>
            <a:ext cx="3969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6.12.12 マルチモニタのコンピュータでインターフェイスの設定</a:t>
            </a:r>
          </a:p>
        </p:txBody>
      </p:sp>
      <p:sp>
        <p:nvSpPr>
          <p:cNvPr id="147" name="TextBox 1"/>
          <p:cNvSpPr txBox="1"/>
          <p:nvPr/>
        </p:nvSpPr>
        <p:spPr>
          <a:xfrm>
            <a:off x="64516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8" name="TextBox 1"/>
          <p:cNvSpPr txBox="1"/>
          <p:nvPr/>
        </p:nvSpPr>
        <p:spPr>
          <a:xfrm>
            <a:off x="65532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9" name="TextBox 1"/>
          <p:cNvSpPr txBox="1"/>
          <p:nvPr/>
        </p:nvSpPr>
        <p:spPr>
          <a:xfrm>
            <a:off x="6692900" y="6718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150</a:t>
            </a:r>
          </a:p>
        </p:txBody>
      </p:sp>
      <p:sp>
        <p:nvSpPr>
          <p:cNvPr id="150" name="TextBox 1"/>
          <p:cNvSpPr txBox="1"/>
          <p:nvPr/>
        </p:nvSpPr>
        <p:spPr>
          <a:xfrm>
            <a:off x="1181100" y="6883400"/>
            <a:ext cx="43729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6.12.13 クライアントの画面モードの設定（全画面またはウィンドウ）</a:t>
            </a:r>
          </a:p>
        </p:txBody>
      </p:sp>
      <p:sp>
        <p:nvSpPr>
          <p:cNvPr id="151" name="TextBox 1"/>
          <p:cNvSpPr txBox="1"/>
          <p:nvPr/>
        </p:nvSpPr>
        <p:spPr>
          <a:xfrm>
            <a:off x="5880100" y="6883400"/>
            <a:ext cx="32541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2" name="TextBox 1"/>
          <p:cNvSpPr txBox="1"/>
          <p:nvPr/>
        </p:nvSpPr>
        <p:spPr>
          <a:xfrm>
            <a:off x="64516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3" name="TextBox 1"/>
          <p:cNvSpPr txBox="1"/>
          <p:nvPr/>
        </p:nvSpPr>
        <p:spPr>
          <a:xfrm>
            <a:off x="65532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4" name="TextBox 1"/>
          <p:cNvSpPr txBox="1"/>
          <p:nvPr/>
        </p:nvSpPr>
        <p:spPr>
          <a:xfrm>
            <a:off x="6692900" y="6883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151</a:t>
            </a:r>
          </a:p>
        </p:txBody>
      </p:sp>
      <p:sp>
        <p:nvSpPr>
          <p:cNvPr id="155" name="TextBox 1"/>
          <p:cNvSpPr txBox="1"/>
          <p:nvPr/>
        </p:nvSpPr>
        <p:spPr>
          <a:xfrm>
            <a:off x="990600" y="7035800"/>
            <a:ext cx="46855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AxxonNextの起動方法の設定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a:t>
            </a:r>
          </a:p>
        </p:txBody>
      </p:sp>
      <p:sp>
        <p:nvSpPr>
          <p:cNvPr id="156" name="TextBox 1"/>
          <p:cNvSpPr txBox="1"/>
          <p:nvPr/>
        </p:nvSpPr>
        <p:spPr>
          <a:xfrm>
            <a:off x="64516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7" name="TextBox 1"/>
          <p:cNvSpPr txBox="1"/>
          <p:nvPr/>
        </p:nvSpPr>
        <p:spPr>
          <a:xfrm>
            <a:off x="65532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8" name="TextBox 1"/>
          <p:cNvSpPr txBox="1"/>
          <p:nvPr/>
        </p:nvSpPr>
        <p:spPr>
          <a:xfrm>
            <a:off x="6692900" y="7035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152</a:t>
            </a:r>
          </a:p>
        </p:txBody>
      </p:sp>
      <p:sp>
        <p:nvSpPr>
          <p:cNvPr id="159" name="TextBox 1"/>
          <p:cNvSpPr txBox="1"/>
          <p:nvPr/>
        </p:nvSpPr>
        <p:spPr>
          <a:xfrm>
            <a:off x="1181100" y="7200900"/>
            <a:ext cx="353622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6.13.1 AxxonNextの標準Windows OSシェルの代替設定</a:t>
            </a:r>
          </a:p>
        </p:txBody>
      </p:sp>
      <p:sp>
        <p:nvSpPr>
          <p:cNvPr id="160" name="TextBox 1"/>
          <p:cNvSpPr txBox="1"/>
          <p:nvPr/>
        </p:nvSpPr>
        <p:spPr>
          <a:xfrm>
            <a:off x="6261100" y="7200900"/>
            <a:ext cx="13946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1" name="TextBox 1"/>
          <p:cNvSpPr txBox="1"/>
          <p:nvPr/>
        </p:nvSpPr>
        <p:spPr>
          <a:xfrm>
            <a:off x="64516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2" name="TextBox 1"/>
          <p:cNvSpPr txBox="1"/>
          <p:nvPr/>
        </p:nvSpPr>
        <p:spPr>
          <a:xfrm>
            <a:off x="65532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3" name="TextBox 1"/>
          <p:cNvSpPr txBox="1"/>
          <p:nvPr/>
        </p:nvSpPr>
        <p:spPr>
          <a:xfrm>
            <a:off x="6692900" y="7200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152</a:t>
            </a:r>
          </a:p>
        </p:txBody>
      </p:sp>
      <p:sp>
        <p:nvSpPr>
          <p:cNvPr id="164" name="TextBox 1"/>
          <p:cNvSpPr txBox="1"/>
          <p:nvPr/>
        </p:nvSpPr>
        <p:spPr>
          <a:xfrm>
            <a:off x="1181100" y="7366000"/>
            <a:ext cx="173124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6.13.2 自動ログオンの設定</a:t>
            </a:r>
          </a:p>
        </p:txBody>
      </p:sp>
      <p:sp>
        <p:nvSpPr>
          <p:cNvPr id="165" name="TextBox 1"/>
          <p:cNvSpPr txBox="1"/>
          <p:nvPr/>
        </p:nvSpPr>
        <p:spPr>
          <a:xfrm>
            <a:off x="3314700" y="7366000"/>
            <a:ext cx="158056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6" name="TextBox 1"/>
          <p:cNvSpPr txBox="1"/>
          <p:nvPr/>
        </p:nvSpPr>
        <p:spPr>
          <a:xfrm>
            <a:off x="64516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7" name="TextBox 1"/>
          <p:cNvSpPr txBox="1"/>
          <p:nvPr/>
        </p:nvSpPr>
        <p:spPr>
          <a:xfrm>
            <a:off x="65532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8" name="TextBox 1"/>
          <p:cNvSpPr txBox="1"/>
          <p:nvPr/>
        </p:nvSpPr>
        <p:spPr>
          <a:xfrm>
            <a:off x="6692900" y="7366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153</a:t>
            </a:r>
          </a:p>
        </p:txBody>
      </p:sp>
      <p:sp>
        <p:nvSpPr>
          <p:cNvPr id="169" name="TextBox 1"/>
          <p:cNvSpPr txBox="1"/>
          <p:nvPr/>
        </p:nvSpPr>
        <p:spPr>
          <a:xfrm>
            <a:off x="990600" y="7518400"/>
            <a:ext cx="51728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アーカイブのストレージの設定、システムログ、およびメタデータ</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a:t>
            </a:r>
          </a:p>
        </p:txBody>
      </p:sp>
      <p:sp>
        <p:nvSpPr>
          <p:cNvPr id="170" name="TextBox 1"/>
          <p:cNvSpPr txBox="1"/>
          <p:nvPr/>
        </p:nvSpPr>
        <p:spPr>
          <a:xfrm>
            <a:off x="64516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1" name="TextBox 1"/>
          <p:cNvSpPr txBox="1"/>
          <p:nvPr/>
        </p:nvSpPr>
        <p:spPr>
          <a:xfrm>
            <a:off x="65532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2" name="TextBox 1"/>
          <p:cNvSpPr txBox="1"/>
          <p:nvPr/>
        </p:nvSpPr>
        <p:spPr>
          <a:xfrm>
            <a:off x="6692900" y="7518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153</a:t>
            </a:r>
          </a:p>
        </p:txBody>
      </p:sp>
      <p:sp>
        <p:nvSpPr>
          <p:cNvPr id="173" name="TextBox 1"/>
          <p:cNvSpPr txBox="1"/>
          <p:nvPr/>
        </p:nvSpPr>
        <p:spPr>
          <a:xfrm>
            <a:off x="990600" y="7683500"/>
            <a:ext cx="16014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6.15 エクスポートの設定</a:t>
            </a:r>
          </a:p>
        </p:txBody>
      </p:sp>
      <p:sp>
        <p:nvSpPr>
          <p:cNvPr id="174" name="TextBox 1"/>
          <p:cNvSpPr txBox="1"/>
          <p:nvPr/>
        </p:nvSpPr>
        <p:spPr>
          <a:xfrm>
            <a:off x="2743200" y="7683500"/>
            <a:ext cx="18594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5" name="TextBox 1"/>
          <p:cNvSpPr txBox="1"/>
          <p:nvPr/>
        </p:nvSpPr>
        <p:spPr>
          <a:xfrm>
            <a:off x="64516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6" name="TextBox 1"/>
          <p:cNvSpPr txBox="1"/>
          <p:nvPr/>
        </p:nvSpPr>
        <p:spPr>
          <a:xfrm>
            <a:off x="65532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7" name="TextBox 1"/>
          <p:cNvSpPr txBox="1"/>
          <p:nvPr/>
        </p:nvSpPr>
        <p:spPr>
          <a:xfrm>
            <a:off x="6692900" y="7683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154</a:t>
            </a:r>
          </a:p>
        </p:txBody>
      </p:sp>
      <p:sp>
        <p:nvSpPr>
          <p:cNvPr id="178" name="TextBox 1"/>
          <p:cNvSpPr txBox="1"/>
          <p:nvPr/>
        </p:nvSpPr>
        <p:spPr>
          <a:xfrm>
            <a:off x="990600" y="7848600"/>
            <a:ext cx="5031827"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6.16 アラーム管理モードの設定</a:t>
            </a: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スケジュールの設定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 .</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6.17.1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スケジュールの作成</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 . . . . . . . .</a:t>
            </a:r>
          </a:p>
        </p:txBody>
      </p:sp>
      <p:sp>
        <p:nvSpPr>
          <p:cNvPr id="179" name="TextBox 1"/>
          <p:cNvSpPr txBox="1"/>
          <p:nvPr/>
        </p:nvSpPr>
        <p:spPr>
          <a:xfrm>
            <a:off x="6451600" y="78486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0" name="TextBox 1"/>
          <p:cNvSpPr txBox="1"/>
          <p:nvPr/>
        </p:nvSpPr>
        <p:spPr>
          <a:xfrm>
            <a:off x="6553200" y="78486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1" name="TextBox 1"/>
          <p:cNvSpPr txBox="1"/>
          <p:nvPr/>
        </p:nvSpPr>
        <p:spPr>
          <a:xfrm>
            <a:off x="6692900" y="7848600"/>
            <a:ext cx="29655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155</a:t>
            </a:r>
          </a:p>
        </p:txBody>
      </p:sp>
      <p:sp>
        <p:nvSpPr>
          <p:cNvPr id="182" name="TextBox 1"/>
          <p:cNvSpPr txBox="1"/>
          <p:nvPr/>
        </p:nvSpPr>
        <p:spPr>
          <a:xfrm>
            <a:off x="1181100" y="8318500"/>
            <a:ext cx="173124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6.17.2 スケジュールの削除</a:t>
            </a:r>
          </a:p>
        </p:txBody>
      </p:sp>
      <p:sp>
        <p:nvSpPr>
          <p:cNvPr id="183" name="TextBox 1"/>
          <p:cNvSpPr txBox="1"/>
          <p:nvPr/>
        </p:nvSpPr>
        <p:spPr>
          <a:xfrm>
            <a:off x="3124200" y="8318500"/>
            <a:ext cx="16735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4" name="TextBox 1"/>
          <p:cNvSpPr txBox="1"/>
          <p:nvPr/>
        </p:nvSpPr>
        <p:spPr>
          <a:xfrm>
            <a:off x="64516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5" name="TextBox 1"/>
          <p:cNvSpPr txBox="1"/>
          <p:nvPr/>
        </p:nvSpPr>
        <p:spPr>
          <a:xfrm>
            <a:off x="6553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6" name="TextBox 1"/>
          <p:cNvSpPr txBox="1"/>
          <p:nvPr/>
        </p:nvSpPr>
        <p:spPr>
          <a:xfrm>
            <a:off x="6692900" y="8318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158</a:t>
            </a:r>
          </a:p>
        </p:txBody>
      </p:sp>
      <p:sp>
        <p:nvSpPr>
          <p:cNvPr id="187" name="TextBox 1"/>
          <p:cNvSpPr txBox="1"/>
          <p:nvPr/>
        </p:nvSpPr>
        <p:spPr>
          <a:xfrm>
            <a:off x="990600" y="8483600"/>
            <a:ext cx="24093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6.18 クライアントのオーディオの設定</a:t>
            </a:r>
          </a:p>
        </p:txBody>
      </p:sp>
      <p:sp>
        <p:nvSpPr>
          <p:cNvPr id="188" name="TextBox 1"/>
          <p:cNvSpPr txBox="1"/>
          <p:nvPr/>
        </p:nvSpPr>
        <p:spPr>
          <a:xfrm>
            <a:off x="3594100" y="84836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9" name="TextBox 1"/>
          <p:cNvSpPr txBox="1"/>
          <p:nvPr/>
        </p:nvSpPr>
        <p:spPr>
          <a:xfrm>
            <a:off x="64516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0" name="TextBox 1"/>
          <p:cNvSpPr txBox="1"/>
          <p:nvPr/>
        </p:nvSpPr>
        <p:spPr>
          <a:xfrm>
            <a:off x="65532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1" name="TextBox 1"/>
          <p:cNvSpPr txBox="1"/>
          <p:nvPr/>
        </p:nvSpPr>
        <p:spPr>
          <a:xfrm>
            <a:off x="6692900" y="8483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158</a:t>
            </a:r>
          </a:p>
        </p:txBody>
      </p:sp>
      <p:sp>
        <p:nvSpPr>
          <p:cNvPr id="192" name="TextBox 1"/>
          <p:cNvSpPr txBox="1"/>
          <p:nvPr/>
        </p:nvSpPr>
        <p:spPr>
          <a:xfrm>
            <a:off x="990600" y="8636000"/>
            <a:ext cx="348653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6.19 役割とユーザーシステムオブジェクトの作成と設定</a:t>
            </a:r>
          </a:p>
        </p:txBody>
      </p:sp>
      <p:sp>
        <p:nvSpPr>
          <p:cNvPr id="193" name="TextBox 1"/>
          <p:cNvSpPr txBox="1"/>
          <p:nvPr/>
        </p:nvSpPr>
        <p:spPr>
          <a:xfrm>
            <a:off x="5499100" y="8636000"/>
            <a:ext cx="5113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4" name="TextBox 1"/>
          <p:cNvSpPr txBox="1"/>
          <p:nvPr/>
        </p:nvSpPr>
        <p:spPr>
          <a:xfrm>
            <a:off x="64516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5" name="TextBox 1"/>
          <p:cNvSpPr txBox="1"/>
          <p:nvPr/>
        </p:nvSpPr>
        <p:spPr>
          <a:xfrm>
            <a:off x="65532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6" name="TextBox 1"/>
          <p:cNvSpPr txBox="1"/>
          <p:nvPr/>
        </p:nvSpPr>
        <p:spPr>
          <a:xfrm>
            <a:off x="6692900" y="8636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159</a:t>
            </a:r>
          </a:p>
        </p:txBody>
      </p:sp>
      <p:sp>
        <p:nvSpPr>
          <p:cNvPr id="197" name="TextBox 1"/>
          <p:cNvSpPr txBox="1"/>
          <p:nvPr/>
        </p:nvSpPr>
        <p:spPr>
          <a:xfrm>
            <a:off x="1181100" y="8801100"/>
            <a:ext cx="173124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6.19.1 ロールオブジェクト</a:t>
            </a:r>
          </a:p>
        </p:txBody>
      </p:sp>
      <p:sp>
        <p:nvSpPr>
          <p:cNvPr id="198" name="TextBox 1"/>
          <p:cNvSpPr txBox="1"/>
          <p:nvPr/>
        </p:nvSpPr>
        <p:spPr>
          <a:xfrm>
            <a:off x="2832100" y="8801100"/>
            <a:ext cx="18129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9" name="TextBox 1"/>
          <p:cNvSpPr txBox="1"/>
          <p:nvPr/>
        </p:nvSpPr>
        <p:spPr>
          <a:xfrm>
            <a:off x="64516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0" name="TextBox 1"/>
          <p:cNvSpPr txBox="1"/>
          <p:nvPr/>
        </p:nvSpPr>
        <p:spPr>
          <a:xfrm>
            <a:off x="65532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1" name="TextBox 1"/>
          <p:cNvSpPr txBox="1"/>
          <p:nvPr/>
        </p:nvSpPr>
        <p:spPr>
          <a:xfrm>
            <a:off x="6692900" y="8801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159</a:t>
            </a:r>
          </a:p>
        </p:txBody>
      </p:sp>
      <p:sp>
        <p:nvSpPr>
          <p:cNvPr id="202" name="TextBox 1"/>
          <p:cNvSpPr txBox="1"/>
          <p:nvPr/>
        </p:nvSpPr>
        <p:spPr>
          <a:xfrm>
            <a:off x="1181100" y="8966200"/>
            <a:ext cx="186589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6.19.2 ユーザーオブジェクト</a:t>
            </a:r>
          </a:p>
        </p:txBody>
      </p:sp>
      <p:sp>
        <p:nvSpPr>
          <p:cNvPr id="203" name="TextBox 1"/>
          <p:cNvSpPr txBox="1"/>
          <p:nvPr/>
        </p:nvSpPr>
        <p:spPr>
          <a:xfrm>
            <a:off x="64516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4" name="TextBox 1"/>
          <p:cNvSpPr txBox="1"/>
          <p:nvPr/>
        </p:nvSpPr>
        <p:spPr>
          <a:xfrm>
            <a:off x="65532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5" name="TextBox 1"/>
          <p:cNvSpPr txBox="1"/>
          <p:nvPr/>
        </p:nvSpPr>
        <p:spPr>
          <a:xfrm>
            <a:off x="6692900" y="8966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162</a:t>
            </a:r>
          </a:p>
        </p:txBody>
      </p:sp>
      <p:sp>
        <p:nvSpPr>
          <p:cNvPr id="206" name="TextBox 1"/>
          <p:cNvSpPr txBox="1"/>
          <p:nvPr/>
        </p:nvSpPr>
        <p:spPr>
          <a:xfrm>
            <a:off x="800100" y="9118600"/>
            <a:ext cx="335508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 AxxonNextソフトウェアパッケージを使用した作業</a:t>
            </a:r>
          </a:p>
        </p:txBody>
      </p:sp>
      <p:sp>
        <p:nvSpPr>
          <p:cNvPr id="207" name="TextBox 1"/>
          <p:cNvSpPr txBox="1"/>
          <p:nvPr/>
        </p:nvSpPr>
        <p:spPr>
          <a:xfrm>
            <a:off x="4356100" y="9118600"/>
            <a:ext cx="1069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8" name="TextBox 1"/>
          <p:cNvSpPr txBox="1"/>
          <p:nvPr/>
        </p:nvSpPr>
        <p:spPr>
          <a:xfrm>
            <a:off x="64516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9" name="TextBox 1"/>
          <p:cNvSpPr txBox="1"/>
          <p:nvPr/>
        </p:nvSpPr>
        <p:spPr>
          <a:xfrm>
            <a:off x="6553200" y="9118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0" name="TextBox 1"/>
          <p:cNvSpPr txBox="1"/>
          <p:nvPr/>
        </p:nvSpPr>
        <p:spPr>
          <a:xfrm>
            <a:off x="6692900" y="9118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163</a:t>
            </a:r>
          </a:p>
        </p:txBody>
      </p:sp>
      <p:sp>
        <p:nvSpPr>
          <p:cNvPr id="211" name="TextBox 1"/>
          <p:cNvSpPr txBox="1"/>
          <p:nvPr/>
        </p:nvSpPr>
        <p:spPr>
          <a:xfrm>
            <a:off x="990600" y="9283700"/>
            <a:ext cx="505907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7.1 ユーザーインターフェイスの主な要素 . . . . . . . . . . . . . . . . . . . . . . . . . . .</a:t>
            </a:r>
          </a:p>
        </p:txBody>
      </p:sp>
      <p:sp>
        <p:nvSpPr>
          <p:cNvPr id="212" name="TextBox 1"/>
          <p:cNvSpPr txBox="1"/>
          <p:nvPr/>
        </p:nvSpPr>
        <p:spPr>
          <a:xfrm>
            <a:off x="6451600" y="9283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3" name="TextBox 1"/>
          <p:cNvSpPr txBox="1"/>
          <p:nvPr/>
        </p:nvSpPr>
        <p:spPr>
          <a:xfrm>
            <a:off x="6553200" y="9283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4" name="TextBox 1"/>
          <p:cNvSpPr txBox="1"/>
          <p:nvPr/>
        </p:nvSpPr>
        <p:spPr>
          <a:xfrm>
            <a:off x="6692900" y="9283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163</a:t>
            </a:r>
          </a:p>
        </p:txBody>
      </p:sp>
      <p:sp>
        <p:nvSpPr>
          <p:cNvPr id="215" name="TextBox 1"/>
          <p:cNvSpPr txBox="1"/>
          <p:nvPr/>
        </p:nvSpPr>
        <p:spPr>
          <a:xfrm>
            <a:off x="1181100" y="9436100"/>
            <a:ext cx="11092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6" name="TextBox 1"/>
          <p:cNvSpPr txBox="1"/>
          <p:nvPr/>
        </p:nvSpPr>
        <p:spPr>
          <a:xfrm>
            <a:off x="2552700" y="9436100"/>
            <a:ext cx="19524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7" name="TextBox 1"/>
          <p:cNvSpPr txBox="1"/>
          <p:nvPr/>
        </p:nvSpPr>
        <p:spPr>
          <a:xfrm>
            <a:off x="64516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8" name="TextBox 1"/>
          <p:cNvSpPr txBox="1"/>
          <p:nvPr/>
        </p:nvSpPr>
        <p:spPr>
          <a:xfrm>
            <a:off x="65532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9" name="TextBox 1"/>
          <p:cNvSpPr txBox="1"/>
          <p:nvPr/>
        </p:nvSpPr>
        <p:spPr>
          <a:xfrm>
            <a:off x="6692900" y="9436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163</a:t>
            </a:r>
          </a:p>
        </p:txBody>
      </p:sp>
      <p:sp>
        <p:nvSpPr>
          <p:cNvPr id="220" name="TextBox 1"/>
          <p:cNvSpPr txBox="1"/>
          <p:nvPr/>
        </p:nvSpPr>
        <p:spPr>
          <a:xfrm>
            <a:off x="1371600" y="9601200"/>
            <a:ext cx="272029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フレームのカラーコーディング</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表示タイルのコンテキストメニュ</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a:t>
            </a:r>
          </a:p>
        </p:txBody>
      </p:sp>
      <p:sp>
        <p:nvSpPr>
          <p:cNvPr id="221" name="TextBox 1"/>
          <p:cNvSpPr txBox="1"/>
          <p:nvPr/>
        </p:nvSpPr>
        <p:spPr>
          <a:xfrm>
            <a:off x="6451600" y="9601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2" name="TextBox 1"/>
          <p:cNvSpPr txBox="1"/>
          <p:nvPr/>
        </p:nvSpPr>
        <p:spPr>
          <a:xfrm>
            <a:off x="6553200" y="9601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3" name="TextBox 1"/>
          <p:cNvSpPr txBox="1"/>
          <p:nvPr/>
        </p:nvSpPr>
        <p:spPr>
          <a:xfrm>
            <a:off x="6692900" y="96012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164</a:t>
            </a:r>
          </a:p>
        </p:txBody>
      </p:sp>
      <p:sp>
        <p:nvSpPr>
          <p:cNvPr id="224" name="TextBox 1"/>
          <p:cNvSpPr txBox="1"/>
          <p:nvPr/>
        </p:nvSpPr>
        <p:spPr>
          <a:xfrm>
            <a:off x="1371600" y="9918700"/>
            <a:ext cx="110447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時間表示</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5" name="TextBox 1"/>
          <p:cNvSpPr txBox="1"/>
          <p:nvPr/>
        </p:nvSpPr>
        <p:spPr>
          <a:xfrm>
            <a:off x="2933700" y="9918700"/>
            <a:ext cx="176650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6" name="TextBox 1"/>
          <p:cNvSpPr txBox="1"/>
          <p:nvPr/>
        </p:nvSpPr>
        <p:spPr>
          <a:xfrm>
            <a:off x="64516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7" name="TextBox 1"/>
          <p:cNvSpPr txBox="1"/>
          <p:nvPr/>
        </p:nvSpPr>
        <p:spPr>
          <a:xfrm>
            <a:off x="6553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8" name="TextBox 1"/>
          <p:cNvSpPr txBox="1"/>
          <p:nvPr/>
        </p:nvSpPr>
        <p:spPr>
          <a:xfrm>
            <a:off x="6692900" y="9918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165</a:t>
            </a:r>
          </a:p>
        </p:txBody>
      </p:sp>
    </p:spTree>
    <p:extLst>
      <p:ext uri="{BB962C8B-B14F-4D97-AF65-F5344CB8AC3E}">
        <p14:creationId xmlns:p14="http://schemas.microsoft.com/office/powerpoint/2010/main" val="35318187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TextBox 1"/>
          <p:cNvSpPr txBox="1"/>
          <p:nvPr/>
        </p:nvSpPr>
        <p:spPr>
          <a:xfrm>
            <a:off x="609599" y="4965700"/>
            <a:ext cx="6523037" cy="879728"/>
          </a:xfrm>
          <a:prstGeom prst="rect">
            <a:avLst/>
          </a:prstGeom>
          <a:noFill/>
        </p:spPr>
        <p:txBody>
          <a:bodyPr wrap="square" lIns="0" tIns="0" rIns="0" rtlCol="0">
            <a:spAutoFit/>
          </a:bodyPr>
          <a:lstStyle/>
          <a:p>
            <a:pPr>
              <a:lnSpc>
                <a:spcPts val="1300"/>
              </a:lnSpc>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デバイスオブジェクトを手動で作成</a:t>
            </a:r>
          </a:p>
          <a:p>
            <a:pPr>
              <a:lnSpc>
                <a:spcPts val="13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オブジェクトの種類に応じて、オブジェクトツリーにある</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ツール                                           また</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リンク                      の</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いずれかを使用して、AxxonNextのオブジェクトを作成することができます</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その後、オブジェクトを設定し、変更を保存することができます。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5" name="TextBox 1"/>
          <p:cNvSpPr txBox="1"/>
          <p:nvPr/>
        </p:nvSpPr>
        <p:spPr>
          <a:xfrm>
            <a:off x="503236" y="3425673"/>
            <a:ext cx="6447219" cy="1379865"/>
          </a:xfrm>
          <a:prstGeom prst="rect">
            <a:avLst/>
          </a:prstGeom>
          <a:noFill/>
        </p:spPr>
        <p:txBody>
          <a:bodyPr wrap="square" lIns="0" tIns="0" rIns="0" rtlCol="0">
            <a:spAutoFit/>
          </a:bodyPr>
          <a:lstStyle/>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Axxonドメインからサーバーを削除すると、現在のクライアントが別のサーバーに接続されていた場合は、サーバーは自動的に、[未割り当てのサーバー]リストを結合します。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現在のクライアントが削除されたサーバーに接続されていた場合、ユーザーインターフェイスが閉じます。</a:t>
            </a: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デバイスは、サーバーのデバイスのリストから削除されると、自動的に[未割り当て機器]リストに配置されます。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デバイスは、ネットワーク上でその存在を確認することなく、[未割り当て機器]に表示されます。</a:t>
            </a:r>
          </a:p>
          <a:p>
            <a:pPr>
              <a:lnSpc>
                <a:spcPts val="13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これらのリストを更新するには、(　　　　ボタンを使用して)デバイス検索を起動してください。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Freeform 3"/>
          <p:cNvSpPr/>
          <p:nvPr/>
        </p:nvSpPr>
        <p:spPr>
          <a:xfrm>
            <a:off x="609600" y="5928455"/>
            <a:ext cx="6340856" cy="789051"/>
          </a:xfrm>
          <a:custGeom>
            <a:avLst/>
            <a:gdLst>
              <a:gd name="connsiteX0" fmla="*/ 0 w 6340856"/>
              <a:gd name="connsiteY0" fmla="*/ 0 h 789051"/>
              <a:gd name="connsiteX1" fmla="*/ 6340856 w 6340856"/>
              <a:gd name="connsiteY1" fmla="*/ 0 h 789051"/>
              <a:gd name="connsiteX2" fmla="*/ 6340856 w 6340856"/>
              <a:gd name="connsiteY2" fmla="*/ 789051 h 789051"/>
              <a:gd name="connsiteX3" fmla="*/ 0 w 6340856"/>
              <a:gd name="connsiteY3" fmla="*/ 789051 h 789051"/>
              <a:gd name="connsiteX4" fmla="*/ 0 w 6340856"/>
              <a:gd name="connsiteY4" fmla="*/ 0 h 78905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89051">
                <a:moveTo>
                  <a:pt x="0" y="0"/>
                </a:moveTo>
                <a:lnTo>
                  <a:pt x="6340856" y="0"/>
                </a:lnTo>
                <a:lnTo>
                  <a:pt x="6340856" y="789051"/>
                </a:lnTo>
                <a:lnTo>
                  <a:pt x="0" y="789051"/>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en-US" altLang="ja-JP"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新しく作成されたオブジェクトの設定が保存されていない場合、　　アイコンがタブに表示され、文字通りタブへの変更が保存されていないことを示しています。</a:t>
            </a:r>
            <a:endParaRPr lang="en-US" altLang="ja-JP"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プログラムを終了するとき、変更を保存せずに終了するかどうかを確認するメッセージが表示されます。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09600" y="5869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5892290"/>
            <a:ext cx="9525" cy="900000"/>
          </a:xfrm>
          <a:custGeom>
            <a:avLst/>
            <a:gdLst>
              <a:gd name="connsiteX0" fmla="*/ 4762 w 9525"/>
              <a:gd name="connsiteY0" fmla="*/ 0 h 789051"/>
              <a:gd name="connsiteX1" fmla="*/ 4762 w 9525"/>
              <a:gd name="connsiteY1" fmla="*/ 789051 h 789051"/>
            </a:gdLst>
            <a:ahLst/>
            <a:cxnLst>
              <a:cxn ang="0">
                <a:pos x="connsiteX0" y="connsiteY0"/>
              </a:cxn>
              <a:cxn ang="1">
                <a:pos x="connsiteX1" y="connsiteY1"/>
              </a:cxn>
            </a:cxnLst>
            <a:rect l="l" t="t" r="r" b="b"/>
            <a:pathLst>
              <a:path w="9525" h="789051">
                <a:moveTo>
                  <a:pt x="4762" y="0"/>
                </a:moveTo>
                <a:lnTo>
                  <a:pt x="4762" y="78905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6784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5892290"/>
            <a:ext cx="9525" cy="900000"/>
          </a:xfrm>
          <a:custGeom>
            <a:avLst/>
            <a:gdLst>
              <a:gd name="connsiteX0" fmla="*/ 4762 w 9525"/>
              <a:gd name="connsiteY0" fmla="*/ 0 h 789051"/>
              <a:gd name="connsiteX1" fmla="*/ 4762 w 9525"/>
              <a:gd name="connsiteY1" fmla="*/ 789051 h 789051"/>
            </a:gdLst>
            <a:ahLst/>
            <a:cxnLst>
              <a:cxn ang="0">
                <a:pos x="connsiteX0" y="connsiteY0"/>
              </a:cxn>
              <a:cxn ang="1">
                <a:pos x="connsiteX1" y="connsiteY1"/>
              </a:cxn>
            </a:cxnLst>
            <a:rect l="l" t="t" r="r" b="b"/>
            <a:pathLst>
              <a:path w="9525" h="789051">
                <a:moveTo>
                  <a:pt x="4762" y="0"/>
                </a:moveTo>
                <a:lnTo>
                  <a:pt x="4762" y="789051"/>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2050274" y="703341"/>
            <a:ext cx="330200" cy="3302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584200" y="1060769"/>
            <a:ext cx="1930400" cy="1574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594980" y="2866027"/>
            <a:ext cx="177800" cy="177800"/>
          </a:xfrm>
          <a:prstGeom prst="rect">
            <a:avLst/>
          </a:prstGeom>
          <a:noFill/>
        </p:spPr>
      </p:pic>
      <p:pic>
        <p:nvPicPr>
          <p:cNvPr id="16" name="Picture 3"/>
          <p:cNvPicPr>
            <a:picLocks noChangeAspect="1" noChangeArrowheads="1"/>
          </p:cNvPicPr>
          <p:nvPr/>
        </p:nvPicPr>
        <p:blipFill>
          <a:blip r:embed="rId5" cstate="print"/>
          <a:srcRect/>
          <a:stretch>
            <a:fillRect/>
          </a:stretch>
        </p:blipFill>
        <p:spPr bwMode="auto">
          <a:xfrm>
            <a:off x="828675" y="3066922"/>
            <a:ext cx="279400" cy="190142"/>
          </a:xfrm>
          <a:prstGeom prst="rect">
            <a:avLst/>
          </a:prstGeom>
          <a:noFill/>
        </p:spPr>
      </p:pic>
      <p:pic>
        <p:nvPicPr>
          <p:cNvPr id="17" name="Picture 3"/>
          <p:cNvPicPr>
            <a:picLocks noChangeAspect="1" noChangeArrowheads="1"/>
          </p:cNvPicPr>
          <p:nvPr/>
        </p:nvPicPr>
        <p:blipFill>
          <a:blip r:embed="rId6" cstate="print"/>
          <a:srcRect/>
          <a:stretch>
            <a:fillRect/>
          </a:stretch>
        </p:blipFill>
        <p:spPr bwMode="auto">
          <a:xfrm>
            <a:off x="5684837" y="5269706"/>
            <a:ext cx="698500" cy="215900"/>
          </a:xfrm>
          <a:prstGeom prst="rect">
            <a:avLst/>
          </a:prstGeom>
          <a:noFill/>
        </p:spPr>
      </p:pic>
      <p:pic>
        <p:nvPicPr>
          <p:cNvPr id="18" name="Picture 3"/>
          <p:cNvPicPr>
            <a:picLocks noChangeAspect="1" noChangeArrowheads="1"/>
          </p:cNvPicPr>
          <p:nvPr/>
        </p:nvPicPr>
        <p:blipFill>
          <a:blip r:embed="rId7" cstate="print"/>
          <a:srcRect/>
          <a:stretch>
            <a:fillRect/>
          </a:stretch>
        </p:blipFill>
        <p:spPr bwMode="auto">
          <a:xfrm>
            <a:off x="654050" y="5892291"/>
            <a:ext cx="177800" cy="177800"/>
          </a:xfrm>
          <a:prstGeom prst="rect">
            <a:avLst/>
          </a:prstGeom>
          <a:noFill/>
        </p:spPr>
      </p:pic>
      <p:pic>
        <p:nvPicPr>
          <p:cNvPr id="19" name="Picture 3"/>
          <p:cNvPicPr>
            <a:picLocks noChangeAspect="1" noChangeArrowheads="1"/>
          </p:cNvPicPr>
          <p:nvPr/>
        </p:nvPicPr>
        <p:blipFill>
          <a:blip r:embed="rId8" cstate="print"/>
          <a:srcRect/>
          <a:stretch>
            <a:fillRect/>
          </a:stretch>
        </p:blipFill>
        <p:spPr bwMode="auto">
          <a:xfrm>
            <a:off x="609600" y="6869906"/>
            <a:ext cx="2159000" cy="1130300"/>
          </a:xfrm>
          <a:prstGeom prst="rect">
            <a:avLst/>
          </a:prstGeom>
          <a:noFill/>
        </p:spPr>
      </p:pic>
      <p:pic>
        <p:nvPicPr>
          <p:cNvPr id="20" name="Picture 3"/>
          <p:cNvPicPr>
            <a:picLocks noChangeAspect="1" noChangeArrowheads="1"/>
          </p:cNvPicPr>
          <p:nvPr/>
        </p:nvPicPr>
        <p:blipFill>
          <a:blip r:embed="rId9" cstate="print"/>
          <a:srcRect/>
          <a:stretch>
            <a:fillRect/>
          </a:stretch>
        </p:blipFill>
        <p:spPr bwMode="auto">
          <a:xfrm>
            <a:off x="350099" y="503390"/>
            <a:ext cx="254000" cy="190500"/>
          </a:xfrm>
          <a:prstGeom prst="rect">
            <a:avLst/>
          </a:prstGeom>
          <a:noFill/>
        </p:spPr>
      </p:pic>
      <p:pic>
        <p:nvPicPr>
          <p:cNvPr id="21" name="Picture 3"/>
          <p:cNvPicPr>
            <a:picLocks noChangeAspect="1" noChangeArrowheads="1"/>
          </p:cNvPicPr>
          <p:nvPr/>
        </p:nvPicPr>
        <p:blipFill>
          <a:blip r:embed="rId10" cstate="print"/>
          <a:srcRect/>
          <a:stretch>
            <a:fillRect/>
          </a:stretch>
        </p:blipFill>
        <p:spPr bwMode="auto">
          <a:xfrm>
            <a:off x="772780" y="486228"/>
            <a:ext cx="266700" cy="190500"/>
          </a:xfrm>
          <a:prstGeom prst="rect">
            <a:avLst/>
          </a:prstGeom>
          <a:noFill/>
        </p:spPr>
      </p:pic>
      <p:pic>
        <p:nvPicPr>
          <p:cNvPr id="22" name="Picture 3"/>
          <p:cNvPicPr>
            <a:picLocks noChangeAspect="1" noChangeArrowheads="1"/>
          </p:cNvPicPr>
          <p:nvPr/>
        </p:nvPicPr>
        <p:blipFill>
          <a:blip r:embed="rId11" cstate="print"/>
          <a:srcRect/>
          <a:stretch>
            <a:fillRect/>
          </a:stretch>
        </p:blipFill>
        <p:spPr bwMode="auto">
          <a:xfrm>
            <a:off x="2103437" y="4583906"/>
            <a:ext cx="317500" cy="317500"/>
          </a:xfrm>
          <a:prstGeom prst="rect">
            <a:avLst/>
          </a:prstGeom>
          <a:noFill/>
        </p:spPr>
      </p:pic>
      <p:pic>
        <p:nvPicPr>
          <p:cNvPr id="23" name="Picture 3"/>
          <p:cNvPicPr>
            <a:picLocks noChangeAspect="1" noChangeArrowheads="1"/>
          </p:cNvPicPr>
          <p:nvPr/>
        </p:nvPicPr>
        <p:blipFill>
          <a:blip r:embed="rId12" cstate="print"/>
          <a:srcRect/>
          <a:stretch>
            <a:fillRect/>
          </a:stretch>
        </p:blipFill>
        <p:spPr bwMode="auto">
          <a:xfrm>
            <a:off x="3627437" y="5193506"/>
            <a:ext cx="1358900" cy="317500"/>
          </a:xfrm>
          <a:prstGeom prst="rect">
            <a:avLst/>
          </a:prstGeom>
          <a:noFill/>
        </p:spPr>
      </p:pic>
      <p:pic>
        <p:nvPicPr>
          <p:cNvPr id="24" name="Picture 3"/>
          <p:cNvPicPr>
            <a:picLocks noChangeAspect="1" noChangeArrowheads="1"/>
          </p:cNvPicPr>
          <p:nvPr/>
        </p:nvPicPr>
        <p:blipFill>
          <a:blip r:embed="rId13" cstate="print"/>
          <a:srcRect/>
          <a:stretch>
            <a:fillRect/>
          </a:stretch>
        </p:blipFill>
        <p:spPr bwMode="auto">
          <a:xfrm>
            <a:off x="4340261" y="6068548"/>
            <a:ext cx="215900" cy="190500"/>
          </a:xfrm>
          <a:prstGeom prst="rect">
            <a:avLst/>
          </a:prstGeom>
          <a:noFill/>
        </p:spPr>
      </p:pic>
      <p:pic>
        <p:nvPicPr>
          <p:cNvPr id="25" name="Picture 3"/>
          <p:cNvPicPr>
            <a:picLocks noChangeAspect="1" noChangeArrowheads="1"/>
          </p:cNvPicPr>
          <p:nvPr/>
        </p:nvPicPr>
        <p:blipFill>
          <a:blip r:embed="rId14" cstate="print"/>
          <a:srcRect/>
          <a:stretch>
            <a:fillRect/>
          </a:stretch>
        </p:blipFill>
        <p:spPr bwMode="auto">
          <a:xfrm>
            <a:off x="387350" y="843041"/>
            <a:ext cx="266700" cy="1905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50</a:t>
            </a:r>
          </a:p>
        </p:txBody>
      </p:sp>
      <p:sp>
        <p:nvSpPr>
          <p:cNvPr id="26" name="TextBox 1"/>
          <p:cNvSpPr txBox="1"/>
          <p:nvPr/>
        </p:nvSpPr>
        <p:spPr>
          <a:xfrm>
            <a:off x="426839" y="514466"/>
            <a:ext cx="6781998" cy="546303"/>
          </a:xfrm>
          <a:prstGeom prst="rect">
            <a:avLst/>
          </a:prstGeom>
          <a:noFill/>
        </p:spPr>
        <p:txBody>
          <a:bodyPr wrap="square" lIns="0" tIns="0" rIns="0" rtlCol="0">
            <a:spAutoFit/>
          </a:bodyPr>
          <a:lstStyle/>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と  　　のマークのある未割り当て機器は、サーバーにリンクさせて、サーバーのデバイスリストに表示し、詳細設定のためにアクセス可能にする必要があります。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のマークのあるデバイスは、　　　ツールでオブジェクトツリーからサーバーを選択することでサーバーにリンクすることができます。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2" name="TextBox 1"/>
          <p:cNvSpPr txBox="1"/>
          <p:nvPr/>
        </p:nvSpPr>
        <p:spPr>
          <a:xfrm>
            <a:off x="609600" y="8109466"/>
            <a:ext cx="5054269" cy="1046440"/>
          </a:xfrm>
          <a:prstGeom prst="rect">
            <a:avLst/>
          </a:prstGeom>
          <a:noFill/>
        </p:spPr>
        <p:txBody>
          <a:bodyPr wrap="none" lIns="0" tIns="0" rIns="0" rtlCol="0">
            <a:spAutoFit/>
          </a:bodyPr>
          <a:lstStyle/>
          <a:p>
            <a:pPr>
              <a:lnSpc>
                <a:spcPts val="1300"/>
              </a:lnSpc>
              <a:tabLst>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オブジェクトサーチ</a:t>
            </a:r>
          </a:p>
          <a:p>
            <a:pPr>
              <a:lnSpc>
                <a:spcPts val="1300"/>
              </a:lnSpc>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AxxonNextは、名前の一部のみを使用してオブジェクトツリー内のオブジェクトを検索することができます。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オブジェクトサーチは、[デバイス]の下にあるすべてのタブで行うことができます。</a:t>
            </a:r>
          </a:p>
          <a:p>
            <a:pPr>
              <a:lnSpc>
                <a:spcPts val="1300"/>
              </a:lnSpc>
              <a:tabLst>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オブジェクトの検索は、次の手順で行います。</a:t>
            </a:r>
          </a:p>
          <a:p>
            <a:pPr>
              <a:lnSpc>
                <a:spcPts val="13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検索するオブジェクトツリーを含むタブを選択します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9" name="テキスト ボックス 1038"/>
          <p:cNvSpPr txBox="1"/>
          <p:nvPr/>
        </p:nvSpPr>
        <p:spPr>
          <a:xfrm>
            <a:off x="579437" y="2831306"/>
            <a:ext cx="6366256" cy="425758"/>
          </a:xfrm>
          <a:prstGeom prst="rect">
            <a:avLst/>
          </a:prstGeom>
          <a:noFill/>
          <a:ln>
            <a:solidFill>
              <a:srgbClr val="FFFF00"/>
            </a:solidFill>
          </a:ln>
        </p:spPr>
        <p:txBody>
          <a:bodyPr wrap="square" rtlCol="0">
            <a:spAutoFit/>
          </a:bodyPr>
          <a:lstStyle/>
          <a:p>
            <a:pPr>
              <a:lnSpc>
                <a:spcPts val="1300"/>
              </a:lnSpc>
            </a:pPr>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000" b="1" dirty="0" err="1" smtClean="0">
                <a:latin typeface="メイリオ" panose="020B0604030504040204" pitchFamily="50" charset="-128"/>
                <a:ea typeface="メイリオ" panose="020B0604030504040204" pitchFamily="50" charset="-128"/>
                <a:cs typeface="メイリオ" panose="020B0604030504040204" pitchFamily="50" charset="-128"/>
              </a:rPr>
              <a:t>でマークされたデバイスは</a:t>
            </a:r>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、AxxonNextとの互換性が保証されません</a:t>
            </a:r>
            <a:r>
              <a:rPr kumimoji="1"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a:t>
            </a:r>
          </a:p>
        </p:txBody>
      </p:sp>
      <p:pic>
        <p:nvPicPr>
          <p:cNvPr id="48" name="Picture 3"/>
          <p:cNvPicPr>
            <a:picLocks noChangeAspect="1" noChangeArrowheads="1"/>
          </p:cNvPicPr>
          <p:nvPr/>
        </p:nvPicPr>
        <p:blipFill>
          <a:blip r:embed="rId15" cstate="print"/>
          <a:srcRect/>
          <a:stretch>
            <a:fillRect/>
          </a:stretch>
        </p:blipFill>
        <p:spPr bwMode="auto">
          <a:xfrm>
            <a:off x="897128" y="9155906"/>
            <a:ext cx="2701271" cy="1359694"/>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65550"/>
            <a:ext cx="6340856" cy="453389"/>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検索では大文字と小文字は区別されません。</a:t>
            </a:r>
          </a:p>
        </p:txBody>
      </p:sp>
      <p:sp>
        <p:nvSpPr>
          <p:cNvPr id="5" name="Freeform 3"/>
          <p:cNvSpPr/>
          <p:nvPr/>
        </p:nvSpPr>
        <p:spPr>
          <a:xfrm>
            <a:off x="609600" y="46555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65550"/>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90941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65550"/>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1014189"/>
            <a:ext cx="6340856" cy="453389"/>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オブジェクトIDで検索することもできます。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09600" y="101418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1014189"/>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14580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1014189"/>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39381" y="4130390"/>
            <a:ext cx="6340856" cy="605916"/>
          </a:xfrm>
          <a:custGeom>
            <a:avLst/>
            <a:gdLst>
              <a:gd name="connsiteX0" fmla="*/ 0 w 6340856"/>
              <a:gd name="connsiteY0" fmla="*/ 0 h 453516"/>
              <a:gd name="connsiteX1" fmla="*/ 6340856 w 6340856"/>
              <a:gd name="connsiteY1" fmla="*/ 0 h 453516"/>
              <a:gd name="connsiteX2" fmla="*/ 6340856 w 6340856"/>
              <a:gd name="connsiteY2" fmla="*/ 453516 h 453516"/>
              <a:gd name="connsiteX3" fmla="*/ 0 w 6340856"/>
              <a:gd name="connsiteY3" fmla="*/ 453516 h 453516"/>
              <a:gd name="connsiteX4" fmla="*/ 0 w 6340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6">
                <a:moveTo>
                  <a:pt x="0" y="0"/>
                </a:moveTo>
                <a:lnTo>
                  <a:pt x="6340856" y="0"/>
                </a:lnTo>
                <a:lnTo>
                  <a:pt x="6340856" y="453516"/>
                </a:lnTo>
                <a:lnTo>
                  <a:pt x="0" y="45351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検出されたオブジェクトが、オブジェクトの折りたたみブランチに配置されている場合、分岐が黄色でハイライト表示されます。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609600" y="413039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4130390"/>
            <a:ext cx="9525" cy="612000"/>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4726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4130390"/>
            <a:ext cx="9525" cy="612000"/>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09600" y="5345906"/>
            <a:ext cx="6340856" cy="453390"/>
          </a:xfrm>
          <a:custGeom>
            <a:avLst/>
            <a:gdLst>
              <a:gd name="connsiteX0" fmla="*/ 0 w 6340856"/>
              <a:gd name="connsiteY0" fmla="*/ 0 h 453390"/>
              <a:gd name="connsiteX1" fmla="*/ 6340856 w 6340856"/>
              <a:gd name="connsiteY1" fmla="*/ 0 h 453390"/>
              <a:gd name="connsiteX2" fmla="*/ 6340856 w 6340856"/>
              <a:gd name="connsiteY2" fmla="*/ 453389 h 453390"/>
              <a:gd name="connsiteX3" fmla="*/ 0 w 6340856"/>
              <a:gd name="connsiteY3" fmla="*/ 453389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折りたたみブランチに配置されたオブジェクトに移動すると、ブランチは自動的に展開されます。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Freeform 3"/>
          <p:cNvSpPr/>
          <p:nvPr/>
        </p:nvSpPr>
        <p:spPr>
          <a:xfrm>
            <a:off x="609600" y="5345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09600" y="5345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09600" y="57897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940931" y="5345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609600" y="8393906"/>
            <a:ext cx="6340856" cy="447294"/>
          </a:xfrm>
          <a:custGeom>
            <a:avLst/>
            <a:gdLst>
              <a:gd name="connsiteX0" fmla="*/ 0 w 6340856"/>
              <a:gd name="connsiteY0" fmla="*/ 0 h 447294"/>
              <a:gd name="connsiteX1" fmla="*/ 6340856 w 6340856"/>
              <a:gd name="connsiteY1" fmla="*/ 0 h 447294"/>
              <a:gd name="connsiteX2" fmla="*/ 6340856 w 6340856"/>
              <a:gd name="connsiteY2" fmla="*/ 447294 h 447294"/>
              <a:gd name="connsiteX3" fmla="*/ 0 w 6340856"/>
              <a:gd name="connsiteY3" fmla="*/ 447294 h 447294"/>
              <a:gd name="connsiteX4" fmla="*/ 0 w 6340856"/>
              <a:gd name="connsiteY4" fmla="*/ 0 h 44729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294">
                <a:moveTo>
                  <a:pt x="0" y="0"/>
                </a:moveTo>
                <a:lnTo>
                  <a:pt x="6340856" y="0"/>
                </a:lnTo>
                <a:lnTo>
                  <a:pt x="6340856" y="447294"/>
                </a:lnTo>
                <a:lnTo>
                  <a:pt x="0" y="447294"/>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ja-JP" altLang="en-US" sz="105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609600" y="8393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609600" y="8393906"/>
            <a:ext cx="9525" cy="447294"/>
          </a:xfrm>
          <a:custGeom>
            <a:avLst/>
            <a:gdLst>
              <a:gd name="connsiteX0" fmla="*/ 4762 w 9525"/>
              <a:gd name="connsiteY0" fmla="*/ 0 h 447294"/>
              <a:gd name="connsiteX1" fmla="*/ 4762 w 9525"/>
              <a:gd name="connsiteY1" fmla="*/ 447294 h 447294"/>
            </a:gdLst>
            <a:ahLst/>
            <a:cxnLst>
              <a:cxn ang="0">
                <a:pos x="connsiteX0" y="connsiteY0"/>
              </a:cxn>
              <a:cxn ang="1">
                <a:pos x="connsiteX1" y="connsiteY1"/>
              </a:cxn>
            </a:cxnLst>
            <a:rect l="l" t="t" r="r" b="b"/>
            <a:pathLst>
              <a:path w="9525" h="447294">
                <a:moveTo>
                  <a:pt x="4762" y="0"/>
                </a:moveTo>
                <a:lnTo>
                  <a:pt x="4762" y="447294"/>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609600" y="883167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940931" y="8393906"/>
            <a:ext cx="9525" cy="447294"/>
          </a:xfrm>
          <a:custGeom>
            <a:avLst/>
            <a:gdLst>
              <a:gd name="connsiteX0" fmla="*/ 4762 w 9525"/>
              <a:gd name="connsiteY0" fmla="*/ 0 h 447294"/>
              <a:gd name="connsiteX1" fmla="*/ 4762 w 9525"/>
              <a:gd name="connsiteY1" fmla="*/ 447294 h 447294"/>
            </a:gdLst>
            <a:ahLst/>
            <a:cxnLst>
              <a:cxn ang="0">
                <a:pos x="connsiteX0" y="connsiteY0"/>
              </a:cxn>
              <a:cxn ang="1">
                <a:pos x="connsiteX1" y="connsiteY1"/>
              </a:cxn>
            </a:cxnLst>
            <a:rect l="l" t="t" r="r" b="b"/>
            <a:pathLst>
              <a:path w="9525" h="447294">
                <a:moveTo>
                  <a:pt x="4762" y="0"/>
                </a:moveTo>
                <a:lnTo>
                  <a:pt x="4762" y="447294"/>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9" name="Picture 3"/>
          <p:cNvPicPr>
            <a:picLocks noChangeAspect="1" noChangeArrowheads="1"/>
          </p:cNvPicPr>
          <p:nvPr/>
        </p:nvPicPr>
        <p:blipFill>
          <a:blip r:embed="rId3" cstate="print"/>
          <a:srcRect/>
          <a:stretch>
            <a:fillRect/>
          </a:stretch>
        </p:blipFill>
        <p:spPr bwMode="auto">
          <a:xfrm>
            <a:off x="619125" y="481806"/>
            <a:ext cx="177800" cy="177800"/>
          </a:xfrm>
          <a:prstGeom prst="rect">
            <a:avLst/>
          </a:prstGeom>
          <a:noFill/>
        </p:spPr>
      </p:pic>
      <p:pic>
        <p:nvPicPr>
          <p:cNvPr id="30" name="Picture 3"/>
          <p:cNvPicPr>
            <a:picLocks noChangeAspect="1" noChangeArrowheads="1"/>
          </p:cNvPicPr>
          <p:nvPr/>
        </p:nvPicPr>
        <p:blipFill>
          <a:blip r:embed="rId3" cstate="print"/>
          <a:srcRect/>
          <a:stretch>
            <a:fillRect/>
          </a:stretch>
        </p:blipFill>
        <p:spPr bwMode="auto">
          <a:xfrm>
            <a:off x="614362" y="1042282"/>
            <a:ext cx="177800" cy="177800"/>
          </a:xfrm>
          <a:prstGeom prst="rect">
            <a:avLst/>
          </a:prstGeom>
          <a:noFill/>
        </p:spPr>
      </p:pic>
      <p:pic>
        <p:nvPicPr>
          <p:cNvPr id="31" name="Picture 3"/>
          <p:cNvPicPr>
            <a:picLocks noChangeAspect="1" noChangeArrowheads="1"/>
          </p:cNvPicPr>
          <p:nvPr/>
        </p:nvPicPr>
        <p:blipFill>
          <a:blip r:embed="rId4" cstate="print"/>
          <a:srcRect/>
          <a:stretch>
            <a:fillRect/>
          </a:stretch>
        </p:blipFill>
        <p:spPr bwMode="auto">
          <a:xfrm>
            <a:off x="609600" y="2158409"/>
            <a:ext cx="2882900" cy="1612900"/>
          </a:xfrm>
          <a:prstGeom prst="rect">
            <a:avLst/>
          </a:prstGeom>
          <a:noFill/>
        </p:spPr>
      </p:pic>
      <p:pic>
        <p:nvPicPr>
          <p:cNvPr id="1024" name="Picture 3"/>
          <p:cNvPicPr>
            <a:picLocks noChangeAspect="1" noChangeArrowheads="1"/>
          </p:cNvPicPr>
          <p:nvPr/>
        </p:nvPicPr>
        <p:blipFill>
          <a:blip r:embed="rId5" cstate="print"/>
          <a:srcRect/>
          <a:stretch>
            <a:fillRect/>
          </a:stretch>
        </p:blipFill>
        <p:spPr bwMode="auto">
          <a:xfrm>
            <a:off x="653016" y="4147161"/>
            <a:ext cx="177800" cy="177800"/>
          </a:xfrm>
          <a:prstGeom prst="rect">
            <a:avLst/>
          </a:prstGeom>
          <a:noFill/>
        </p:spPr>
      </p:pic>
      <p:pic>
        <p:nvPicPr>
          <p:cNvPr id="1025" name="Picture 3"/>
          <p:cNvPicPr>
            <a:picLocks noChangeAspect="1" noChangeArrowheads="1"/>
          </p:cNvPicPr>
          <p:nvPr/>
        </p:nvPicPr>
        <p:blipFill>
          <a:blip r:embed="rId6" cstate="print"/>
          <a:srcRect/>
          <a:stretch>
            <a:fillRect/>
          </a:stretch>
        </p:blipFill>
        <p:spPr bwMode="auto">
          <a:xfrm>
            <a:off x="1943904" y="4872241"/>
            <a:ext cx="444500" cy="279400"/>
          </a:xfrm>
          <a:prstGeom prst="rect">
            <a:avLst/>
          </a:prstGeom>
          <a:noFill/>
        </p:spPr>
      </p:pic>
      <p:pic>
        <p:nvPicPr>
          <p:cNvPr id="1026" name="Picture 3"/>
          <p:cNvPicPr>
            <a:picLocks noChangeAspect="1" noChangeArrowheads="1"/>
          </p:cNvPicPr>
          <p:nvPr/>
        </p:nvPicPr>
        <p:blipFill>
          <a:blip r:embed="rId7" cstate="print"/>
          <a:srcRect/>
          <a:stretch>
            <a:fillRect/>
          </a:stretch>
        </p:blipFill>
        <p:spPr bwMode="auto">
          <a:xfrm>
            <a:off x="609600" y="5355431"/>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51</a:t>
            </a:r>
          </a:p>
        </p:txBody>
      </p:sp>
      <p:sp>
        <p:nvSpPr>
          <p:cNvPr id="1028" name="TextBox 1"/>
          <p:cNvSpPr txBox="1"/>
          <p:nvPr/>
        </p:nvSpPr>
        <p:spPr>
          <a:xfrm>
            <a:off x="609600" y="5015706"/>
            <a:ext cx="5539978" cy="353943"/>
          </a:xfrm>
          <a:prstGeom prst="rect">
            <a:avLst/>
          </a:prstGeom>
          <a:noFill/>
        </p:spPr>
        <p:txBody>
          <a:bodyPr wrap="non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検索結果間を移動するには、　　　　   ボタンを使用します。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検索結果がループ内で回転し、最後のオブジェクトから移動して最初のオブジェクトに戻ります。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0" name="TextBox 1"/>
          <p:cNvSpPr txBox="1"/>
          <p:nvPr/>
        </p:nvSpPr>
        <p:spPr>
          <a:xfrm>
            <a:off x="609600" y="316706"/>
            <a:ext cx="3917739" cy="328295"/>
          </a:xfrm>
          <a:prstGeom prst="rect">
            <a:avLst/>
          </a:prstGeom>
          <a:noFill/>
        </p:spPr>
        <p:txBody>
          <a:bodyPr wrap="none" lIns="0" tIns="0" rIns="0" rtlCol="0">
            <a:spAutoFit/>
          </a:bodyPr>
          <a:lstStyle/>
          <a:p>
            <a:pPr>
              <a:lnSpc>
                <a:spcPts val="7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[検索]....ボックス内のオブジェクト名の全部、または一部を入力してください。</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1" name="TextBox 1"/>
          <p:cNvSpPr txBox="1"/>
          <p:nvPr/>
        </p:nvSpPr>
        <p:spPr>
          <a:xfrm>
            <a:off x="609600" y="3952590"/>
            <a:ext cx="5129609" cy="135935"/>
          </a:xfrm>
          <a:prstGeom prst="rect">
            <a:avLst/>
          </a:prstGeom>
          <a:noFill/>
        </p:spPr>
        <p:txBody>
          <a:bodyPr wrap="none" lIns="0" tIns="0" rIns="0" rtlCol="0">
            <a:spAutoFit/>
          </a:bodyPr>
          <a:lstStyle/>
          <a:p>
            <a:pPr>
              <a:lnSpc>
                <a:spcPts val="7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入力した文字に対応する名前の一部が、検出されたオブジェクトでハイライト表示されます。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2" name="TextBox 1"/>
          <p:cNvSpPr txBox="1"/>
          <p:nvPr/>
        </p:nvSpPr>
        <p:spPr>
          <a:xfrm>
            <a:off x="579437" y="6107906"/>
            <a:ext cx="6781800" cy="2046714"/>
          </a:xfrm>
          <a:prstGeom prst="rect">
            <a:avLst/>
          </a:prstGeom>
          <a:noFill/>
        </p:spPr>
        <p:txBody>
          <a:bodyPr wrap="square" lIns="0" tIns="0" rIns="0" rtlCol="0">
            <a:spAutoFit/>
          </a:bodyPr>
          <a:lstStyle/>
          <a:p>
            <a:pPr>
              <a:lnSpc>
                <a:spcPts val="1300"/>
              </a:lnSpc>
              <a:tabLst>
                <a:tab pos="114300" algn="l"/>
                <a:tab pos="203200" algn="l"/>
                <a:tab pos="342900" algn="l"/>
                <a:tab pos="381000" algn="l"/>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Axxonドメインの設定</a:t>
            </a:r>
          </a:p>
          <a:p>
            <a:pPr>
              <a:lnSpc>
                <a:spcPts val="1300"/>
              </a:lnSpc>
              <a:tabLst>
                <a:tab pos="114300" algn="l"/>
                <a:tab pos="203200" algn="l"/>
                <a:tab pos="3429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 pos="3429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分散システムは、AxxonNextソフトウェアパッケージに基づいて、Axxonドメイン、つまりAxxonNextサーバーの選択したグループ内に作成されています。</a:t>
            </a:r>
          </a:p>
          <a:p>
            <a:pPr>
              <a:lnSpc>
                <a:spcPts val="1300"/>
              </a:lnSpc>
              <a:tabLst>
                <a:tab pos="114300" algn="l"/>
                <a:tab pos="203200" algn="l"/>
                <a:tab pos="3429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Axxonドメインを設定する際、以下の操作を必要に応じて組み合わせて使用します。</a:t>
            </a:r>
          </a:p>
          <a:p>
            <a:pPr>
              <a:lnSpc>
                <a:spcPts val="1300"/>
              </a:lnSpc>
              <a:tabLst>
                <a:tab pos="114300" algn="l"/>
                <a:tab pos="203200" algn="l"/>
                <a:tab pos="3429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新しいドメインを作成する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114300" algn="l"/>
                <a:tab pos="203200" algn="l"/>
                <a:tab pos="3429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既存のAxxonドメインにサーバーを追加する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114300" algn="l"/>
                <a:tab pos="203200" algn="l"/>
                <a:tab pos="3429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現在のAxxonドメインからサーバーを除外する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114300" algn="l"/>
                <a:tab pos="203200" algn="l"/>
                <a:tab pos="3429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 pos="3429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Axxonドメインを設定するには、適切な権限(「役割およびユーザーシステムオブジェクトの作成と設定」を参照)が必要です。</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 pos="203200" algn="l"/>
                <a:tab pos="3429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このセクションでは、Axxonドメインの設定に使用される各操作を段階的に解説し、それらの典型的な使用例を提示します。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TextBox 1"/>
          <p:cNvSpPr txBox="1"/>
          <p:nvPr/>
        </p:nvSpPr>
        <p:spPr>
          <a:xfrm>
            <a:off x="619125" y="1612106"/>
            <a:ext cx="4821833" cy="546303"/>
          </a:xfrm>
          <a:prstGeom prst="rect">
            <a:avLst/>
          </a:prstGeom>
          <a:noFill/>
        </p:spPr>
        <p:txBody>
          <a:bodyPr wrap="none" lIns="0" tIns="0" rIns="0" rtlCol="0">
            <a:spAutoFit/>
          </a:bodyPr>
          <a:lstStyle/>
          <a:p>
            <a:pPr>
              <a:lnSpc>
                <a:spcPts val="1300"/>
              </a:lnSpc>
              <a:tabLst>
                <a:tab pos="203200" algn="l"/>
                <a:tab pos="342900" algn="l"/>
                <a:tab pos="381000" algn="l"/>
              </a:tabLst>
            </a:pPr>
            <a:r>
              <a:rPr lang="ja-JP" altLang="en-US" sz="800">
                <a:latin typeface="メイリオ" panose="020B0604030504040204" pitchFamily="50" charset="-128"/>
                <a:ea typeface="メイリオ" panose="020B0604030504040204" pitchFamily="50" charset="-128"/>
                <a:cs typeface="メイリオ" panose="020B0604030504040204" pitchFamily="50" charset="-128"/>
              </a:rPr>
              <a:t>ボックスに何かを入力すると、自動的に検索が開始されます。</a:t>
            </a:r>
            <a:endParaRPr lang="en-US" altLang="ja-JP" sz="80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r>
              <a:rPr lang="ja-JP" altLang="en-US" sz="800" smtClean="0">
                <a:latin typeface="メイリオ" panose="020B0604030504040204" pitchFamily="50" charset="-128"/>
                <a:ea typeface="メイリオ" panose="020B0604030504040204" pitchFamily="50" charset="-128"/>
                <a:cs typeface="メイリオ" panose="020B0604030504040204" pitchFamily="50" charset="-128"/>
              </a:rPr>
              <a:t>検索が完了すると、検索結果がベージュ色にハイライトされ、多くのオブジェクトがツリーに検出されたことがわかります。</a:t>
            </a:r>
            <a:endParaRPr lang="ja-JP" altLang="en-US" sz="80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r>
              <a:rPr lang="ja-JP" altLang="en-US" sz="80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1"/>
          <p:cNvSpPr txBox="1"/>
          <p:nvPr/>
        </p:nvSpPr>
        <p:spPr>
          <a:xfrm>
            <a:off x="655637" y="9613106"/>
            <a:ext cx="6126677" cy="135935"/>
          </a:xfrm>
          <a:prstGeom prst="rect">
            <a:avLst/>
          </a:prstGeom>
          <a:noFill/>
        </p:spPr>
        <p:txBody>
          <a:bodyPr wrap="squar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をクリックするか、またはサーバ</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ー(2)上で右クリックしてコンテキストメニューから[Axxonドメインに追加]を選択します。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1320006"/>
            <a:ext cx="2159000" cy="11303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09600" y="2894806"/>
            <a:ext cx="3352800" cy="16129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35000" y="4636532"/>
            <a:ext cx="177800" cy="1778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698500" y="6757948"/>
            <a:ext cx="177800" cy="177800"/>
          </a:xfrm>
          <a:prstGeom prst="rect">
            <a:avLst/>
          </a:prstGeom>
          <a:noFill/>
        </p:spPr>
      </p:pic>
      <p:pic>
        <p:nvPicPr>
          <p:cNvPr id="17" name="Picture 3"/>
          <p:cNvPicPr>
            <a:picLocks noChangeAspect="1" noChangeArrowheads="1"/>
          </p:cNvPicPr>
          <p:nvPr/>
        </p:nvPicPr>
        <p:blipFill>
          <a:blip r:embed="rId5" cstate="print"/>
          <a:srcRect/>
          <a:stretch>
            <a:fillRect/>
          </a:stretch>
        </p:blipFill>
        <p:spPr bwMode="auto">
          <a:xfrm>
            <a:off x="1182794" y="8201601"/>
            <a:ext cx="1782162" cy="1303242"/>
          </a:xfrm>
          <a:prstGeom prst="rect">
            <a:avLst/>
          </a:prstGeom>
          <a:noFill/>
        </p:spPr>
      </p:pic>
      <p:pic>
        <p:nvPicPr>
          <p:cNvPr id="18" name="Picture 3"/>
          <p:cNvPicPr>
            <a:picLocks noChangeAspect="1" noChangeArrowheads="1"/>
          </p:cNvPicPr>
          <p:nvPr/>
        </p:nvPicPr>
        <p:blipFill>
          <a:blip r:embed="rId6" cstate="print"/>
          <a:srcRect/>
          <a:stretch>
            <a:fillRect/>
          </a:stretch>
        </p:blipFill>
        <p:spPr bwMode="auto">
          <a:xfrm>
            <a:off x="808037" y="9460706"/>
            <a:ext cx="304800" cy="304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52</a:t>
            </a:r>
          </a:p>
        </p:txBody>
      </p:sp>
      <p:sp>
        <p:nvSpPr>
          <p:cNvPr id="19" name="TextBox 1"/>
          <p:cNvSpPr txBox="1"/>
          <p:nvPr/>
        </p:nvSpPr>
        <p:spPr>
          <a:xfrm>
            <a:off x="579437" y="316706"/>
            <a:ext cx="6980238" cy="1033616"/>
          </a:xfrm>
          <a:prstGeom prst="rect">
            <a:avLst/>
          </a:prstGeom>
          <a:noFill/>
        </p:spPr>
        <p:txBody>
          <a:bodyPr wrap="square" lIns="0" tIns="0" rIns="0" rtlCol="0">
            <a:spAutoFit/>
          </a:bodyPr>
          <a:lstStyle/>
          <a:p>
            <a:pPr>
              <a:lnSpc>
                <a:spcPts val="1100"/>
              </a:lnSpc>
              <a:tabLst>
                <a:tab pos="203200" algn="l"/>
                <a:tab pos="381000" algn="l"/>
              </a:tabLst>
            </a:pPr>
            <a:r>
              <a:rPr lang="en-US" altLang="ja-JP" sz="12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Axxonドメイン操作</a:t>
            </a:r>
            <a:endParaRPr lang="en-US" altLang="zh-CN" sz="12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381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新規ドメインの作成</a:t>
            </a:r>
          </a:p>
          <a:p>
            <a:pPr>
              <a:lnSpc>
                <a:spcPts val="1100"/>
              </a:lnSpc>
              <a:tabLst>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新しいAxxonドメインは、次のいずれかの方法で作成できます。</a:t>
            </a:r>
          </a:p>
          <a:p>
            <a:pPr>
              <a:lnSpc>
                <a:spcPts val="11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サーバーとクライアントの構成タイプでAxxonNextソフトウェアパッケージをインストールする際に設定</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(「インストール」の手順ステップ8を参照)</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ドメインに属していないサーバーに接続する場合</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381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2の方法では、メッセージが表示され、[OK]をクリックします（「起動」を参照）。</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TextBox 1"/>
          <p:cNvSpPr txBox="1"/>
          <p:nvPr/>
        </p:nvSpPr>
        <p:spPr>
          <a:xfrm>
            <a:off x="579437" y="2526506"/>
            <a:ext cx="6781800" cy="469359"/>
          </a:xfrm>
          <a:prstGeom prst="rect">
            <a:avLst/>
          </a:prstGeom>
          <a:noFill/>
        </p:spPr>
        <p:txBody>
          <a:bodyPr wrap="square" lIns="0" tIns="0" rIns="0" rtlCol="0">
            <a:spAutoFit/>
          </a:bodyPr>
          <a:lstStyle/>
          <a:p>
            <a:pPr>
              <a:lnSpc>
                <a:spcPts val="11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[新規Axxonドメインに名前をつける]ウィンドウが表示されます。</a:t>
            </a:r>
          </a:p>
          <a:p>
            <a:pPr>
              <a:lnSpc>
                <a:spcPts val="11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[新規Axxonドメイン名]フィールドに、Axxonドメイン名を入力し、サーバーに基づいてコンピュータの新しいグループを作成し、[適用]をクリックします。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609600" y="5574506"/>
            <a:ext cx="5464637" cy="1183016"/>
          </a:xfrm>
          <a:prstGeom prst="rect">
            <a:avLst/>
          </a:prstGeom>
          <a:noFill/>
        </p:spPr>
        <p:txBody>
          <a:bodyPr wrap="none" lIns="0" tIns="0" rIns="0" rtlCol="0">
            <a:spAutoFit/>
          </a:bodyPr>
          <a:lstStyle/>
          <a:p>
            <a:pPr>
              <a:lnSpc>
                <a:spcPts val="1500"/>
              </a:lnSpc>
              <a:tabLst>
                <a:tab pos="203200" algn="l"/>
                <a:tab pos="342900" algn="l"/>
              </a:tabLst>
            </a:pP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これで、サーバーに基づいた新しいAxxonドメインが作成されます。</a:t>
            </a:r>
          </a:p>
          <a:p>
            <a:pPr>
              <a:lnSpc>
                <a:spcPts val="1500"/>
              </a:lnSpc>
              <a:tabLst>
                <a:tab pos="203200" algn="l"/>
                <a:tab pos="342900" algn="l"/>
              </a:tabLst>
            </a:pPr>
            <a:r>
              <a:rPr lang="en-US" altLang="ja-JP"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AxxonNextソフトウェアパッケージは、入力された承認パラメータ（「起動」を参照）で起動します。</a:t>
            </a:r>
          </a:p>
          <a:p>
            <a:pPr>
              <a:lnSpc>
                <a:spcPts val="1500"/>
              </a:lnSpc>
              <a:tabLst>
                <a:tab pos="203200" algn="l"/>
                <a:tab pos="342900" algn="l"/>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既存Axxonドメインへのサーバー追加</a:t>
            </a:r>
          </a:p>
          <a:p>
            <a:pPr>
              <a:lnSpc>
                <a:spcPts val="1500"/>
              </a:lnSpc>
              <a:tabLst>
                <a:tab pos="203200" algn="l"/>
                <a:tab pos="342900" algn="l"/>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42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サーバーは、そのAxxonドメイン内の任意のサーバーから既存のAxxonドメインに追加することができます。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579437" y="4636532"/>
            <a:ext cx="6371019" cy="861774"/>
          </a:xfrm>
          <a:prstGeom prst="rect">
            <a:avLst/>
          </a:prstGeom>
          <a:noFill/>
          <a:ln>
            <a:solidFill>
              <a:srgbClr val="FFFF00"/>
            </a:solidFill>
          </a:ln>
        </p:spPr>
        <p:txBody>
          <a:bodyPr wrap="square" rtlCol="0">
            <a:spAutoFit/>
          </a:bodyPr>
          <a:lstStyle/>
          <a:p>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既存のAxxonドメインにサーバーを追加するには、上記の手順を使用することはできません。複数のサーバーへ同じAxxonドメイン名を割り当てても、それらのサーバーが同じAxxonドメインになるとは限りません。</a:t>
            </a:r>
          </a:p>
          <a:p>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異なるAxxonドメインは、同じ名前を持つことができます。</a:t>
            </a:r>
          </a:p>
        </p:txBody>
      </p:sp>
      <p:sp>
        <p:nvSpPr>
          <p:cNvPr id="28" name="テキスト ボックス 27"/>
          <p:cNvSpPr txBox="1"/>
          <p:nvPr/>
        </p:nvSpPr>
        <p:spPr>
          <a:xfrm>
            <a:off x="609218" y="6773108"/>
            <a:ext cx="6371019" cy="553998"/>
          </a:xfrm>
          <a:prstGeom prst="rect">
            <a:avLst/>
          </a:prstGeom>
          <a:noFill/>
          <a:ln>
            <a:solidFill>
              <a:srgbClr val="FFFF00"/>
            </a:solidFill>
          </a:ln>
        </p:spPr>
        <p:txBody>
          <a:bodyPr wrap="square" rtlCol="0">
            <a:spAutoFit/>
          </a:bodyPr>
          <a:lstStyle/>
          <a:p>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未割り当てのサーバー、すなわち、既に任意のAxxonドメインに属していないサーバーのみ追加することができます。</a:t>
            </a:r>
          </a:p>
        </p:txBody>
      </p:sp>
      <p:sp>
        <p:nvSpPr>
          <p:cNvPr id="29" name="TextBox 1"/>
          <p:cNvSpPr txBox="1"/>
          <p:nvPr/>
        </p:nvSpPr>
        <p:spPr>
          <a:xfrm>
            <a:off x="601200" y="7403306"/>
            <a:ext cx="6349495" cy="815608"/>
          </a:xfrm>
          <a:prstGeom prst="rect">
            <a:avLst/>
          </a:prstGeom>
          <a:noFill/>
        </p:spPr>
        <p:txBody>
          <a:bodyPr wrap="none" lIns="0" tIns="0" rIns="0" rtlCol="0">
            <a:spAutoFit/>
          </a:bodyPr>
          <a:lstStyle/>
          <a:p>
            <a:pPr>
              <a:lnSpc>
                <a:spcPts val="15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Axxonドメインにサーバーを追加する方法は、検索結果（[未割り当てサーバー]グループ内）に存在するかしないかによって異なります。</a:t>
            </a:r>
          </a:p>
          <a:p>
            <a:pPr>
              <a:lnSpc>
                <a:spcPts val="1500"/>
              </a:lnSpc>
              <a:tabLst>
                <a:tab pos="203200" algn="l"/>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が検索結果に存在する場合は、次の手順でAxxonドメインに追加します。</a:t>
            </a:r>
          </a:p>
          <a:p>
            <a:pPr>
              <a:lnSpc>
                <a:spcPts val="1500"/>
              </a:lnSpc>
              <a:tabLst>
                <a:tab pos="203200" algn="l"/>
                <a:tab pos="342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未割り当てのサーバー]グループ(1)でサーバーを選択します。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555706"/>
            <a:ext cx="6340856" cy="702944"/>
          </a:xfrm>
          <a:custGeom>
            <a:avLst/>
            <a:gdLst>
              <a:gd name="connsiteX0" fmla="*/ 0 w 6340856"/>
              <a:gd name="connsiteY0" fmla="*/ 0 h 702944"/>
              <a:gd name="connsiteX1" fmla="*/ 6340856 w 6340856"/>
              <a:gd name="connsiteY1" fmla="*/ 0 h 702944"/>
              <a:gd name="connsiteX2" fmla="*/ 6340856 w 6340856"/>
              <a:gd name="connsiteY2" fmla="*/ 702944 h 702944"/>
              <a:gd name="connsiteX3" fmla="*/ 0 w 6340856"/>
              <a:gd name="connsiteY3" fmla="*/ 702944 h 702944"/>
              <a:gd name="connsiteX4" fmla="*/ 0 w 6340856"/>
              <a:gd name="connsiteY4" fmla="*/ 0 h 70294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702944">
                <a:moveTo>
                  <a:pt x="0" y="0"/>
                </a:moveTo>
                <a:lnTo>
                  <a:pt x="6340856" y="0"/>
                </a:lnTo>
                <a:lnTo>
                  <a:pt x="6340856" y="702944"/>
                </a:lnTo>
                <a:lnTo>
                  <a:pt x="0" y="702944"/>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Axxonドメインに追加されたときのサーバーステイタスがアクセス不可の場合は、オブジェクトツリー</a:t>
            </a: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アイコン</a:t>
            </a: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が表示されます。</a:t>
            </a:r>
            <a:endPar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7555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7555706"/>
            <a:ext cx="9525" cy="702944"/>
          </a:xfrm>
          <a:custGeom>
            <a:avLst/>
            <a:gdLst>
              <a:gd name="connsiteX0" fmla="*/ 4762 w 9525"/>
              <a:gd name="connsiteY0" fmla="*/ 0 h 702944"/>
              <a:gd name="connsiteX1" fmla="*/ 4762 w 9525"/>
              <a:gd name="connsiteY1" fmla="*/ 702944 h 702944"/>
            </a:gdLst>
            <a:ahLst/>
            <a:cxnLst>
              <a:cxn ang="0">
                <a:pos x="connsiteX0" y="connsiteY0"/>
              </a:cxn>
              <a:cxn ang="1">
                <a:pos x="connsiteX1" y="connsiteY1"/>
              </a:cxn>
            </a:cxnLst>
            <a:rect l="l" t="t" r="r" b="b"/>
            <a:pathLst>
              <a:path w="9525" h="702944">
                <a:moveTo>
                  <a:pt x="4762" y="0"/>
                </a:moveTo>
                <a:lnTo>
                  <a:pt x="4762" y="70294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24912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7555706"/>
            <a:ext cx="9525" cy="702944"/>
          </a:xfrm>
          <a:custGeom>
            <a:avLst/>
            <a:gdLst>
              <a:gd name="connsiteX0" fmla="*/ 4762 w 9525"/>
              <a:gd name="connsiteY0" fmla="*/ 0 h 702944"/>
              <a:gd name="connsiteX1" fmla="*/ 4762 w 9525"/>
              <a:gd name="connsiteY1" fmla="*/ 702944 h 702944"/>
            </a:gdLst>
            <a:ahLst/>
            <a:cxnLst>
              <a:cxn ang="0">
                <a:pos x="connsiteX0" y="connsiteY0"/>
              </a:cxn>
              <a:cxn ang="1">
                <a:pos x="connsiteX1" y="connsiteY1"/>
              </a:cxn>
            </a:cxnLst>
            <a:rect l="l" t="t" r="r" b="b"/>
            <a:pathLst>
              <a:path w="9525" h="702944">
                <a:moveTo>
                  <a:pt x="4762" y="0"/>
                </a:moveTo>
                <a:lnTo>
                  <a:pt x="4762" y="70294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64462" y="1873553"/>
            <a:ext cx="2400300" cy="1562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3593306"/>
            <a:ext cx="2882900" cy="13843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049337" y="5955506"/>
            <a:ext cx="2120900" cy="15240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46223" y="7605021"/>
            <a:ext cx="177800" cy="1778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703373" y="7955848"/>
            <a:ext cx="241300" cy="241300"/>
          </a:xfrm>
          <a:prstGeom prst="rect">
            <a:avLst/>
          </a:prstGeom>
          <a:noFill/>
        </p:spPr>
      </p:pic>
      <p:pic>
        <p:nvPicPr>
          <p:cNvPr id="13" name="Picture 3"/>
          <p:cNvPicPr>
            <a:picLocks noChangeAspect="1" noChangeArrowheads="1"/>
          </p:cNvPicPr>
          <p:nvPr/>
        </p:nvPicPr>
        <p:blipFill>
          <a:blip r:embed="rId7" cstate="print"/>
          <a:srcRect/>
          <a:stretch>
            <a:fillRect/>
          </a:stretch>
        </p:blipFill>
        <p:spPr bwMode="auto">
          <a:xfrm>
            <a:off x="973137" y="8355806"/>
            <a:ext cx="2882900" cy="17145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53</a:t>
            </a:r>
          </a:p>
        </p:txBody>
      </p:sp>
      <p:sp>
        <p:nvSpPr>
          <p:cNvPr id="14" name="TextBox 1"/>
          <p:cNvSpPr txBox="1"/>
          <p:nvPr/>
        </p:nvSpPr>
        <p:spPr>
          <a:xfrm>
            <a:off x="579437" y="240506"/>
            <a:ext cx="6599237" cy="1713290"/>
          </a:xfrm>
          <a:prstGeom prst="rect">
            <a:avLst/>
          </a:prstGeom>
          <a:noFill/>
        </p:spPr>
        <p:txBody>
          <a:bodyPr wrap="square" lIns="0" tIns="0" rIns="0" rtlCol="0">
            <a:spAutoFit/>
          </a:bodyPr>
          <a:lstStyle/>
          <a:p>
            <a:pPr>
              <a:lnSpc>
                <a:spcPts val="1300"/>
              </a:lnSpc>
              <a:tabLst>
                <a:tab pos="203200" algn="l"/>
                <a:tab pos="3810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サーバーは、[未割り当てのサーバー]グループからAxxonドメインに追加されます。</a:t>
            </a: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未割り当てサーバーの検索はブロードキャストパケットを用いて行われているため、検索結果には(たとえば、ブロードキャストパケットをブロックするルータを越えて)異なるサブネットワークにあるサーバーが含まれない可能性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場合、Axxonドメインに手動でサーバーを追加するオプションを使用します。このオプションは、[未割り当てのサーバー]グループ内に存在するものを含む、すべての未割り当てサーバーで使用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サーバーを手動でAxxonドメインに追加する手順は以下のとおりです。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[未割り当てサーバー]グループのコンテキストメニューで[Axxonドメインにサーバーを追加]オプションを選択します（メニューはグループ名の右クリックで表示されます）。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609600" y="3462088"/>
            <a:ext cx="2311530"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[サーバー名入力]ウィンドウが表示されます。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609600" y="5117306"/>
            <a:ext cx="4618252" cy="815608"/>
          </a:xfrm>
          <a:prstGeom prst="rect">
            <a:avLst/>
          </a:prstGeom>
          <a:noFill/>
        </p:spPr>
        <p:txBody>
          <a:bodyPr wrap="none" lIns="0" tIns="0" rIns="0" rtlCol="0">
            <a:spAutoFit/>
          </a:bodyPr>
          <a:lstStyle/>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[サーバー名]フィールドに、Axxonドメインに追加するサーバー名のNetBIOSを入力します。</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[適用]をクリックします。</a:t>
            </a:r>
          </a:p>
          <a:p>
            <a:pPr>
              <a:lnSpc>
                <a:spcPts val="1200"/>
              </a:lnSpc>
              <a:tabLst>
                <a:tab pos="2032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サーバーが、手動でAxxonドメインに追加されます。</a:t>
            </a:r>
          </a:p>
          <a:p>
            <a:pPr>
              <a:lnSpc>
                <a:spcPts val="1200"/>
              </a:lnSpc>
              <a:tabLst>
                <a:tab pos="2032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いずれかの方法でサーバーがAxxonドメインに追加されると、オブジェクトツリーに表示されます。</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69912" y="9280423"/>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以降、Axxonドメインにあるサーバーは、プライマリサーバーとして任意に選択することができます。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569912" y="928042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569912" y="92804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569912" y="972428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520243" y="9280423"/>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761206"/>
            <a:ext cx="2882900" cy="17653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000125" y="3469288"/>
            <a:ext cx="2120900" cy="20320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808037" y="5726906"/>
            <a:ext cx="2882900" cy="11303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620712" y="9318364"/>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54</a:t>
            </a:r>
          </a:p>
        </p:txBody>
      </p:sp>
      <p:sp>
        <p:nvSpPr>
          <p:cNvPr id="12" name="TextBox 1"/>
          <p:cNvSpPr txBox="1"/>
          <p:nvPr/>
        </p:nvSpPr>
        <p:spPr>
          <a:xfrm>
            <a:off x="309113" y="240506"/>
            <a:ext cx="6975924" cy="507831"/>
          </a:xfrm>
          <a:prstGeom prst="rect">
            <a:avLst/>
          </a:prstGeom>
          <a:noFill/>
        </p:spPr>
        <p:txBody>
          <a:bodyPr wrap="squar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サーバーは、サーバーがアクセス可能になるとすぐに、Axxonドメインに追加されます。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Axxonドメインへのサーバーの追加をキャンセルするには、（サーバー名を右クリックして）コンテキストメニューから[Axxonドメインへのサーバー追加を元に戻す]を選択します。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609600" y="2717800"/>
            <a:ext cx="6676508" cy="751488"/>
          </a:xfrm>
          <a:prstGeom prst="rect">
            <a:avLst/>
          </a:prstGeom>
          <a:noFill/>
        </p:spPr>
        <p:txBody>
          <a:bodyPr wrap="none" lIns="0" tIns="0" rIns="0" rtlCol="0">
            <a:spAutoFit/>
          </a:bodyPr>
          <a:lstStyle/>
          <a:p>
            <a:pPr>
              <a:lnSpc>
                <a:spcPts val="1100"/>
              </a:lnSpc>
              <a:tabLst>
                <a:tab pos="203200" algn="l"/>
                <a:tab pos="381000" algn="l"/>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Axxonドメインからのサーバーの削除</a:t>
            </a:r>
          </a:p>
          <a:p>
            <a:pPr>
              <a:lnSpc>
                <a:spcPts val="1100"/>
              </a:lnSpc>
              <a:tabLst>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Axxonドメイン上の任意のサーバーは、Axxonドメインからサーバーを削除することができます。</a:t>
            </a:r>
          </a:p>
          <a:p>
            <a:pPr>
              <a:lnSpc>
                <a:spcPts val="1100"/>
              </a:lnSpc>
              <a:tabLst>
                <a:tab pos="203200" algn="l"/>
                <a:tab pos="3810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Axxonドメインからサーバーを削除するには、次の手順を実行してください。</a:t>
            </a:r>
          </a:p>
          <a:p>
            <a:pPr>
              <a:lnSpc>
                <a:spcPts val="1100"/>
              </a:lnSpc>
              <a:tabLst>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サーバーのコンテキストメニューの</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[Axxonドメインから削除]オプションを選択します(メニューはグループ名の右クリックで表示されます)。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572002" y="5600700"/>
            <a:ext cx="5248232" cy="135935"/>
          </a:xfrm>
          <a:prstGeom prst="rect">
            <a:avLst/>
          </a:prstGeom>
          <a:noFill/>
        </p:spPr>
        <p:txBody>
          <a:bodyPr wrap="none" lIns="0" tIns="0" rIns="0" rtlCol="0">
            <a:spAutoFit/>
          </a:bodyPr>
          <a:lstStyle/>
          <a:p>
            <a:pPr>
              <a:lnSpc>
                <a:spcPts val="7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表示されたウィンドウで</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、[はい]ボタンをクリックしてAxxonドメインから削除したいサーバーを確認します。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572001" y="7006586"/>
            <a:ext cx="6789235" cy="2380139"/>
          </a:xfrm>
          <a:prstGeom prst="rect">
            <a:avLst/>
          </a:prstGeom>
          <a:noFill/>
        </p:spPr>
        <p:txBody>
          <a:bodyPr wrap="square" lIns="0" tIns="0" rIns="0" rtlCol="0">
            <a:spAutoFit/>
          </a:bodyPr>
          <a:lstStyle/>
          <a:p>
            <a:pPr>
              <a:lnSpc>
                <a:spcPts val="13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サーバーがAxxonドメインから削除されます。</a:t>
            </a:r>
          </a:p>
          <a:p>
            <a:pPr>
              <a:lnSpc>
                <a:spcPts val="13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現在のクライアントが削除したサーバーに接続されていた場合、ユーザーインターフェイスがアンロードされ、AxxonNextの承認手続きを繰り返すように求めるメッセージが表示されます（「起動」を参照）。</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810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Axxonドメインの構成例</a:t>
            </a:r>
          </a:p>
          <a:p>
            <a:pPr>
              <a:lnSpc>
                <a:spcPts val="1300"/>
              </a:lnSpc>
              <a:tabLst>
                <a:tab pos="203200" algn="l"/>
                <a:tab pos="3810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Axxonドメイン構成で可能なケースは、ある程度まで、2つの典型的なケースの組み合わせです。</a:t>
            </a:r>
          </a:p>
          <a:p>
            <a:pPr>
              <a:lnSpc>
                <a:spcPts val="13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1つめの典型的なケースでは、将来のAxxonドメインのサーバーを、AxxonNextをインストールする前に選択します。</a:t>
            </a:r>
          </a:p>
          <a:p>
            <a:pPr>
              <a:lnSpc>
                <a:spcPts val="13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このケースでは次の手順を実行します。</a:t>
            </a:r>
          </a:p>
          <a:p>
            <a:pPr>
              <a:lnSpc>
                <a:spcPts val="13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新規Axxonドメインの作成に基づいてサーバーを選択します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203200" algn="l"/>
                <a:tab pos="3810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サーバーとクライアントの構成タイプでAxxonNextソフトウェアパッケージをインストールし、新しいAxxonドメイン名を表示します（「設定」の手順8を参照）。</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zh-CN" sz="8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584200" y="9801295"/>
            <a:ext cx="6340856" cy="453517"/>
          </a:xfrm>
          <a:custGeom>
            <a:avLst/>
            <a:gdLst>
              <a:gd name="connsiteX0" fmla="*/ 0 w 6340856"/>
              <a:gd name="connsiteY0" fmla="*/ 0 h 453517"/>
              <a:gd name="connsiteX1" fmla="*/ 6340856 w 6340856"/>
              <a:gd name="connsiteY1" fmla="*/ 0 h 453517"/>
              <a:gd name="connsiteX2" fmla="*/ 6340856 w 6340856"/>
              <a:gd name="connsiteY2" fmla="*/ 453517 h 453517"/>
              <a:gd name="connsiteX3" fmla="*/ 0 w 6340856"/>
              <a:gd name="connsiteY3" fmla="*/ 453517 h 453517"/>
              <a:gd name="connsiteX4" fmla="*/ 0 w 6340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517">
                <a:moveTo>
                  <a:pt x="0" y="0"/>
                </a:moveTo>
                <a:lnTo>
                  <a:pt x="6340856" y="0"/>
                </a:lnTo>
                <a:lnTo>
                  <a:pt x="6340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デフォルトのアーカイブは、オペレータがアラームを開始したときに記録が作成されるものです。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584200" y="98012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584200" y="9801295"/>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584200" y="1024528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15531" y="9801295"/>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594316" y="9829132"/>
            <a:ext cx="177800" cy="177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240506"/>
            <a:ext cx="3835400" cy="2959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3669506"/>
            <a:ext cx="3835400" cy="2959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55</a:t>
            </a:r>
          </a:p>
        </p:txBody>
      </p:sp>
      <p:sp>
        <p:nvSpPr>
          <p:cNvPr id="11" name="TextBox 1"/>
          <p:cNvSpPr txBox="1"/>
          <p:nvPr/>
        </p:nvSpPr>
        <p:spPr>
          <a:xfrm>
            <a:off x="787400" y="3288506"/>
            <a:ext cx="6153531" cy="353943"/>
          </a:xfrm>
          <a:prstGeom prst="rect">
            <a:avLst/>
          </a:prstGeom>
          <a:noFill/>
        </p:spPr>
        <p:txBody>
          <a:bodyPr wrap="square" lIns="0" tIns="0" rIns="0" rtlCol="0">
            <a:spAutoFit/>
          </a:bodyPr>
          <a:lstStyle/>
          <a:p>
            <a:pPr>
              <a:lnSpc>
                <a:spcPts val="12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Axxonドメインに他のサーバーを追加するのではなく、将来のAxxonドメインの他のサーバー上に</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、[サーバーとクライアント]の構成タイプでAxxonNextソフトウェアパッケージをインストールします（「設定」の手順8を参照）。</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TextBox 1"/>
          <p:cNvSpPr txBox="1"/>
          <p:nvPr/>
        </p:nvSpPr>
        <p:spPr>
          <a:xfrm>
            <a:off x="609600" y="6793706"/>
            <a:ext cx="6751637" cy="3046988"/>
          </a:xfrm>
          <a:prstGeom prst="rect">
            <a:avLst/>
          </a:prstGeom>
          <a:noFill/>
        </p:spPr>
        <p:txBody>
          <a:bodyPr wrap="square" lIns="0" tIns="0" rIns="0" rtlCol="0">
            <a:spAutoFit/>
          </a:bodyPr>
          <a:lstStyle/>
          <a:p>
            <a:pPr>
              <a:lnSpc>
                <a:spcPts val="13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プライマリサーバーに接続します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既存のAxxonドメインへのサーバーの追加」セクションの指示に従って、残っているサーバーをプライマリサーバーからAxxonドメインに追加します。</a:t>
            </a:r>
          </a:p>
          <a:p>
            <a:pPr>
              <a:lnSpc>
                <a:spcPts val="1300"/>
              </a:lnSpc>
              <a:tabLst>
                <a:tab pos="203200" algn="l"/>
                <a:tab pos="3429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2つめの典型的なケースでは、新しいAxxonドメインに別のAxxonドメインの一部であるサーバーを追加します。</a:t>
            </a:r>
          </a:p>
          <a:p>
            <a:pPr>
              <a:lnSpc>
                <a:spcPts val="1300"/>
              </a:lnSpc>
              <a:tabLst>
                <a:tab pos="203200" algn="l"/>
                <a:tab pos="3429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この場合、次の手順を実行します。</a:t>
            </a:r>
          </a:p>
          <a:p>
            <a:pPr>
              <a:lnSpc>
                <a:spcPts val="13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「Axxon</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ドメインからサーバーを削除する」セクションの指示に従って、現在のAxxonドメインから新しいAxxonドメインに追加するすべてのサーバーを除外します。</a:t>
            </a:r>
          </a:p>
          <a:p>
            <a:pPr>
              <a:lnSpc>
                <a:spcPts val="13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ステップ</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1で除外したサーバーに接続する際は、「新しいドメインを作成する」セクションの指示に従って、新しいAxxonドメインに名前を付けます。</a:t>
            </a:r>
          </a:p>
          <a:p>
            <a:pPr>
              <a:lnSpc>
                <a:spcPts val="1300"/>
              </a:lnSpc>
              <a:tabLst>
                <a:tab pos="203200" algn="l"/>
                <a:tab pos="3429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既存のAxxonドメインへのサーバーの追加」セクションの指示に従って、残っているサーバーをプライマリサーバーからAxxonドメインに追加します。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endParaRPr lang="en-US" altLang="zh-CN"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デバイスの予備設定</a:t>
            </a:r>
          </a:p>
          <a:p>
            <a:pPr>
              <a:lnSpc>
                <a:spcPts val="1300"/>
              </a:lnSpc>
              <a:tabLst>
                <a:tab pos="203200" algn="l"/>
                <a:tab pos="342900" algn="l"/>
                <a:tab pos="381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初めて</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AxxonNextのソフトウェア パッケージを起動するとき、以下の準備操作を行うことができます。</a:t>
            </a:r>
          </a:p>
          <a:p>
            <a:pPr>
              <a:lnSpc>
                <a:spcPts val="1300"/>
              </a:lnSpc>
              <a:tabLst>
                <a:tab pos="203200" algn="l"/>
                <a:tab pos="3429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操作：</a:t>
            </a:r>
          </a:p>
          <a:p>
            <a:pPr>
              <a:lnSpc>
                <a:spcPts val="1300"/>
              </a:lnSpc>
              <a:tabLst>
                <a:tab pos="203200" algn="l"/>
                <a:tab pos="3429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オブジェクトとして登録するためのIPデバイスの選択</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選択されたIPデバイスのデフォルトアーカイブの設定</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26769"/>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AxxonNext起動時の準備段階をスキップするには、(2)をクリックします。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82676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82676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127063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826769"/>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09600" y="480453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ベンダー、モデル、およびファームウェアのバージョンが決定されていないIPデバイスは、[高度な設定が必要]内に表示されます。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609600" y="480453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480453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537032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480453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30348" y="850900"/>
            <a:ext cx="177800" cy="1778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609600" y="1275397"/>
            <a:ext cx="2882900" cy="1193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09600" y="2692400"/>
            <a:ext cx="3835400" cy="1752600"/>
          </a:xfrm>
          <a:prstGeom prst="rect">
            <a:avLst/>
          </a:prstGeom>
          <a:noFill/>
        </p:spPr>
      </p:pic>
      <p:pic>
        <p:nvPicPr>
          <p:cNvPr id="16" name="Picture 3"/>
          <p:cNvPicPr>
            <a:picLocks noChangeAspect="1" noChangeArrowheads="1"/>
          </p:cNvPicPr>
          <p:nvPr/>
        </p:nvPicPr>
        <p:blipFill>
          <a:blip r:embed="rId2" cstate="print"/>
          <a:srcRect/>
          <a:stretch>
            <a:fillRect/>
          </a:stretch>
        </p:blipFill>
        <p:spPr bwMode="auto">
          <a:xfrm>
            <a:off x="698500" y="4826000"/>
            <a:ext cx="177800" cy="177800"/>
          </a:xfrm>
          <a:prstGeom prst="rect">
            <a:avLst/>
          </a:prstGeom>
          <a:noFill/>
        </p:spPr>
      </p:pic>
      <p:pic>
        <p:nvPicPr>
          <p:cNvPr id="17" name="Picture 3"/>
          <p:cNvPicPr>
            <a:picLocks noChangeAspect="1" noChangeArrowheads="1"/>
          </p:cNvPicPr>
          <p:nvPr/>
        </p:nvPicPr>
        <p:blipFill>
          <a:blip r:embed="rId5" cstate="print"/>
          <a:srcRect/>
          <a:stretch>
            <a:fillRect/>
          </a:stretch>
        </p:blipFill>
        <p:spPr bwMode="auto">
          <a:xfrm>
            <a:off x="609600" y="5473700"/>
            <a:ext cx="3835400" cy="35433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56</a:t>
            </a:r>
          </a:p>
        </p:txBody>
      </p:sp>
      <p:sp>
        <p:nvSpPr>
          <p:cNvPr id="18" name="TextBox 1"/>
          <p:cNvSpPr txBox="1"/>
          <p:nvPr/>
        </p:nvSpPr>
        <p:spPr>
          <a:xfrm>
            <a:off x="609600" y="2526506"/>
            <a:ext cx="3077766" cy="135935"/>
          </a:xfrm>
          <a:prstGeom prst="rect">
            <a:avLst/>
          </a:prstGeom>
          <a:noFill/>
        </p:spPr>
        <p:txBody>
          <a:bodyPr wrap="none" lIns="0" tIns="0" rIns="0" rtlCol="0">
            <a:spAutoFit/>
          </a:bodyPr>
          <a:lstStyle/>
          <a:p>
            <a:pPr>
              <a:lnSpc>
                <a:spcPts val="7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IPデバイスの設定アプリケーションが起動します。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TextBox 1"/>
          <p:cNvSpPr txBox="1"/>
          <p:nvPr/>
        </p:nvSpPr>
        <p:spPr>
          <a:xfrm>
            <a:off x="609600" y="9155906"/>
            <a:ext cx="6599237" cy="815608"/>
          </a:xfrm>
          <a:prstGeom prst="rect">
            <a:avLst/>
          </a:prstGeom>
          <a:noFill/>
        </p:spPr>
        <p:txBody>
          <a:bodyPr wrap="square" lIns="0" tIns="0" rIns="0" rtlCol="0">
            <a:spAutoFit/>
          </a:bodyPr>
          <a:lstStyle/>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[アクティベーションするデバイスの選択]リストでは、AxxonNextオブジェクトとして登録するデバイスのチェックボックスをオンにし、[適用]をクリックします。</a:t>
            </a: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再度IPデバイスを検索する必要がある場合は、[検索]をクリックします。</a:t>
            </a: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（[適用]または[キャンセル]をクリックして）IPデバイスの設定アプリケーションを閉じると、最初の手順で選択したビデオカメラ（IPデバイス）のデフォルトアーカイブを設定するように求められます。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TextBox 1"/>
          <p:cNvSpPr txBox="1"/>
          <p:nvPr/>
        </p:nvSpPr>
        <p:spPr>
          <a:xfrm>
            <a:off x="609600" y="647700"/>
            <a:ext cx="4802597" cy="135935"/>
          </a:xfrm>
          <a:prstGeom prst="rect">
            <a:avLst/>
          </a:prstGeom>
          <a:noFill/>
        </p:spPr>
        <p:txBody>
          <a:bodyPr wrap="none" lIns="0" tIns="0" rIns="0" rtlCol="0">
            <a:spAutoFit/>
          </a:bodyPr>
          <a:lstStyle/>
          <a:p>
            <a:pPr>
              <a:lnSpc>
                <a:spcPts val="700"/>
              </a:lnSpc>
              <a:tabLst>
                <a:tab pos="3429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[IPデバイス設定アプリケーション]ダイアログボックス(1)で[はい]をクリックします。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609600" y="4508500"/>
            <a:ext cx="5027017" cy="328295"/>
          </a:xfrm>
          <a:prstGeom prst="rect">
            <a:avLst/>
          </a:prstGeom>
          <a:noFill/>
        </p:spPr>
        <p:txBody>
          <a:bodyPr wrap="none" lIns="0" tIns="0" rIns="0" rtlCol="0">
            <a:spAutoFit/>
          </a:bodyPr>
          <a:lstStyle/>
          <a:p>
            <a:pPr>
              <a:lnSpc>
                <a:spcPts val="11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このアプリケーションを起動すると、プログラムは接続されたIPデバイスを自動的に検索します。</a:t>
            </a:r>
          </a:p>
          <a:p>
            <a:pPr>
              <a:lnSpc>
                <a:spcPts val="11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検出されたデバイスは、[アクティベーションするデバイスを選択]リストに表示されます。</a:t>
            </a:r>
            <a:endPar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3"/>
          <p:cNvSpPr/>
          <p:nvPr/>
        </p:nvSpPr>
        <p:spPr>
          <a:xfrm>
            <a:off x="731837" y="5000052"/>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各ディスクには、総容量、総占有スペース、合計空きエリアの情報が表示されます(2)。</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731837" y="500005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731837" y="500005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731837" y="5565838"/>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682168" y="5000052"/>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731837" y="588311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既存のボリュームサイズは、[現在のボリュームを使用]フィールドに表示されます。</a:t>
            </a:r>
          </a:p>
        </p:txBody>
      </p:sp>
      <p:sp>
        <p:nvSpPr>
          <p:cNvPr id="15" name="Freeform 3"/>
          <p:cNvSpPr/>
          <p:nvPr/>
        </p:nvSpPr>
        <p:spPr>
          <a:xfrm>
            <a:off x="731837" y="588311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731837" y="58831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731837" y="632698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682168" y="58831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744537" y="7391495"/>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アーカイブサイズの割り当てフィールドとスライダーは動的にリンクされています。</a:t>
            </a:r>
          </a:p>
        </p:txBody>
      </p:sp>
      <p:sp>
        <p:nvSpPr>
          <p:cNvPr id="20" name="Freeform 3"/>
          <p:cNvSpPr/>
          <p:nvPr/>
        </p:nvSpPr>
        <p:spPr>
          <a:xfrm>
            <a:off x="744537" y="739149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744537" y="7391495"/>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744537" y="795727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694868" y="7391495"/>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715581" y="8089106"/>
            <a:ext cx="5959856" cy="687452"/>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ィールドの値はスライダーが移動すると変化し、逆の場合も同様に変化します。スライダーの上にある図は、使用ディスクエリアをグラフィック表示しています。グレーは使用されているエリアを示し、オレンジはアーカイブを作成するために割り当てられたスペースを示してい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744537" y="806205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744537" y="8062053"/>
            <a:ext cx="9525" cy="720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744537" y="87749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694868" y="8062053"/>
            <a:ext cx="9525" cy="720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715582" y="8965406"/>
            <a:ext cx="5959855" cy="1537494"/>
          </a:xfrm>
          <a:custGeom>
            <a:avLst/>
            <a:gdLst>
              <a:gd name="connsiteX0" fmla="*/ 0 w 5959855"/>
              <a:gd name="connsiteY0" fmla="*/ 0 h 1397000"/>
              <a:gd name="connsiteX1" fmla="*/ 5959856 w 5959855"/>
              <a:gd name="connsiteY1" fmla="*/ 0 h 1397000"/>
              <a:gd name="connsiteX2" fmla="*/ 5959856 w 5959855"/>
              <a:gd name="connsiteY2" fmla="*/ 1397000 h 1397000"/>
              <a:gd name="connsiteX3" fmla="*/ 0 w 5959855"/>
              <a:gd name="connsiteY3" fmla="*/ 1397000 h 1397000"/>
              <a:gd name="connsiteX4" fmla="*/ 0 w 5959855"/>
              <a:gd name="connsiteY4" fmla="*/ 0 h 13970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5" h="1397000">
                <a:moveTo>
                  <a:pt x="0" y="0"/>
                </a:moveTo>
                <a:lnTo>
                  <a:pt x="5959856" y="0"/>
                </a:lnTo>
                <a:lnTo>
                  <a:pt x="5959856" y="1397000"/>
                </a:lnTo>
                <a:lnTo>
                  <a:pt x="0" y="139700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アーカイブのボリューム全体を割り当てるには、まず手動でディスク上のファイルシステムを削除する必要があります。</a:t>
            </a: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これを行うには、次の手順を実行します。</a:t>
            </a:r>
          </a:p>
          <a:p>
            <a:pPr>
              <a:lnSpc>
                <a:spcPts val="1300"/>
              </a:lnSpc>
            </a:pP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  Windowsのディスク管理を起動します（5）。</a:t>
            </a:r>
          </a:p>
          <a:p>
            <a:pPr>
              <a:lnSpc>
                <a:spcPts val="1300"/>
              </a:lnSpc>
            </a:pP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必要なボリュームを削除します</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得られた未フォーマットエリアに新しいボリュームを作成します</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pP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D.  </a:t>
            </a: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ボリュームに文字を割り当てます</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。ただしフォーマットしないでください。</a:t>
            </a:r>
          </a:p>
          <a:p>
            <a:pPr>
              <a:lnSpc>
                <a:spcPts val="13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ディスクマネージャではリムーバブルディスク上のパーティションを削除できないことに注意してください。</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Freeform 3"/>
          <p:cNvSpPr/>
          <p:nvPr/>
        </p:nvSpPr>
        <p:spPr>
          <a:xfrm>
            <a:off x="744537" y="885961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88106"/>
            <a:ext cx="3835400" cy="3289300"/>
          </a:xfrm>
          <a:prstGeom prst="rect">
            <a:avLst/>
          </a:prstGeom>
          <a:noFill/>
        </p:spPr>
      </p:pic>
      <p:pic>
        <p:nvPicPr>
          <p:cNvPr id="31" name="Picture 3"/>
          <p:cNvPicPr>
            <a:picLocks noChangeAspect="1" noChangeArrowheads="1"/>
          </p:cNvPicPr>
          <p:nvPr/>
        </p:nvPicPr>
        <p:blipFill>
          <a:blip r:embed="rId3" cstate="print"/>
          <a:srcRect/>
          <a:stretch>
            <a:fillRect/>
          </a:stretch>
        </p:blipFill>
        <p:spPr bwMode="auto">
          <a:xfrm>
            <a:off x="801687" y="4283868"/>
            <a:ext cx="177800" cy="177800"/>
          </a:xfrm>
          <a:prstGeom prst="rect">
            <a:avLst/>
          </a:prstGeom>
          <a:noFill/>
        </p:spPr>
      </p:pic>
      <p:pic>
        <p:nvPicPr>
          <p:cNvPr id="1024" name="Picture 3"/>
          <p:cNvPicPr>
            <a:picLocks noChangeAspect="1" noChangeArrowheads="1"/>
          </p:cNvPicPr>
          <p:nvPr/>
        </p:nvPicPr>
        <p:blipFill>
          <a:blip r:embed="rId4" cstate="print"/>
          <a:srcRect/>
          <a:stretch>
            <a:fillRect/>
          </a:stretch>
        </p:blipFill>
        <p:spPr bwMode="auto">
          <a:xfrm>
            <a:off x="800100" y="5022024"/>
            <a:ext cx="177800" cy="177800"/>
          </a:xfrm>
          <a:prstGeom prst="rect">
            <a:avLst/>
          </a:prstGeom>
          <a:noFill/>
        </p:spPr>
      </p:pic>
      <p:pic>
        <p:nvPicPr>
          <p:cNvPr id="1025" name="Picture 3"/>
          <p:cNvPicPr>
            <a:picLocks noChangeAspect="1" noChangeArrowheads="1"/>
          </p:cNvPicPr>
          <p:nvPr/>
        </p:nvPicPr>
        <p:blipFill>
          <a:blip r:embed="rId5" cstate="print"/>
          <a:srcRect/>
          <a:stretch>
            <a:fillRect/>
          </a:stretch>
        </p:blipFill>
        <p:spPr bwMode="auto">
          <a:xfrm>
            <a:off x="774072" y="5892641"/>
            <a:ext cx="177800" cy="177800"/>
          </a:xfrm>
          <a:prstGeom prst="rect">
            <a:avLst/>
          </a:prstGeom>
          <a:noFill/>
        </p:spPr>
      </p:pic>
      <p:pic>
        <p:nvPicPr>
          <p:cNvPr id="1026" name="Picture 3"/>
          <p:cNvPicPr>
            <a:picLocks noChangeAspect="1" noChangeArrowheads="1"/>
          </p:cNvPicPr>
          <p:nvPr/>
        </p:nvPicPr>
        <p:blipFill>
          <a:blip r:embed="rId4" cstate="print"/>
          <a:srcRect/>
          <a:stretch>
            <a:fillRect/>
          </a:stretch>
        </p:blipFill>
        <p:spPr bwMode="auto">
          <a:xfrm>
            <a:off x="769937" y="7416006"/>
            <a:ext cx="177800" cy="177800"/>
          </a:xfrm>
          <a:prstGeom prst="rect">
            <a:avLst/>
          </a:prstGeom>
          <a:noFill/>
        </p:spPr>
      </p:pic>
      <p:pic>
        <p:nvPicPr>
          <p:cNvPr id="1028" name="Picture 3"/>
          <p:cNvPicPr>
            <a:picLocks noChangeAspect="1" noChangeArrowheads="1"/>
          </p:cNvPicPr>
          <p:nvPr/>
        </p:nvPicPr>
        <p:blipFill>
          <a:blip r:embed="rId4" cstate="print"/>
          <a:srcRect/>
          <a:stretch>
            <a:fillRect/>
          </a:stretch>
        </p:blipFill>
        <p:spPr bwMode="auto">
          <a:xfrm>
            <a:off x="761371" y="8089106"/>
            <a:ext cx="177800" cy="177800"/>
          </a:xfrm>
          <a:prstGeom prst="rect">
            <a:avLst/>
          </a:prstGeom>
          <a:noFill/>
        </p:spPr>
      </p:pic>
      <p:pic>
        <p:nvPicPr>
          <p:cNvPr id="1029" name="Picture 3"/>
          <p:cNvPicPr>
            <a:picLocks noChangeAspect="1" noChangeArrowheads="1"/>
          </p:cNvPicPr>
          <p:nvPr/>
        </p:nvPicPr>
        <p:blipFill>
          <a:blip r:embed="rId6" cstate="print"/>
          <a:srcRect/>
          <a:stretch>
            <a:fillRect/>
          </a:stretch>
        </p:blipFill>
        <p:spPr bwMode="auto">
          <a:xfrm>
            <a:off x="731837" y="8851106"/>
            <a:ext cx="47247" cy="1764000"/>
          </a:xfrm>
          <a:prstGeom prst="rect">
            <a:avLst/>
          </a:prstGeom>
          <a:noFill/>
        </p:spPr>
      </p:pic>
      <p:pic>
        <p:nvPicPr>
          <p:cNvPr id="1030" name="Picture 3"/>
          <p:cNvPicPr>
            <a:picLocks noChangeAspect="1" noChangeArrowheads="1"/>
          </p:cNvPicPr>
          <p:nvPr/>
        </p:nvPicPr>
        <p:blipFill>
          <a:blip r:embed="rId5" cstate="print"/>
          <a:srcRect/>
          <a:stretch>
            <a:fillRect/>
          </a:stretch>
        </p:blipFill>
        <p:spPr bwMode="auto">
          <a:xfrm>
            <a:off x="758675" y="8876506"/>
            <a:ext cx="177800" cy="177800"/>
          </a:xfrm>
          <a:prstGeom prst="rect">
            <a:avLst/>
          </a:prstGeom>
          <a:noFill/>
        </p:spPr>
      </p:pic>
      <p:pic>
        <p:nvPicPr>
          <p:cNvPr id="1031" name="Picture 3"/>
          <p:cNvPicPr>
            <a:picLocks noChangeAspect="1" noChangeArrowheads="1"/>
          </p:cNvPicPr>
          <p:nvPr/>
        </p:nvPicPr>
        <p:blipFill>
          <a:blip r:embed="rId7" cstate="print"/>
          <a:srcRect/>
          <a:stretch>
            <a:fillRect/>
          </a:stretch>
        </p:blipFill>
        <p:spPr bwMode="auto">
          <a:xfrm>
            <a:off x="6688133" y="8851106"/>
            <a:ext cx="31501" cy="17640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57</a:t>
            </a:r>
          </a:p>
        </p:txBody>
      </p:sp>
      <p:sp>
        <p:nvSpPr>
          <p:cNvPr id="1033" name="TextBox 1"/>
          <p:cNvSpPr txBox="1"/>
          <p:nvPr/>
        </p:nvSpPr>
        <p:spPr>
          <a:xfrm>
            <a:off x="579437" y="3593306"/>
            <a:ext cx="6629400" cy="661720"/>
          </a:xfrm>
          <a:prstGeom prst="rect">
            <a:avLst/>
          </a:prstGeom>
          <a:noFill/>
        </p:spPr>
        <p:txBody>
          <a:bodyPr wrap="square" lIns="0" tIns="0" rIns="0" rtlCol="0">
            <a:spAutoFit/>
          </a:bodyPr>
          <a:lstStyle/>
          <a:p>
            <a:pPr>
              <a:lnSpc>
                <a:spcPts val="1200"/>
              </a:lnSpc>
              <a:tabLst>
                <a:tab pos="203200" algn="l"/>
                <a:tab pos="381000" algn="l"/>
                <a:tab pos="7239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選択されたビデオカメラのデフォルトのアーカイブの設定をスキップしてAxxonNextソフトウェアパッケージを起動するには、[キャンセル]ボタンをクリックします。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723900" algn="l"/>
                <a:tab pos="7620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を構成するには、次の手順を実行してください。</a:t>
            </a:r>
          </a:p>
          <a:p>
            <a:pPr>
              <a:lnSpc>
                <a:spcPts val="1200"/>
              </a:lnSpc>
              <a:tabLst>
                <a:tab pos="203200" algn="l"/>
                <a:tab pos="3810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デフォルトアーカイブを保存するために使用されるディスクの</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、[アーカイブ用に使用]チェックボックスをオンにします(1)。</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4" name="TextBox 1"/>
          <p:cNvSpPr txBox="1"/>
          <p:nvPr/>
        </p:nvSpPr>
        <p:spPr>
          <a:xfrm>
            <a:off x="584200" y="6420883"/>
            <a:ext cx="6966067" cy="815608"/>
          </a:xfrm>
          <a:prstGeom prst="rect">
            <a:avLst/>
          </a:prstGeom>
          <a:noFill/>
        </p:spPr>
        <p:txBody>
          <a:bodyPr wrap="square" lIns="0" tIns="0" rIns="0" rtlCol="0">
            <a:spAutoFit/>
          </a:bodyPr>
          <a:lstStyle/>
          <a:p>
            <a:pPr>
              <a:lnSpc>
                <a:spcPts val="1200"/>
              </a:lnSpc>
              <a:tabLst>
                <a:tab pos="381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選択した各ディスクのアーカイブサイズ</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(1GB以上)を指定します(3)。アーカイブのサイズは、以下の4つ方法のいづれかで指定することができます。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アーカイブに割り当てられたディスク容量のボリュームに対応する位置にスライダを移動する</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アーカイブのサイズを総ディスクエリアに対する割合で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（[ディスク]フィールドの％で）手動で入力する。</a:t>
            </a:r>
          </a:p>
          <a:p>
            <a:pPr>
              <a:lnSpc>
                <a:spcPts val="12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アーカイブのサイズをディスクの空き容量に対する割合で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（[空きエリア]フィールドの％で）手動で入力する。</a:t>
            </a:r>
          </a:p>
          <a:p>
            <a:pPr>
              <a:lnSpc>
                <a:spcPts val="12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アーカイブのサイズをギガバイト単位で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（[アーカイブサイズ]-[GB]のフィールドで）手動で入力する。</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5" name="テキスト ボックス 1034"/>
          <p:cNvSpPr txBox="1"/>
          <p:nvPr/>
        </p:nvSpPr>
        <p:spPr>
          <a:xfrm>
            <a:off x="731837" y="4255026"/>
            <a:ext cx="5955093" cy="592470"/>
          </a:xfrm>
          <a:prstGeom prst="rect">
            <a:avLst/>
          </a:prstGeom>
          <a:noFill/>
          <a:ln>
            <a:solidFill>
              <a:srgbClr val="FFFF00"/>
            </a:solidFill>
          </a:ln>
        </p:spPr>
        <p:txBody>
          <a:bodyPr wrap="square" rtlCol="0">
            <a:spAutoFit/>
          </a:bodyPr>
          <a:lstStyle/>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アーカイブに使用できるのはローカルディスクのみです。アーカイブは、ネットワークディスク（NAS）上でホストすることはできません。</a:t>
            </a:r>
          </a:p>
        </p:txBody>
      </p:sp>
      <p:sp>
        <p:nvSpPr>
          <p:cNvPr id="44" name="TextBox 1"/>
          <p:cNvSpPr txBox="1"/>
          <p:nvPr/>
        </p:nvSpPr>
        <p:spPr>
          <a:xfrm>
            <a:off x="579437" y="5650706"/>
            <a:ext cx="6649256" cy="200055"/>
          </a:xfrm>
          <a:prstGeom prst="rect">
            <a:avLst/>
          </a:prstGeom>
          <a:noFill/>
        </p:spPr>
        <p:txBody>
          <a:bodyPr wrap="none" lIns="0" tIns="0" rIns="0" rtlCol="0">
            <a:spAutoFit/>
          </a:bodyPr>
          <a:lstStyle/>
          <a:p>
            <a:pPr>
              <a:lnSpc>
                <a:spcPts val="1200"/>
              </a:lnSpc>
              <a:tabLst>
                <a:tab pos="203200" algn="l"/>
                <a:tab pos="381000" algn="l"/>
                <a:tab pos="723900" algn="l"/>
                <a:tab pos="762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すでにディスク上にあるアーカイブボリュームを使用する必要がある場合</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、[現在のボリュームを使用]チェックボックスを選択します（3）。</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Freeform 3"/>
          <p:cNvSpPr/>
          <p:nvPr/>
        </p:nvSpPr>
        <p:spPr>
          <a:xfrm>
            <a:off x="731837" y="105941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731837" y="316706"/>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システムディスクは完全にアーカイブに割り当てることはできません。</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731837" y="316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731837" y="3167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731837" y="76057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682168" y="3167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09600" y="1078706"/>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アーカイブが使用されていない古いボリュームを含むディスクに設定されている場合、ダイアログボックスが表示され、アーカイブボリュームを含むパーティションがフォーマットされることを警告します。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Freeform 3"/>
          <p:cNvSpPr/>
          <p:nvPr/>
        </p:nvSpPr>
        <p:spPr>
          <a:xfrm>
            <a:off x="609600" y="10787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09600" y="10787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164449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940931" y="10787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6537165"/>
            <a:ext cx="6340856" cy="423926"/>
          </a:xfrm>
          <a:custGeom>
            <a:avLst/>
            <a:gdLst>
              <a:gd name="connsiteX0" fmla="*/ 0 w 6340856"/>
              <a:gd name="connsiteY0" fmla="*/ 0 h 423926"/>
              <a:gd name="connsiteX1" fmla="*/ 6340856 w 6340856"/>
              <a:gd name="connsiteY1" fmla="*/ 0 h 423926"/>
              <a:gd name="connsiteX2" fmla="*/ 6340856 w 6340856"/>
              <a:gd name="connsiteY2" fmla="*/ 423926 h 423926"/>
              <a:gd name="connsiteX3" fmla="*/ 0 w 6340856"/>
              <a:gd name="connsiteY3" fmla="*/ 423926 h 423926"/>
              <a:gd name="connsiteX4" fmla="*/ 0 w 6340856"/>
              <a:gd name="connsiteY4" fmla="*/ 0 h 4239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926">
                <a:moveTo>
                  <a:pt x="0" y="0"/>
                </a:moveTo>
                <a:lnTo>
                  <a:pt x="6340856" y="0"/>
                </a:lnTo>
                <a:lnTo>
                  <a:pt x="6340856" y="423926"/>
                </a:lnTo>
                <a:lnTo>
                  <a:pt x="0" y="42392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Freeform 3"/>
          <p:cNvSpPr/>
          <p:nvPr/>
        </p:nvSpPr>
        <p:spPr>
          <a:xfrm>
            <a:off x="609600" y="653716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6537165"/>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09600" y="695156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940931" y="6537165"/>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1" name="Picture 3"/>
          <p:cNvPicPr>
            <a:picLocks noChangeAspect="1" noChangeArrowheads="1"/>
          </p:cNvPicPr>
          <p:nvPr/>
        </p:nvPicPr>
        <p:blipFill>
          <a:blip r:embed="rId3" cstate="print"/>
          <a:srcRect/>
          <a:stretch>
            <a:fillRect/>
          </a:stretch>
        </p:blipFill>
        <p:spPr bwMode="auto">
          <a:xfrm>
            <a:off x="768350" y="350038"/>
            <a:ext cx="177800" cy="177800"/>
          </a:xfrm>
          <a:prstGeom prst="rect">
            <a:avLst/>
          </a:prstGeom>
          <a:noFill/>
        </p:spPr>
      </p:pic>
      <p:pic>
        <p:nvPicPr>
          <p:cNvPr id="22" name="Picture 3"/>
          <p:cNvPicPr>
            <a:picLocks noChangeAspect="1" noChangeArrowheads="1"/>
          </p:cNvPicPr>
          <p:nvPr/>
        </p:nvPicPr>
        <p:blipFill>
          <a:blip r:embed="rId4" cstate="print"/>
          <a:srcRect/>
          <a:stretch>
            <a:fillRect/>
          </a:stretch>
        </p:blipFill>
        <p:spPr bwMode="auto">
          <a:xfrm>
            <a:off x="635000" y="1105504"/>
            <a:ext cx="177800" cy="177800"/>
          </a:xfrm>
          <a:prstGeom prst="rect">
            <a:avLst/>
          </a:prstGeom>
          <a:noFill/>
        </p:spPr>
      </p:pic>
      <p:pic>
        <p:nvPicPr>
          <p:cNvPr id="23" name="Picture 3"/>
          <p:cNvPicPr>
            <a:picLocks noChangeAspect="1" noChangeArrowheads="1"/>
          </p:cNvPicPr>
          <p:nvPr/>
        </p:nvPicPr>
        <p:blipFill>
          <a:blip r:embed="rId5" cstate="print"/>
          <a:srcRect/>
          <a:stretch>
            <a:fillRect/>
          </a:stretch>
        </p:blipFill>
        <p:spPr bwMode="auto">
          <a:xfrm>
            <a:off x="609600" y="1840706"/>
            <a:ext cx="5257800" cy="24384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58</a:t>
            </a:r>
          </a:p>
        </p:txBody>
      </p:sp>
      <p:sp>
        <p:nvSpPr>
          <p:cNvPr id="27" name="TextBox 1"/>
          <p:cNvSpPr txBox="1"/>
          <p:nvPr/>
        </p:nvSpPr>
        <p:spPr>
          <a:xfrm>
            <a:off x="812800" y="850106"/>
            <a:ext cx="1657505" cy="174407"/>
          </a:xfrm>
          <a:prstGeom prst="rect">
            <a:avLst/>
          </a:prstGeom>
          <a:noFill/>
        </p:spPr>
        <p:txBody>
          <a:bodyPr wrap="none" lIns="0" tIns="0" rIns="0" rtlCol="0">
            <a:spAutoFit/>
          </a:bodyPr>
          <a:lstStyle/>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[適用]をクリックします（4）。</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579437" y="4355306"/>
            <a:ext cx="6781800" cy="5715000"/>
          </a:xfrm>
          <a:prstGeom prst="rect">
            <a:avLst/>
          </a:prstGeom>
          <a:noFill/>
        </p:spPr>
        <p:txBody>
          <a:bodyPr wrap="square" lIns="0" tIns="0" rIns="0" rtlCol="0">
            <a:spAutoFit/>
          </a:bodyPr>
          <a:lstStyle/>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フォーマットされるパーティションリストを確認します。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リストが正しい場合、[警告を読み、重要なデータを失うリスクを確認しました]を選択し、[フォーマット]をクリックします。</a:t>
            </a: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予備のアーカイブ設定に戻すには、[キャンセル]をクリックします。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これでデフォルトアーカイブの設定は完了です。</a:t>
            </a:r>
          </a:p>
          <a:p>
            <a:pPr>
              <a:lnSpc>
                <a:spcPts val="1300"/>
              </a:lnSpc>
              <a:tabLst>
                <a:tab pos="1143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デバイスのシステムオブジェクトの設定</a:t>
            </a:r>
          </a:p>
          <a:p>
            <a:pPr>
              <a:lnSpc>
                <a:spcPts val="1300"/>
              </a:lnSpc>
              <a:tabLst>
                <a:tab pos="1143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サーバーオブジェクト</a:t>
            </a:r>
          </a:p>
          <a:p>
            <a:pPr>
              <a:lnSpc>
                <a:spcPts val="1300"/>
              </a:lnSpc>
              <a:tabLst>
                <a:tab pos="1143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一般設定のグループにはソフトウェアパッケージに関する情報（ライセンス、ドライバのバージョンなど）が表示されますが、編集することはできません。</a:t>
            </a:r>
          </a:p>
          <a:p>
            <a:pPr>
              <a:lnSpc>
                <a:spcPts val="1300"/>
              </a:lnSpc>
              <a:tabLst>
                <a:tab pos="1143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AxxonNextソフトウェアパッケージ内のWebサーバーは、設定の[Webサーバー]グループ（「Webサーバーの設定」を参照）に設定することができます。</a:t>
            </a:r>
          </a:p>
          <a:p>
            <a:pPr>
              <a:lnSpc>
                <a:spcPts val="1300"/>
              </a:lnSpc>
              <a:tabLst>
                <a:tab pos="114300" algn="l"/>
              </a:tabLst>
            </a:pP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a:t>
            </a:r>
          </a:p>
          <a:p>
            <a:pPr>
              <a:lnSpc>
                <a:spcPts val="1300"/>
              </a:lnSpc>
              <a:tabLst>
                <a:tab pos="1143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ビデオカメラオブジェクトの作成と構成は、[ハードウェア]タブで行われます。</a:t>
            </a: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ビデオカメラのオブジェクトツリーはその機能に応じて自動的に生成され、AxxonNextソフトウェアパッケージ(アラーム入力、リレー出力、PTZユニットなど)に統合されます。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ネットワーク上で検出されたビデオカメラ用のオブジェクトが最初に[未割り当て機器]リストに表示されます。</a:t>
            </a: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これらのオブジェクトがサーバー機器のリストに移動された後、その設定は、編集用にアクセス可能になります。</a:t>
            </a:r>
          </a:p>
          <a:p>
            <a:pPr>
              <a:lnSpc>
                <a:spcPts val="1300"/>
              </a:lnSpc>
              <a:tabLst>
                <a:tab pos="1143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[オブジェクト機能]グループでは、次のビデオカメラの機能を確認することができます。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MACアドレス</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IPアドレス（自動決定、必要に応じて変更可能</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300"/>
              </a:lnSpc>
              <a:tabLst>
                <a:tab pos="1143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メーカ</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ー、モデル、ファームウェア</a:t>
            </a:r>
          </a:p>
          <a:p>
            <a:pPr>
              <a:lnSpc>
                <a:spcPts val="1300"/>
              </a:lnSpc>
              <a:tabLst>
                <a:tab pos="1143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ドライバー情報</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1143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ビデオカメラとAxxonNextソフトウェアパッケージ間でのデータ送信に使用されるポート</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(デフォルトで80に設定されていますが、必要に応じて変更することができます。）</a:t>
            </a:r>
          </a:p>
          <a:p>
            <a:pPr>
              <a:lnSpc>
                <a:spcPts val="1300"/>
              </a:lnSpc>
              <a:tabLst>
                <a:tab pos="1143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316706"/>
            <a:ext cx="2882900" cy="13208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622300" y="2145506"/>
            <a:ext cx="5740400" cy="6210300"/>
          </a:xfrm>
          <a:prstGeom prst="rect">
            <a:avLst/>
          </a:prstGeom>
          <a:noFill/>
        </p:spPr>
      </p:pic>
      <p:pic>
        <p:nvPicPr>
          <p:cNvPr id="5" name="Picture 3"/>
          <p:cNvPicPr>
            <a:picLocks noChangeAspect="1" noChangeArrowheads="1"/>
          </p:cNvPicPr>
          <p:nvPr/>
        </p:nvPicPr>
        <p:blipFill>
          <a:blip r:embed="rId4" cstate="print"/>
          <a:srcRect/>
          <a:stretch>
            <a:fillRect/>
          </a:stretch>
        </p:blipFill>
        <p:spPr bwMode="auto">
          <a:xfrm>
            <a:off x="990600" y="8877300"/>
            <a:ext cx="2882900" cy="812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59</a:t>
            </a:r>
          </a:p>
        </p:txBody>
      </p:sp>
      <p:sp>
        <p:nvSpPr>
          <p:cNvPr id="6" name="TextBox 1"/>
          <p:cNvSpPr txBox="1"/>
          <p:nvPr/>
        </p:nvSpPr>
        <p:spPr>
          <a:xfrm>
            <a:off x="609600" y="1688306"/>
            <a:ext cx="3709349" cy="353943"/>
          </a:xfrm>
          <a:prstGeom prst="rect">
            <a:avLst/>
          </a:prstGeom>
          <a:noFill/>
        </p:spPr>
        <p:txBody>
          <a:bodyPr wrap="none" lIns="0" tIns="0" rIns="0" rtlCol="0">
            <a:spAutoFit/>
          </a:bodyPr>
          <a:lstStyle/>
          <a:p>
            <a:pPr>
              <a:lnSpc>
                <a:spcPts val="1200"/>
              </a:lnSpc>
              <a:tabLst>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[ビデオカメラ]オブジェクトを設定するには、次の手順を実行します。</a:t>
            </a:r>
          </a:p>
          <a:p>
            <a:pPr>
              <a:lnSpc>
                <a:spcPts val="1200"/>
              </a:lnSpc>
              <a:tabLst>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サーバー上のデバイスリスト内のオブジェクトをハイライト表示します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TextBox 1"/>
          <p:cNvSpPr txBox="1"/>
          <p:nvPr/>
        </p:nvSpPr>
        <p:spPr>
          <a:xfrm>
            <a:off x="731837" y="8499134"/>
            <a:ext cx="5491888" cy="1982594"/>
          </a:xfrm>
          <a:prstGeom prst="rect">
            <a:avLst/>
          </a:prstGeom>
          <a:noFill/>
        </p:spPr>
        <p:txBody>
          <a:bodyPr wrap="none" lIns="0" tIns="0" rIns="0" rtlCol="0">
            <a:spAutoFit/>
          </a:bodyPr>
          <a:lstStyle/>
          <a:p>
            <a:pPr>
              <a:lnSpc>
                <a:spcPts val="700"/>
              </a:lnSpc>
              <a:tabLst>
                <a:tab pos="1778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選択したオブジェクトの設定フィールドが右のエリアに表示されます(2)。</a:t>
            </a:r>
          </a:p>
          <a:p>
            <a:pPr>
              <a:lnSpc>
                <a:spcPts val="700"/>
              </a:lnSpc>
              <a:tabLst>
                <a:tab pos="1778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778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[有効]フィールドのリストから[はい]を選択して、ビデオカメラを有効にします。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ビデオカメラに、オブジェクトツリーおよび表示タイルに表示される名前を</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[名前]フィールドで割り当てます。</a:t>
            </a:r>
          </a:p>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ビデオカメラオブジェクトのIDは、作成時に自動的に設定されますが、</a:t>
            </a:r>
          </a:p>
          <a:p>
            <a:pPr>
              <a:lnSpc>
                <a:spcPts val="10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対応するフィールド内で編集可能です。</a:t>
            </a:r>
          </a:p>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IDは、ビデオカメラのシリアル番号でもあります。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モニター インターフェイス ウィンドウ、サーバーの機器ツリーで、ビデオカメラは、IDで昇順に配置されています。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371600" y="635000"/>
            <a:ext cx="16430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ビデオ統計の表示</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TextBox 1"/>
          <p:cNvSpPr txBox="1"/>
          <p:nvPr/>
        </p:nvSpPr>
        <p:spPr>
          <a:xfrm>
            <a:off x="3784600" y="635000"/>
            <a:ext cx="11156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 name="TextBox 1"/>
          <p:cNvSpPr txBox="1"/>
          <p:nvPr/>
        </p:nvSpPr>
        <p:spPr>
          <a:xfrm>
            <a:off x="59817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 name="TextBox 1"/>
          <p:cNvSpPr txBox="1"/>
          <p:nvPr/>
        </p:nvSpPr>
        <p:spPr>
          <a:xfrm>
            <a:off x="60706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 name="TextBox 1"/>
          <p:cNvSpPr txBox="1"/>
          <p:nvPr/>
        </p:nvSpPr>
        <p:spPr>
          <a:xfrm>
            <a:off x="6172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 name="TextBox 1"/>
          <p:cNvSpPr txBox="1"/>
          <p:nvPr/>
        </p:nvSpPr>
        <p:spPr>
          <a:xfrm>
            <a:off x="62611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 name="TextBox 1"/>
          <p:cNvSpPr txBox="1"/>
          <p:nvPr/>
        </p:nvSpPr>
        <p:spPr>
          <a:xfrm>
            <a:off x="63627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 name="TextBox 1"/>
          <p:cNvSpPr txBox="1"/>
          <p:nvPr/>
        </p:nvSpPr>
        <p:spPr>
          <a:xfrm>
            <a:off x="64516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 name="TextBox 1"/>
          <p:cNvSpPr txBox="1"/>
          <p:nvPr/>
        </p:nvSpPr>
        <p:spPr>
          <a:xfrm>
            <a:off x="6553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 name="TextBox 1"/>
          <p:cNvSpPr txBox="1"/>
          <p:nvPr/>
        </p:nvSpPr>
        <p:spPr>
          <a:xfrm>
            <a:off x="6692900" y="635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165</a:t>
            </a:r>
          </a:p>
        </p:txBody>
      </p:sp>
      <p:sp>
        <p:nvSpPr>
          <p:cNvPr id="13" name="TextBox 1"/>
          <p:cNvSpPr txBox="1"/>
          <p:nvPr/>
        </p:nvSpPr>
        <p:spPr>
          <a:xfrm>
            <a:off x="1371600" y="800100"/>
            <a:ext cx="23163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7.1.1.5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ビデオ監視モードの選択タブ</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4737100" y="800100"/>
            <a:ext cx="6508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 name="TextBox 1"/>
          <p:cNvSpPr txBox="1"/>
          <p:nvPr/>
        </p:nvSpPr>
        <p:spPr>
          <a:xfrm>
            <a:off x="59817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 name="TextBox 1"/>
          <p:cNvSpPr txBox="1"/>
          <p:nvPr/>
        </p:nvSpPr>
        <p:spPr>
          <a:xfrm>
            <a:off x="60706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 name="TextBox 1"/>
          <p:cNvSpPr txBox="1"/>
          <p:nvPr/>
        </p:nvSpPr>
        <p:spPr>
          <a:xfrm>
            <a:off x="6172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 name="TextBox 1"/>
          <p:cNvSpPr txBox="1"/>
          <p:nvPr/>
        </p:nvSpPr>
        <p:spPr>
          <a:xfrm>
            <a:off x="62611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 name="TextBox 1"/>
          <p:cNvSpPr txBox="1"/>
          <p:nvPr/>
        </p:nvSpPr>
        <p:spPr>
          <a:xfrm>
            <a:off x="63627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 name="TextBox 1"/>
          <p:cNvSpPr txBox="1"/>
          <p:nvPr/>
        </p:nvSpPr>
        <p:spPr>
          <a:xfrm>
            <a:off x="64516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 name="TextBox 1"/>
          <p:cNvSpPr txBox="1"/>
          <p:nvPr/>
        </p:nvSpPr>
        <p:spPr>
          <a:xfrm>
            <a:off x="6553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 name="TextBox 1"/>
          <p:cNvSpPr txBox="1"/>
          <p:nvPr/>
        </p:nvSpPr>
        <p:spPr>
          <a:xfrm>
            <a:off x="6692900" y="800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166</a:t>
            </a:r>
          </a:p>
        </p:txBody>
      </p:sp>
      <p:sp>
        <p:nvSpPr>
          <p:cNvPr id="23" name="TextBox 1"/>
          <p:cNvSpPr txBox="1"/>
          <p:nvPr/>
        </p:nvSpPr>
        <p:spPr>
          <a:xfrm>
            <a:off x="1181100" y="9652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3022600" y="965200"/>
            <a:ext cx="14875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 name="TextBox 1"/>
          <p:cNvSpPr txBox="1"/>
          <p:nvPr/>
        </p:nvSpPr>
        <p:spPr>
          <a:xfrm>
            <a:off x="59817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 name="TextBox 1"/>
          <p:cNvSpPr txBox="1"/>
          <p:nvPr/>
        </p:nvSpPr>
        <p:spPr>
          <a:xfrm>
            <a:off x="60706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 name="TextBox 1"/>
          <p:cNvSpPr txBox="1"/>
          <p:nvPr/>
        </p:nvSpPr>
        <p:spPr>
          <a:xfrm>
            <a:off x="6172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 name="TextBox 1"/>
          <p:cNvSpPr txBox="1"/>
          <p:nvPr/>
        </p:nvSpPr>
        <p:spPr>
          <a:xfrm>
            <a:off x="62611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 name="TextBox 1"/>
          <p:cNvSpPr txBox="1"/>
          <p:nvPr/>
        </p:nvSpPr>
        <p:spPr>
          <a:xfrm>
            <a:off x="63627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 name="TextBox 1"/>
          <p:cNvSpPr txBox="1"/>
          <p:nvPr/>
        </p:nvSpPr>
        <p:spPr>
          <a:xfrm>
            <a:off x="64516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 name="TextBox 1"/>
          <p:cNvSpPr txBox="1"/>
          <p:nvPr/>
        </p:nvSpPr>
        <p:spPr>
          <a:xfrm>
            <a:off x="6553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 name="TextBox 1"/>
          <p:cNvSpPr txBox="1"/>
          <p:nvPr/>
        </p:nvSpPr>
        <p:spPr>
          <a:xfrm>
            <a:off x="6692900" y="965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167</a:t>
            </a:r>
          </a:p>
        </p:txBody>
      </p:sp>
      <p:sp>
        <p:nvSpPr>
          <p:cNvPr id="33" name="TextBox 1"/>
          <p:cNvSpPr txBox="1"/>
          <p:nvPr/>
        </p:nvSpPr>
        <p:spPr>
          <a:xfrm>
            <a:off x="1181100" y="1117600"/>
            <a:ext cx="11092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2260600" y="1117600"/>
            <a:ext cx="18594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 name="TextBox 1"/>
          <p:cNvSpPr txBox="1"/>
          <p:nvPr/>
        </p:nvSpPr>
        <p:spPr>
          <a:xfrm>
            <a:off x="59817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 name="TextBox 1"/>
          <p:cNvSpPr txBox="1"/>
          <p:nvPr/>
        </p:nvSpPr>
        <p:spPr>
          <a:xfrm>
            <a:off x="60706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 name="TextBox 1"/>
          <p:cNvSpPr txBox="1"/>
          <p:nvPr/>
        </p:nvSpPr>
        <p:spPr>
          <a:xfrm>
            <a:off x="61722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 name="TextBox 1"/>
          <p:cNvSpPr txBox="1"/>
          <p:nvPr/>
        </p:nvSpPr>
        <p:spPr>
          <a:xfrm>
            <a:off x="62611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 name="TextBox 1"/>
          <p:cNvSpPr txBox="1"/>
          <p:nvPr/>
        </p:nvSpPr>
        <p:spPr>
          <a:xfrm>
            <a:off x="63627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 name="TextBox 1"/>
          <p:cNvSpPr txBox="1"/>
          <p:nvPr/>
        </p:nvSpPr>
        <p:spPr>
          <a:xfrm>
            <a:off x="64516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1" name="TextBox 1"/>
          <p:cNvSpPr txBox="1"/>
          <p:nvPr/>
        </p:nvSpPr>
        <p:spPr>
          <a:xfrm>
            <a:off x="6553200" y="1117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2" name="TextBox 1"/>
          <p:cNvSpPr txBox="1"/>
          <p:nvPr/>
        </p:nvSpPr>
        <p:spPr>
          <a:xfrm>
            <a:off x="6692900" y="1117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168</a:t>
            </a:r>
          </a:p>
        </p:txBody>
      </p:sp>
      <p:sp>
        <p:nvSpPr>
          <p:cNvPr id="43" name="TextBox 1"/>
          <p:cNvSpPr txBox="1"/>
          <p:nvPr/>
        </p:nvSpPr>
        <p:spPr>
          <a:xfrm>
            <a:off x="1371600" y="1282700"/>
            <a:ext cx="285494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7.1.3.1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表示されたレイアウトを選択します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4" name="TextBox 1"/>
          <p:cNvSpPr txBox="1"/>
          <p:nvPr/>
        </p:nvSpPr>
        <p:spPr>
          <a:xfrm>
            <a:off x="3886200" y="1282700"/>
            <a:ext cx="10692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5" name="TextBox 1"/>
          <p:cNvSpPr txBox="1"/>
          <p:nvPr/>
        </p:nvSpPr>
        <p:spPr>
          <a:xfrm>
            <a:off x="59817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6" name="TextBox 1"/>
          <p:cNvSpPr txBox="1"/>
          <p:nvPr/>
        </p:nvSpPr>
        <p:spPr>
          <a:xfrm>
            <a:off x="60706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7" name="TextBox 1"/>
          <p:cNvSpPr txBox="1"/>
          <p:nvPr/>
        </p:nvSpPr>
        <p:spPr>
          <a:xfrm>
            <a:off x="61722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8" name="TextBox 1"/>
          <p:cNvSpPr txBox="1"/>
          <p:nvPr/>
        </p:nvSpPr>
        <p:spPr>
          <a:xfrm>
            <a:off x="62611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9" name="TextBox 1"/>
          <p:cNvSpPr txBox="1"/>
          <p:nvPr/>
        </p:nvSpPr>
        <p:spPr>
          <a:xfrm>
            <a:off x="63627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0" name="TextBox 1"/>
          <p:cNvSpPr txBox="1"/>
          <p:nvPr/>
        </p:nvSpPr>
        <p:spPr>
          <a:xfrm>
            <a:off x="64516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1" name="TextBox 1"/>
          <p:cNvSpPr txBox="1"/>
          <p:nvPr/>
        </p:nvSpPr>
        <p:spPr>
          <a:xfrm>
            <a:off x="6553200" y="1282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2" name="TextBox 1"/>
          <p:cNvSpPr txBox="1"/>
          <p:nvPr/>
        </p:nvSpPr>
        <p:spPr>
          <a:xfrm>
            <a:off x="6692900" y="1282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168</a:t>
            </a:r>
          </a:p>
        </p:txBody>
      </p:sp>
      <p:sp>
        <p:nvSpPr>
          <p:cNvPr id="53" name="TextBox 1"/>
          <p:cNvSpPr txBox="1"/>
          <p:nvPr/>
        </p:nvSpPr>
        <p:spPr>
          <a:xfrm>
            <a:off x="1371600" y="1435100"/>
            <a:ext cx="21816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7.1.3.2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レイアウトスライドショ</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a:t>
            </a:r>
          </a:p>
        </p:txBody>
      </p:sp>
      <p:sp>
        <p:nvSpPr>
          <p:cNvPr id="54" name="TextBox 1"/>
          <p:cNvSpPr txBox="1"/>
          <p:nvPr/>
        </p:nvSpPr>
        <p:spPr>
          <a:xfrm>
            <a:off x="3213100" y="1435100"/>
            <a:ext cx="13946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5" name="TextBox 1"/>
          <p:cNvSpPr txBox="1"/>
          <p:nvPr/>
        </p:nvSpPr>
        <p:spPr>
          <a:xfrm>
            <a:off x="59817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6" name="TextBox 1"/>
          <p:cNvSpPr txBox="1"/>
          <p:nvPr/>
        </p:nvSpPr>
        <p:spPr>
          <a:xfrm>
            <a:off x="60706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7" name="TextBox 1"/>
          <p:cNvSpPr txBox="1"/>
          <p:nvPr/>
        </p:nvSpPr>
        <p:spPr>
          <a:xfrm>
            <a:off x="61722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8" name="TextBox 1"/>
          <p:cNvSpPr txBox="1"/>
          <p:nvPr/>
        </p:nvSpPr>
        <p:spPr>
          <a:xfrm>
            <a:off x="62611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9" name="TextBox 1"/>
          <p:cNvSpPr txBox="1"/>
          <p:nvPr/>
        </p:nvSpPr>
        <p:spPr>
          <a:xfrm>
            <a:off x="63627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0" name="TextBox 1"/>
          <p:cNvSpPr txBox="1"/>
          <p:nvPr/>
        </p:nvSpPr>
        <p:spPr>
          <a:xfrm>
            <a:off x="64516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1" name="TextBox 1"/>
          <p:cNvSpPr txBox="1"/>
          <p:nvPr/>
        </p:nvSpPr>
        <p:spPr>
          <a:xfrm>
            <a:off x="65532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2" name="TextBox 1"/>
          <p:cNvSpPr txBox="1"/>
          <p:nvPr/>
        </p:nvSpPr>
        <p:spPr>
          <a:xfrm>
            <a:off x="6692900" y="1435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168</a:t>
            </a:r>
          </a:p>
        </p:txBody>
      </p:sp>
      <p:sp>
        <p:nvSpPr>
          <p:cNvPr id="63" name="TextBox 1"/>
          <p:cNvSpPr txBox="1"/>
          <p:nvPr/>
        </p:nvSpPr>
        <p:spPr>
          <a:xfrm>
            <a:off x="1181100" y="1600200"/>
            <a:ext cx="4437112"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インタラクティブマップ</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ビデオカメラパネル</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a:t>
            </a:r>
          </a:p>
        </p:txBody>
      </p:sp>
      <p:sp>
        <p:nvSpPr>
          <p:cNvPr id="64" name="TextBox 1"/>
          <p:cNvSpPr txBox="1"/>
          <p:nvPr/>
        </p:nvSpPr>
        <p:spPr>
          <a:xfrm>
            <a:off x="59817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5" name="TextBox 1"/>
          <p:cNvSpPr txBox="1"/>
          <p:nvPr/>
        </p:nvSpPr>
        <p:spPr>
          <a:xfrm>
            <a:off x="60706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6" name="TextBox 1"/>
          <p:cNvSpPr txBox="1"/>
          <p:nvPr/>
        </p:nvSpPr>
        <p:spPr>
          <a:xfrm>
            <a:off x="61722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7" name="TextBox 1"/>
          <p:cNvSpPr txBox="1"/>
          <p:nvPr/>
        </p:nvSpPr>
        <p:spPr>
          <a:xfrm>
            <a:off x="62611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8" name="TextBox 1"/>
          <p:cNvSpPr txBox="1"/>
          <p:nvPr/>
        </p:nvSpPr>
        <p:spPr>
          <a:xfrm>
            <a:off x="63627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9" name="TextBox 1"/>
          <p:cNvSpPr txBox="1"/>
          <p:nvPr/>
        </p:nvSpPr>
        <p:spPr>
          <a:xfrm>
            <a:off x="64516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0" name="TextBox 1"/>
          <p:cNvSpPr txBox="1"/>
          <p:nvPr/>
        </p:nvSpPr>
        <p:spPr>
          <a:xfrm>
            <a:off x="6553200" y="16002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1" name="TextBox 1"/>
          <p:cNvSpPr txBox="1"/>
          <p:nvPr/>
        </p:nvSpPr>
        <p:spPr>
          <a:xfrm>
            <a:off x="6692900" y="16002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169</a:t>
            </a:r>
          </a:p>
        </p:txBody>
      </p:sp>
      <p:sp>
        <p:nvSpPr>
          <p:cNvPr id="72" name="TextBox 1"/>
          <p:cNvSpPr txBox="1"/>
          <p:nvPr/>
        </p:nvSpPr>
        <p:spPr>
          <a:xfrm>
            <a:off x="1181100" y="1917700"/>
            <a:ext cx="24558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TextBox 1"/>
          <p:cNvSpPr txBox="1"/>
          <p:nvPr/>
        </p:nvSpPr>
        <p:spPr>
          <a:xfrm>
            <a:off x="3695700" y="19177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4" name="TextBox 1"/>
          <p:cNvSpPr txBox="1"/>
          <p:nvPr/>
        </p:nvSpPr>
        <p:spPr>
          <a:xfrm>
            <a:off x="59817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5" name="TextBox 1"/>
          <p:cNvSpPr txBox="1"/>
          <p:nvPr/>
        </p:nvSpPr>
        <p:spPr>
          <a:xfrm>
            <a:off x="60706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6" name="TextBox 1"/>
          <p:cNvSpPr txBox="1"/>
          <p:nvPr/>
        </p:nvSpPr>
        <p:spPr>
          <a:xfrm>
            <a:off x="6172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7" name="TextBox 1"/>
          <p:cNvSpPr txBox="1"/>
          <p:nvPr/>
        </p:nvSpPr>
        <p:spPr>
          <a:xfrm>
            <a:off x="62611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8" name="TextBox 1"/>
          <p:cNvSpPr txBox="1"/>
          <p:nvPr/>
        </p:nvSpPr>
        <p:spPr>
          <a:xfrm>
            <a:off x="63627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9" name="TextBox 1"/>
          <p:cNvSpPr txBox="1"/>
          <p:nvPr/>
        </p:nvSpPr>
        <p:spPr>
          <a:xfrm>
            <a:off x="64516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0" name="TextBox 1"/>
          <p:cNvSpPr txBox="1"/>
          <p:nvPr/>
        </p:nvSpPr>
        <p:spPr>
          <a:xfrm>
            <a:off x="6553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1" name="TextBox 1"/>
          <p:cNvSpPr txBox="1"/>
          <p:nvPr/>
        </p:nvSpPr>
        <p:spPr>
          <a:xfrm>
            <a:off x="6692900" y="1917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170</a:t>
            </a:r>
          </a:p>
        </p:txBody>
      </p:sp>
      <p:sp>
        <p:nvSpPr>
          <p:cNvPr id="82" name="TextBox 1"/>
          <p:cNvSpPr txBox="1"/>
          <p:nvPr/>
        </p:nvSpPr>
        <p:spPr>
          <a:xfrm>
            <a:off x="1371600" y="2082800"/>
            <a:ext cx="3393558"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アーカイブナビゲーションパネルの構造と機能</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イベントフィルタ</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TextBox 1"/>
          <p:cNvSpPr txBox="1"/>
          <p:nvPr/>
        </p:nvSpPr>
        <p:spPr>
          <a:xfrm>
            <a:off x="59817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4" name="TextBox 1"/>
          <p:cNvSpPr txBox="1"/>
          <p:nvPr/>
        </p:nvSpPr>
        <p:spPr>
          <a:xfrm>
            <a:off x="60706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5" name="TextBox 1"/>
          <p:cNvSpPr txBox="1"/>
          <p:nvPr/>
        </p:nvSpPr>
        <p:spPr>
          <a:xfrm>
            <a:off x="61722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6" name="TextBox 1"/>
          <p:cNvSpPr txBox="1"/>
          <p:nvPr/>
        </p:nvSpPr>
        <p:spPr>
          <a:xfrm>
            <a:off x="62611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7" name="TextBox 1"/>
          <p:cNvSpPr txBox="1"/>
          <p:nvPr/>
        </p:nvSpPr>
        <p:spPr>
          <a:xfrm>
            <a:off x="63627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8" name="TextBox 1"/>
          <p:cNvSpPr txBox="1"/>
          <p:nvPr/>
        </p:nvSpPr>
        <p:spPr>
          <a:xfrm>
            <a:off x="64516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9" name="TextBox 1"/>
          <p:cNvSpPr txBox="1"/>
          <p:nvPr/>
        </p:nvSpPr>
        <p:spPr>
          <a:xfrm>
            <a:off x="6553200" y="2082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0" name="TextBox 1"/>
          <p:cNvSpPr txBox="1"/>
          <p:nvPr/>
        </p:nvSpPr>
        <p:spPr>
          <a:xfrm>
            <a:off x="6692900" y="20828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171</a:t>
            </a:r>
          </a:p>
        </p:txBody>
      </p:sp>
      <p:sp>
        <p:nvSpPr>
          <p:cNvPr id="91" name="TextBox 1"/>
          <p:cNvSpPr txBox="1"/>
          <p:nvPr/>
        </p:nvSpPr>
        <p:spPr>
          <a:xfrm>
            <a:off x="1371600" y="2400300"/>
            <a:ext cx="13737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タイムライン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2" name="TextBox 1"/>
          <p:cNvSpPr txBox="1"/>
          <p:nvPr/>
        </p:nvSpPr>
        <p:spPr>
          <a:xfrm>
            <a:off x="2933700" y="2400300"/>
            <a:ext cx="15340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3" name="TextBox 1"/>
          <p:cNvSpPr txBox="1"/>
          <p:nvPr/>
        </p:nvSpPr>
        <p:spPr>
          <a:xfrm>
            <a:off x="59817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4" name="TextBox 1"/>
          <p:cNvSpPr txBox="1"/>
          <p:nvPr/>
        </p:nvSpPr>
        <p:spPr>
          <a:xfrm>
            <a:off x="60706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5" name="TextBox 1"/>
          <p:cNvSpPr txBox="1"/>
          <p:nvPr/>
        </p:nvSpPr>
        <p:spPr>
          <a:xfrm>
            <a:off x="61722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6" name="TextBox 1"/>
          <p:cNvSpPr txBox="1"/>
          <p:nvPr/>
        </p:nvSpPr>
        <p:spPr>
          <a:xfrm>
            <a:off x="62611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7" name="TextBox 1"/>
          <p:cNvSpPr txBox="1"/>
          <p:nvPr/>
        </p:nvSpPr>
        <p:spPr>
          <a:xfrm>
            <a:off x="63627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8" name="TextBox 1"/>
          <p:cNvSpPr txBox="1"/>
          <p:nvPr/>
        </p:nvSpPr>
        <p:spPr>
          <a:xfrm>
            <a:off x="64516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9" name="TextBox 1"/>
          <p:cNvSpPr txBox="1"/>
          <p:nvPr/>
        </p:nvSpPr>
        <p:spPr>
          <a:xfrm>
            <a:off x="6553200" y="2400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0" name="TextBox 1"/>
          <p:cNvSpPr txBox="1"/>
          <p:nvPr/>
        </p:nvSpPr>
        <p:spPr>
          <a:xfrm>
            <a:off x="6692900" y="2400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172</a:t>
            </a:r>
          </a:p>
        </p:txBody>
      </p:sp>
      <p:sp>
        <p:nvSpPr>
          <p:cNvPr id="101" name="TextBox 1"/>
          <p:cNvSpPr txBox="1"/>
          <p:nvPr/>
        </p:nvSpPr>
        <p:spPr>
          <a:xfrm>
            <a:off x="1371600" y="2565400"/>
            <a:ext cx="150842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イベントリスト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7.1.6.5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再生パネル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 name="TextBox 1"/>
          <p:cNvSpPr txBox="1"/>
          <p:nvPr/>
        </p:nvSpPr>
        <p:spPr>
          <a:xfrm>
            <a:off x="59817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3" name="TextBox 1"/>
          <p:cNvSpPr txBox="1"/>
          <p:nvPr/>
        </p:nvSpPr>
        <p:spPr>
          <a:xfrm>
            <a:off x="60706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4" name="TextBox 1"/>
          <p:cNvSpPr txBox="1"/>
          <p:nvPr/>
        </p:nvSpPr>
        <p:spPr>
          <a:xfrm>
            <a:off x="61722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5" name="TextBox 1"/>
          <p:cNvSpPr txBox="1"/>
          <p:nvPr/>
        </p:nvSpPr>
        <p:spPr>
          <a:xfrm>
            <a:off x="62611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6" name="TextBox 1"/>
          <p:cNvSpPr txBox="1"/>
          <p:nvPr/>
        </p:nvSpPr>
        <p:spPr>
          <a:xfrm>
            <a:off x="63627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7" name="TextBox 1"/>
          <p:cNvSpPr txBox="1"/>
          <p:nvPr/>
        </p:nvSpPr>
        <p:spPr>
          <a:xfrm>
            <a:off x="64516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8" name="TextBox 1"/>
          <p:cNvSpPr txBox="1"/>
          <p:nvPr/>
        </p:nvSpPr>
        <p:spPr>
          <a:xfrm>
            <a:off x="6553200" y="2565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9" name="TextBox 1"/>
          <p:cNvSpPr txBox="1"/>
          <p:nvPr/>
        </p:nvSpPr>
        <p:spPr>
          <a:xfrm>
            <a:off x="6692900" y="25654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179</a:t>
            </a:r>
          </a:p>
        </p:txBody>
      </p:sp>
      <p:sp>
        <p:nvSpPr>
          <p:cNvPr id="110" name="TextBox 1"/>
          <p:cNvSpPr txBox="1"/>
          <p:nvPr/>
        </p:nvSpPr>
        <p:spPr>
          <a:xfrm>
            <a:off x="1181100" y="2882900"/>
            <a:ext cx="285975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高度なアーカイブナビゲーションパネル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 name="TextBox 1"/>
          <p:cNvSpPr txBox="1"/>
          <p:nvPr/>
        </p:nvSpPr>
        <p:spPr>
          <a:xfrm>
            <a:off x="4076700" y="2882900"/>
            <a:ext cx="9762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2" name="TextBox 1"/>
          <p:cNvSpPr txBox="1"/>
          <p:nvPr/>
        </p:nvSpPr>
        <p:spPr>
          <a:xfrm>
            <a:off x="59817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3" name="TextBox 1"/>
          <p:cNvSpPr txBox="1"/>
          <p:nvPr/>
        </p:nvSpPr>
        <p:spPr>
          <a:xfrm>
            <a:off x="60706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4" name="TextBox 1"/>
          <p:cNvSpPr txBox="1"/>
          <p:nvPr/>
        </p:nvSpPr>
        <p:spPr>
          <a:xfrm>
            <a:off x="6172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5" name="TextBox 1"/>
          <p:cNvSpPr txBox="1"/>
          <p:nvPr/>
        </p:nvSpPr>
        <p:spPr>
          <a:xfrm>
            <a:off x="62611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6" name="TextBox 1"/>
          <p:cNvSpPr txBox="1"/>
          <p:nvPr/>
        </p:nvSpPr>
        <p:spPr>
          <a:xfrm>
            <a:off x="63627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7" name="TextBox 1"/>
          <p:cNvSpPr txBox="1"/>
          <p:nvPr/>
        </p:nvSpPr>
        <p:spPr>
          <a:xfrm>
            <a:off x="64516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8" name="TextBox 1"/>
          <p:cNvSpPr txBox="1"/>
          <p:nvPr/>
        </p:nvSpPr>
        <p:spPr>
          <a:xfrm>
            <a:off x="6553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9" name="TextBox 1"/>
          <p:cNvSpPr txBox="1"/>
          <p:nvPr/>
        </p:nvSpPr>
        <p:spPr>
          <a:xfrm>
            <a:off x="6692900" y="2882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180</a:t>
            </a:r>
          </a:p>
        </p:txBody>
      </p:sp>
      <p:sp>
        <p:nvSpPr>
          <p:cNvPr id="120" name="TextBox 1"/>
          <p:cNvSpPr txBox="1"/>
          <p:nvPr/>
        </p:nvSpPr>
        <p:spPr>
          <a:xfrm>
            <a:off x="1181100" y="3035300"/>
            <a:ext cx="185467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7.1.8PTZコントロールパネル</a:t>
            </a:r>
          </a:p>
        </p:txBody>
      </p:sp>
      <p:sp>
        <p:nvSpPr>
          <p:cNvPr id="121" name="TextBox 1"/>
          <p:cNvSpPr txBox="1"/>
          <p:nvPr/>
        </p:nvSpPr>
        <p:spPr>
          <a:xfrm>
            <a:off x="3213100" y="3035300"/>
            <a:ext cx="13946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2" name="TextBox 1"/>
          <p:cNvSpPr txBox="1"/>
          <p:nvPr/>
        </p:nvSpPr>
        <p:spPr>
          <a:xfrm>
            <a:off x="59817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3" name="TextBox 1"/>
          <p:cNvSpPr txBox="1"/>
          <p:nvPr/>
        </p:nvSpPr>
        <p:spPr>
          <a:xfrm>
            <a:off x="60706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4" name="TextBox 1"/>
          <p:cNvSpPr txBox="1"/>
          <p:nvPr/>
        </p:nvSpPr>
        <p:spPr>
          <a:xfrm>
            <a:off x="6172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5" name="TextBox 1"/>
          <p:cNvSpPr txBox="1"/>
          <p:nvPr/>
        </p:nvSpPr>
        <p:spPr>
          <a:xfrm>
            <a:off x="62611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6" name="TextBox 1"/>
          <p:cNvSpPr txBox="1"/>
          <p:nvPr/>
        </p:nvSpPr>
        <p:spPr>
          <a:xfrm>
            <a:off x="63627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7" name="TextBox 1"/>
          <p:cNvSpPr txBox="1"/>
          <p:nvPr/>
        </p:nvSpPr>
        <p:spPr>
          <a:xfrm>
            <a:off x="64516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8" name="TextBox 1"/>
          <p:cNvSpPr txBox="1"/>
          <p:nvPr/>
        </p:nvSpPr>
        <p:spPr>
          <a:xfrm>
            <a:off x="6553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9" name="TextBox 1"/>
          <p:cNvSpPr txBox="1"/>
          <p:nvPr/>
        </p:nvSpPr>
        <p:spPr>
          <a:xfrm>
            <a:off x="6692900" y="3035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181</a:t>
            </a:r>
          </a:p>
        </p:txBody>
      </p:sp>
      <p:sp>
        <p:nvSpPr>
          <p:cNvPr id="130" name="TextBox 1"/>
          <p:cNvSpPr txBox="1"/>
          <p:nvPr/>
        </p:nvSpPr>
        <p:spPr>
          <a:xfrm>
            <a:off x="1371600" y="3200400"/>
            <a:ext cx="15084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7.1.8.1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数値入力パネル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1" name="TextBox 1"/>
          <p:cNvSpPr txBox="1"/>
          <p:nvPr/>
        </p:nvSpPr>
        <p:spPr>
          <a:xfrm>
            <a:off x="3695700" y="32004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2" name="TextBox 1"/>
          <p:cNvSpPr txBox="1"/>
          <p:nvPr/>
        </p:nvSpPr>
        <p:spPr>
          <a:xfrm>
            <a:off x="59817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3" name="TextBox 1"/>
          <p:cNvSpPr txBox="1"/>
          <p:nvPr/>
        </p:nvSpPr>
        <p:spPr>
          <a:xfrm>
            <a:off x="60706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4" name="TextBox 1"/>
          <p:cNvSpPr txBox="1"/>
          <p:nvPr/>
        </p:nvSpPr>
        <p:spPr>
          <a:xfrm>
            <a:off x="61722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5" name="TextBox 1"/>
          <p:cNvSpPr txBox="1"/>
          <p:nvPr/>
        </p:nvSpPr>
        <p:spPr>
          <a:xfrm>
            <a:off x="62611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6" name="TextBox 1"/>
          <p:cNvSpPr txBox="1"/>
          <p:nvPr/>
        </p:nvSpPr>
        <p:spPr>
          <a:xfrm>
            <a:off x="63627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7" name="TextBox 1"/>
          <p:cNvSpPr txBox="1"/>
          <p:nvPr/>
        </p:nvSpPr>
        <p:spPr>
          <a:xfrm>
            <a:off x="64516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8" name="TextBox 1"/>
          <p:cNvSpPr txBox="1"/>
          <p:nvPr/>
        </p:nvSpPr>
        <p:spPr>
          <a:xfrm>
            <a:off x="65532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9" name="TextBox 1"/>
          <p:cNvSpPr txBox="1"/>
          <p:nvPr/>
        </p:nvSpPr>
        <p:spPr>
          <a:xfrm>
            <a:off x="6692900" y="3200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183</a:t>
            </a:r>
          </a:p>
        </p:txBody>
      </p:sp>
      <p:sp>
        <p:nvSpPr>
          <p:cNvPr id="140" name="TextBox 1"/>
          <p:cNvSpPr txBox="1"/>
          <p:nvPr/>
        </p:nvSpPr>
        <p:spPr>
          <a:xfrm>
            <a:off x="1371600" y="3365500"/>
            <a:ext cx="16430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7.1.8.2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プリセットリスト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1" name="TextBox 1"/>
          <p:cNvSpPr txBox="1"/>
          <p:nvPr/>
        </p:nvSpPr>
        <p:spPr>
          <a:xfrm>
            <a:off x="3124200" y="33655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2" name="TextBox 1"/>
          <p:cNvSpPr txBox="1"/>
          <p:nvPr/>
        </p:nvSpPr>
        <p:spPr>
          <a:xfrm>
            <a:off x="59817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3" name="TextBox 1"/>
          <p:cNvSpPr txBox="1"/>
          <p:nvPr/>
        </p:nvSpPr>
        <p:spPr>
          <a:xfrm>
            <a:off x="60706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4" name="TextBox 1"/>
          <p:cNvSpPr txBox="1"/>
          <p:nvPr/>
        </p:nvSpPr>
        <p:spPr>
          <a:xfrm>
            <a:off x="61722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5" name="TextBox 1"/>
          <p:cNvSpPr txBox="1"/>
          <p:nvPr/>
        </p:nvSpPr>
        <p:spPr>
          <a:xfrm>
            <a:off x="62611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6" name="TextBox 1"/>
          <p:cNvSpPr txBox="1"/>
          <p:nvPr/>
        </p:nvSpPr>
        <p:spPr>
          <a:xfrm>
            <a:off x="63627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7" name="TextBox 1"/>
          <p:cNvSpPr txBox="1"/>
          <p:nvPr/>
        </p:nvSpPr>
        <p:spPr>
          <a:xfrm>
            <a:off x="64516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8" name="TextBox 1"/>
          <p:cNvSpPr txBox="1"/>
          <p:nvPr/>
        </p:nvSpPr>
        <p:spPr>
          <a:xfrm>
            <a:off x="6553200" y="336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9" name="TextBox 1"/>
          <p:cNvSpPr txBox="1"/>
          <p:nvPr/>
        </p:nvSpPr>
        <p:spPr>
          <a:xfrm>
            <a:off x="6692900" y="3365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183</a:t>
            </a:r>
          </a:p>
        </p:txBody>
      </p:sp>
      <p:sp>
        <p:nvSpPr>
          <p:cNvPr id="150" name="TextBox 1"/>
          <p:cNvSpPr txBox="1"/>
          <p:nvPr/>
        </p:nvSpPr>
        <p:spPr>
          <a:xfrm>
            <a:off x="990600" y="3517900"/>
            <a:ext cx="9794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 ビデオ監視</a:t>
            </a:r>
          </a:p>
        </p:txBody>
      </p:sp>
      <p:sp>
        <p:nvSpPr>
          <p:cNvPr id="151" name="TextBox 1"/>
          <p:cNvSpPr txBox="1"/>
          <p:nvPr/>
        </p:nvSpPr>
        <p:spPr>
          <a:xfrm>
            <a:off x="2641600" y="3517900"/>
            <a:ext cx="16735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2" name="TextBox 1"/>
          <p:cNvSpPr txBox="1"/>
          <p:nvPr/>
        </p:nvSpPr>
        <p:spPr>
          <a:xfrm>
            <a:off x="59817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3" name="TextBox 1"/>
          <p:cNvSpPr txBox="1"/>
          <p:nvPr/>
        </p:nvSpPr>
        <p:spPr>
          <a:xfrm>
            <a:off x="60706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4" name="TextBox 1"/>
          <p:cNvSpPr txBox="1"/>
          <p:nvPr/>
        </p:nvSpPr>
        <p:spPr>
          <a:xfrm>
            <a:off x="61722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5" name="TextBox 1"/>
          <p:cNvSpPr txBox="1"/>
          <p:nvPr/>
        </p:nvSpPr>
        <p:spPr>
          <a:xfrm>
            <a:off x="62611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6" name="TextBox 1"/>
          <p:cNvSpPr txBox="1"/>
          <p:nvPr/>
        </p:nvSpPr>
        <p:spPr>
          <a:xfrm>
            <a:off x="63627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7" name="TextBox 1"/>
          <p:cNvSpPr txBox="1"/>
          <p:nvPr/>
        </p:nvSpPr>
        <p:spPr>
          <a:xfrm>
            <a:off x="64516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8" name="TextBox 1"/>
          <p:cNvSpPr txBox="1"/>
          <p:nvPr/>
        </p:nvSpPr>
        <p:spPr>
          <a:xfrm>
            <a:off x="6553200" y="3517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9" name="TextBox 1"/>
          <p:cNvSpPr txBox="1"/>
          <p:nvPr/>
        </p:nvSpPr>
        <p:spPr>
          <a:xfrm>
            <a:off x="6692900" y="3517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185</a:t>
            </a:r>
          </a:p>
        </p:txBody>
      </p:sp>
      <p:sp>
        <p:nvSpPr>
          <p:cNvPr id="160" name="TextBox 1"/>
          <p:cNvSpPr txBox="1"/>
          <p:nvPr/>
        </p:nvSpPr>
        <p:spPr>
          <a:xfrm>
            <a:off x="1181100" y="3721100"/>
            <a:ext cx="4916410" cy="1405513"/>
          </a:xfrm>
          <a:prstGeom prst="rect">
            <a:avLst/>
          </a:prstGeom>
          <a:noFill/>
        </p:spPr>
        <p:txBody>
          <a:bodyPr wrap="none" lIns="0" tIns="0" rIns="0" rtlCol="0">
            <a:spAutoFit/>
          </a:bodyPr>
          <a:lstStyle/>
          <a:p>
            <a:pPr>
              <a:lnSpc>
                <a:spcPts val="1000"/>
              </a:lnSpc>
              <a:tabLst>
                <a:tab pos="190500" algn="l"/>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ビデオ監視モード</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すべてのビデオ監視モードで利用できる機能</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ビデオカメラを選択します</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表示タイルのスケーリング</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ビデオ画像のデジタルズーム</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7.2.2.3.1 デジタルズームスケールによるビデオ画像の拡大</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7.2.2.3.2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領域選択を介してビデオ画像の拡大</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7.2.2.3.3 マウスのスクロールホイールを使用して、ビデオ画像を拡大します。</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7.2.2.4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ビデオ画像処理</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a:t>
            </a:r>
          </a:p>
        </p:txBody>
      </p:sp>
      <p:sp>
        <p:nvSpPr>
          <p:cNvPr id="161" name="TextBox 1"/>
          <p:cNvSpPr txBox="1"/>
          <p:nvPr/>
        </p:nvSpPr>
        <p:spPr>
          <a:xfrm>
            <a:off x="59817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2" name="TextBox 1"/>
          <p:cNvSpPr txBox="1"/>
          <p:nvPr/>
        </p:nvSpPr>
        <p:spPr>
          <a:xfrm>
            <a:off x="60706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3" name="TextBox 1"/>
          <p:cNvSpPr txBox="1"/>
          <p:nvPr/>
        </p:nvSpPr>
        <p:spPr>
          <a:xfrm>
            <a:off x="61722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4" name="TextBox 1"/>
          <p:cNvSpPr txBox="1"/>
          <p:nvPr/>
        </p:nvSpPr>
        <p:spPr>
          <a:xfrm>
            <a:off x="62611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5" name="TextBox 1"/>
          <p:cNvSpPr txBox="1"/>
          <p:nvPr/>
        </p:nvSpPr>
        <p:spPr>
          <a:xfrm>
            <a:off x="63627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6" name="TextBox 1"/>
          <p:cNvSpPr txBox="1"/>
          <p:nvPr/>
        </p:nvSpPr>
        <p:spPr>
          <a:xfrm>
            <a:off x="64516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7" name="TextBox 1"/>
          <p:cNvSpPr txBox="1"/>
          <p:nvPr/>
        </p:nvSpPr>
        <p:spPr>
          <a:xfrm>
            <a:off x="6553200" y="3721100"/>
            <a:ext cx="92974"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68" name="TextBox 1"/>
          <p:cNvSpPr txBox="1"/>
          <p:nvPr/>
        </p:nvSpPr>
        <p:spPr>
          <a:xfrm>
            <a:off x="6692900" y="3721100"/>
            <a:ext cx="296556" cy="140551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189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191</a:t>
            </a:r>
          </a:p>
        </p:txBody>
      </p:sp>
      <p:sp>
        <p:nvSpPr>
          <p:cNvPr id="169" name="TextBox 1"/>
          <p:cNvSpPr txBox="1"/>
          <p:nvPr/>
        </p:nvSpPr>
        <p:spPr>
          <a:xfrm>
            <a:off x="1562100" y="5130800"/>
            <a:ext cx="1649491"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コントラストレベルの変更</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シャープネスレベルの設定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0" name="TextBox 1"/>
          <p:cNvSpPr txBox="1"/>
          <p:nvPr/>
        </p:nvSpPr>
        <p:spPr>
          <a:xfrm>
            <a:off x="4267200" y="5130800"/>
            <a:ext cx="88325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1" name="TextBox 1"/>
          <p:cNvSpPr txBox="1"/>
          <p:nvPr/>
        </p:nvSpPr>
        <p:spPr>
          <a:xfrm>
            <a:off x="59817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2" name="TextBox 1"/>
          <p:cNvSpPr txBox="1"/>
          <p:nvPr/>
        </p:nvSpPr>
        <p:spPr>
          <a:xfrm>
            <a:off x="60706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3" name="TextBox 1"/>
          <p:cNvSpPr txBox="1"/>
          <p:nvPr/>
        </p:nvSpPr>
        <p:spPr>
          <a:xfrm>
            <a:off x="61722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4" name="TextBox 1"/>
          <p:cNvSpPr txBox="1"/>
          <p:nvPr/>
        </p:nvSpPr>
        <p:spPr>
          <a:xfrm>
            <a:off x="62611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5" name="TextBox 1"/>
          <p:cNvSpPr txBox="1"/>
          <p:nvPr/>
        </p:nvSpPr>
        <p:spPr>
          <a:xfrm>
            <a:off x="63627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6" name="TextBox 1"/>
          <p:cNvSpPr txBox="1"/>
          <p:nvPr/>
        </p:nvSpPr>
        <p:spPr>
          <a:xfrm>
            <a:off x="64516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7" name="TextBox 1"/>
          <p:cNvSpPr txBox="1"/>
          <p:nvPr/>
        </p:nvSpPr>
        <p:spPr>
          <a:xfrm>
            <a:off x="6553200" y="51308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8" name="TextBox 1"/>
          <p:cNvSpPr txBox="1"/>
          <p:nvPr/>
        </p:nvSpPr>
        <p:spPr>
          <a:xfrm>
            <a:off x="6692900" y="51308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192</a:t>
            </a:r>
          </a:p>
        </p:txBody>
      </p:sp>
      <p:sp>
        <p:nvSpPr>
          <p:cNvPr id="179" name="TextBox 1"/>
          <p:cNvSpPr txBox="1"/>
          <p:nvPr/>
        </p:nvSpPr>
        <p:spPr>
          <a:xfrm>
            <a:off x="1562100" y="5435600"/>
            <a:ext cx="231153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7.2.2.4.3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インターレース解除を使用</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0" name="TextBox 1"/>
          <p:cNvSpPr txBox="1"/>
          <p:nvPr/>
        </p:nvSpPr>
        <p:spPr>
          <a:xfrm>
            <a:off x="3695700" y="54356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1" name="TextBox 1"/>
          <p:cNvSpPr txBox="1"/>
          <p:nvPr/>
        </p:nvSpPr>
        <p:spPr>
          <a:xfrm>
            <a:off x="59817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2" name="TextBox 1"/>
          <p:cNvSpPr txBox="1"/>
          <p:nvPr/>
        </p:nvSpPr>
        <p:spPr>
          <a:xfrm>
            <a:off x="60706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3" name="TextBox 1"/>
          <p:cNvSpPr txBox="1"/>
          <p:nvPr/>
        </p:nvSpPr>
        <p:spPr>
          <a:xfrm>
            <a:off x="61722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4" name="TextBox 1"/>
          <p:cNvSpPr txBox="1"/>
          <p:nvPr/>
        </p:nvSpPr>
        <p:spPr>
          <a:xfrm>
            <a:off x="62611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5" name="TextBox 1"/>
          <p:cNvSpPr txBox="1"/>
          <p:nvPr/>
        </p:nvSpPr>
        <p:spPr>
          <a:xfrm>
            <a:off x="63627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6" name="TextBox 1"/>
          <p:cNvSpPr txBox="1"/>
          <p:nvPr/>
        </p:nvSpPr>
        <p:spPr>
          <a:xfrm>
            <a:off x="64516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7" name="TextBox 1"/>
          <p:cNvSpPr txBox="1"/>
          <p:nvPr/>
        </p:nvSpPr>
        <p:spPr>
          <a:xfrm>
            <a:off x="6553200" y="543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88" name="TextBox 1"/>
          <p:cNvSpPr txBox="1"/>
          <p:nvPr/>
        </p:nvSpPr>
        <p:spPr>
          <a:xfrm>
            <a:off x="6692900" y="5435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193</a:t>
            </a:r>
          </a:p>
        </p:txBody>
      </p:sp>
      <p:sp>
        <p:nvSpPr>
          <p:cNvPr id="189" name="TextBox 1"/>
          <p:cNvSpPr txBox="1"/>
          <p:nvPr/>
        </p:nvSpPr>
        <p:spPr>
          <a:xfrm>
            <a:off x="1371600" y="5600700"/>
            <a:ext cx="393537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7.2.2.5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対象の追跡</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a:t>
            </a:r>
          </a:p>
        </p:txBody>
      </p:sp>
      <p:sp>
        <p:nvSpPr>
          <p:cNvPr id="190" name="TextBox 1"/>
          <p:cNvSpPr txBox="1"/>
          <p:nvPr/>
        </p:nvSpPr>
        <p:spPr>
          <a:xfrm>
            <a:off x="59817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1" name="TextBox 1"/>
          <p:cNvSpPr txBox="1"/>
          <p:nvPr/>
        </p:nvSpPr>
        <p:spPr>
          <a:xfrm>
            <a:off x="60706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2" name="TextBox 1"/>
          <p:cNvSpPr txBox="1"/>
          <p:nvPr/>
        </p:nvSpPr>
        <p:spPr>
          <a:xfrm>
            <a:off x="61722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3" name="TextBox 1"/>
          <p:cNvSpPr txBox="1"/>
          <p:nvPr/>
        </p:nvSpPr>
        <p:spPr>
          <a:xfrm>
            <a:off x="62611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4" name="TextBox 1"/>
          <p:cNvSpPr txBox="1"/>
          <p:nvPr/>
        </p:nvSpPr>
        <p:spPr>
          <a:xfrm>
            <a:off x="63627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5" name="TextBox 1"/>
          <p:cNvSpPr txBox="1"/>
          <p:nvPr/>
        </p:nvSpPr>
        <p:spPr>
          <a:xfrm>
            <a:off x="64516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6" name="TextBox 1"/>
          <p:cNvSpPr txBox="1"/>
          <p:nvPr/>
        </p:nvSpPr>
        <p:spPr>
          <a:xfrm>
            <a:off x="6553200" y="5600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97" name="TextBox 1"/>
          <p:cNvSpPr txBox="1"/>
          <p:nvPr/>
        </p:nvSpPr>
        <p:spPr>
          <a:xfrm>
            <a:off x="6692900" y="5600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194</a:t>
            </a:r>
          </a:p>
        </p:txBody>
      </p:sp>
      <p:sp>
        <p:nvSpPr>
          <p:cNvPr id="198" name="TextBox 1"/>
          <p:cNvSpPr txBox="1"/>
          <p:nvPr/>
        </p:nvSpPr>
        <p:spPr>
          <a:xfrm>
            <a:off x="1371600" y="5765800"/>
            <a:ext cx="19123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7.2.2.6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オペレータのコメント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9" name="TextBox 1"/>
          <p:cNvSpPr txBox="1"/>
          <p:nvPr/>
        </p:nvSpPr>
        <p:spPr>
          <a:xfrm>
            <a:off x="3403600" y="5765800"/>
            <a:ext cx="13016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0" name="TextBox 1"/>
          <p:cNvSpPr txBox="1"/>
          <p:nvPr/>
        </p:nvSpPr>
        <p:spPr>
          <a:xfrm>
            <a:off x="59817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1" name="TextBox 1"/>
          <p:cNvSpPr txBox="1"/>
          <p:nvPr/>
        </p:nvSpPr>
        <p:spPr>
          <a:xfrm>
            <a:off x="60706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2" name="TextBox 1"/>
          <p:cNvSpPr txBox="1"/>
          <p:nvPr/>
        </p:nvSpPr>
        <p:spPr>
          <a:xfrm>
            <a:off x="61722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3" name="TextBox 1"/>
          <p:cNvSpPr txBox="1"/>
          <p:nvPr/>
        </p:nvSpPr>
        <p:spPr>
          <a:xfrm>
            <a:off x="62611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4" name="TextBox 1"/>
          <p:cNvSpPr txBox="1"/>
          <p:nvPr/>
        </p:nvSpPr>
        <p:spPr>
          <a:xfrm>
            <a:off x="63627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5" name="TextBox 1"/>
          <p:cNvSpPr txBox="1"/>
          <p:nvPr/>
        </p:nvSpPr>
        <p:spPr>
          <a:xfrm>
            <a:off x="64516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6" name="TextBox 1"/>
          <p:cNvSpPr txBox="1"/>
          <p:nvPr/>
        </p:nvSpPr>
        <p:spPr>
          <a:xfrm>
            <a:off x="6553200" y="576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7" name="TextBox 1"/>
          <p:cNvSpPr txBox="1"/>
          <p:nvPr/>
        </p:nvSpPr>
        <p:spPr>
          <a:xfrm>
            <a:off x="6692900" y="5765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195</a:t>
            </a:r>
          </a:p>
        </p:txBody>
      </p:sp>
      <p:sp>
        <p:nvSpPr>
          <p:cNvPr id="208" name="TextBox 1"/>
          <p:cNvSpPr txBox="1"/>
          <p:nvPr/>
        </p:nvSpPr>
        <p:spPr>
          <a:xfrm>
            <a:off x="1562100" y="5918200"/>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異なる監視モードでのコメントの追加</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9" name="TextBox 1"/>
          <p:cNvSpPr txBox="1"/>
          <p:nvPr/>
        </p:nvSpPr>
        <p:spPr>
          <a:xfrm>
            <a:off x="5689600" y="5918200"/>
            <a:ext cx="1859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0" name="TextBox 1"/>
          <p:cNvSpPr txBox="1"/>
          <p:nvPr/>
        </p:nvSpPr>
        <p:spPr>
          <a:xfrm>
            <a:off x="59817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1" name="TextBox 1"/>
          <p:cNvSpPr txBox="1"/>
          <p:nvPr/>
        </p:nvSpPr>
        <p:spPr>
          <a:xfrm>
            <a:off x="60706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2" name="TextBox 1"/>
          <p:cNvSpPr txBox="1"/>
          <p:nvPr/>
        </p:nvSpPr>
        <p:spPr>
          <a:xfrm>
            <a:off x="61722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3" name="TextBox 1"/>
          <p:cNvSpPr txBox="1"/>
          <p:nvPr/>
        </p:nvSpPr>
        <p:spPr>
          <a:xfrm>
            <a:off x="62611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4" name="TextBox 1"/>
          <p:cNvSpPr txBox="1"/>
          <p:nvPr/>
        </p:nvSpPr>
        <p:spPr>
          <a:xfrm>
            <a:off x="63627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5" name="TextBox 1"/>
          <p:cNvSpPr txBox="1"/>
          <p:nvPr/>
        </p:nvSpPr>
        <p:spPr>
          <a:xfrm>
            <a:off x="64516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6" name="TextBox 1"/>
          <p:cNvSpPr txBox="1"/>
          <p:nvPr/>
        </p:nvSpPr>
        <p:spPr>
          <a:xfrm>
            <a:off x="65532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7" name="TextBox 1"/>
          <p:cNvSpPr txBox="1"/>
          <p:nvPr/>
        </p:nvSpPr>
        <p:spPr>
          <a:xfrm>
            <a:off x="6692900" y="5918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195</a:t>
            </a:r>
          </a:p>
        </p:txBody>
      </p:sp>
      <p:sp>
        <p:nvSpPr>
          <p:cNvPr id="218" name="TextBox 1"/>
          <p:cNvSpPr txBox="1"/>
          <p:nvPr/>
        </p:nvSpPr>
        <p:spPr>
          <a:xfrm>
            <a:off x="1181100" y="6096000"/>
            <a:ext cx="4283224" cy="636072"/>
          </a:xfrm>
          <a:prstGeom prst="rect">
            <a:avLst/>
          </a:prstGeom>
          <a:noFill/>
        </p:spPr>
        <p:txBody>
          <a:bodyPr wrap="none" lIns="0" tIns="0" rIns="0" rtlCol="0">
            <a:spAutoFit/>
          </a:bodyPr>
          <a:lstStyle/>
          <a:p>
            <a:pPr>
              <a:lnSpc>
                <a:spcPts val="10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コメントを追加</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a:t>
            </a:r>
          </a:p>
          <a:p>
            <a:pPr>
              <a:lnSpc>
                <a:spcPts val="1200"/>
              </a:lnSpc>
              <a:tabLst>
                <a:tab pos="190500" algn="l"/>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リアルタイムのビデオ監視</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7.2.3.1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ビデオライブモードに切り替え</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7.2.3.2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ライブビデオモードで使用可能なビデオ監視機能</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9" name="TextBox 1"/>
          <p:cNvSpPr txBox="1"/>
          <p:nvPr/>
        </p:nvSpPr>
        <p:spPr>
          <a:xfrm>
            <a:off x="59817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0" name="TextBox 1"/>
          <p:cNvSpPr txBox="1"/>
          <p:nvPr/>
        </p:nvSpPr>
        <p:spPr>
          <a:xfrm>
            <a:off x="60706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1" name="TextBox 1"/>
          <p:cNvSpPr txBox="1"/>
          <p:nvPr/>
        </p:nvSpPr>
        <p:spPr>
          <a:xfrm>
            <a:off x="61722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2" name="TextBox 1"/>
          <p:cNvSpPr txBox="1"/>
          <p:nvPr/>
        </p:nvSpPr>
        <p:spPr>
          <a:xfrm>
            <a:off x="62611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3" name="TextBox 1"/>
          <p:cNvSpPr txBox="1"/>
          <p:nvPr/>
        </p:nvSpPr>
        <p:spPr>
          <a:xfrm>
            <a:off x="63627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4" name="TextBox 1"/>
          <p:cNvSpPr txBox="1"/>
          <p:nvPr/>
        </p:nvSpPr>
        <p:spPr>
          <a:xfrm>
            <a:off x="64516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5" name="TextBox 1"/>
          <p:cNvSpPr txBox="1"/>
          <p:nvPr/>
        </p:nvSpPr>
        <p:spPr>
          <a:xfrm>
            <a:off x="6553200" y="60960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6" name="TextBox 1"/>
          <p:cNvSpPr txBox="1"/>
          <p:nvPr/>
        </p:nvSpPr>
        <p:spPr>
          <a:xfrm>
            <a:off x="6692900" y="6096000"/>
            <a:ext cx="296556"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198</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199</a:t>
            </a:r>
          </a:p>
        </p:txBody>
      </p:sp>
      <p:sp>
        <p:nvSpPr>
          <p:cNvPr id="227" name="TextBox 1"/>
          <p:cNvSpPr txBox="1"/>
          <p:nvPr/>
        </p:nvSpPr>
        <p:spPr>
          <a:xfrm>
            <a:off x="1371600" y="6718300"/>
            <a:ext cx="325890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ビデオカメラのアーミングとアーミング解除</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8" name="TextBox 1"/>
          <p:cNvSpPr txBox="1"/>
          <p:nvPr/>
        </p:nvSpPr>
        <p:spPr>
          <a:xfrm>
            <a:off x="4648200" y="6718300"/>
            <a:ext cx="69730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29" name="TextBox 1"/>
          <p:cNvSpPr txBox="1"/>
          <p:nvPr/>
        </p:nvSpPr>
        <p:spPr>
          <a:xfrm>
            <a:off x="59817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0" name="TextBox 1"/>
          <p:cNvSpPr txBox="1"/>
          <p:nvPr/>
        </p:nvSpPr>
        <p:spPr>
          <a:xfrm>
            <a:off x="60706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1" name="TextBox 1"/>
          <p:cNvSpPr txBox="1"/>
          <p:nvPr/>
        </p:nvSpPr>
        <p:spPr>
          <a:xfrm>
            <a:off x="61722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2" name="TextBox 1"/>
          <p:cNvSpPr txBox="1"/>
          <p:nvPr/>
        </p:nvSpPr>
        <p:spPr>
          <a:xfrm>
            <a:off x="62611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3" name="TextBox 1"/>
          <p:cNvSpPr txBox="1"/>
          <p:nvPr/>
        </p:nvSpPr>
        <p:spPr>
          <a:xfrm>
            <a:off x="63627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4" name="TextBox 1"/>
          <p:cNvSpPr txBox="1"/>
          <p:nvPr/>
        </p:nvSpPr>
        <p:spPr>
          <a:xfrm>
            <a:off x="64516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5" name="TextBox 1"/>
          <p:cNvSpPr txBox="1"/>
          <p:nvPr/>
        </p:nvSpPr>
        <p:spPr>
          <a:xfrm>
            <a:off x="65532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6" name="TextBox 1"/>
          <p:cNvSpPr txBox="1"/>
          <p:nvPr/>
        </p:nvSpPr>
        <p:spPr>
          <a:xfrm>
            <a:off x="6692900" y="6718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199</a:t>
            </a:r>
          </a:p>
        </p:txBody>
      </p:sp>
      <p:sp>
        <p:nvSpPr>
          <p:cNvPr id="237" name="TextBox 1"/>
          <p:cNvSpPr txBox="1"/>
          <p:nvPr/>
        </p:nvSpPr>
        <p:spPr>
          <a:xfrm>
            <a:off x="1371600" y="6883400"/>
            <a:ext cx="231634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スナップショット機能を使用</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8" name="TextBox 1"/>
          <p:cNvSpPr txBox="1"/>
          <p:nvPr/>
        </p:nvSpPr>
        <p:spPr>
          <a:xfrm>
            <a:off x="3975100" y="6883400"/>
            <a:ext cx="10227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39" name="TextBox 1"/>
          <p:cNvSpPr txBox="1"/>
          <p:nvPr/>
        </p:nvSpPr>
        <p:spPr>
          <a:xfrm>
            <a:off x="59817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0" name="TextBox 1"/>
          <p:cNvSpPr txBox="1"/>
          <p:nvPr/>
        </p:nvSpPr>
        <p:spPr>
          <a:xfrm>
            <a:off x="60706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1" name="TextBox 1"/>
          <p:cNvSpPr txBox="1"/>
          <p:nvPr/>
        </p:nvSpPr>
        <p:spPr>
          <a:xfrm>
            <a:off x="61722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2" name="TextBox 1"/>
          <p:cNvSpPr txBox="1"/>
          <p:nvPr/>
        </p:nvSpPr>
        <p:spPr>
          <a:xfrm>
            <a:off x="62611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3" name="TextBox 1"/>
          <p:cNvSpPr txBox="1"/>
          <p:nvPr/>
        </p:nvSpPr>
        <p:spPr>
          <a:xfrm>
            <a:off x="63627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4" name="TextBox 1"/>
          <p:cNvSpPr txBox="1"/>
          <p:nvPr/>
        </p:nvSpPr>
        <p:spPr>
          <a:xfrm>
            <a:off x="64516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5" name="TextBox 1"/>
          <p:cNvSpPr txBox="1"/>
          <p:nvPr/>
        </p:nvSpPr>
        <p:spPr>
          <a:xfrm>
            <a:off x="6553200" y="6883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6" name="TextBox 1"/>
          <p:cNvSpPr txBox="1"/>
          <p:nvPr/>
        </p:nvSpPr>
        <p:spPr>
          <a:xfrm>
            <a:off x="6692900" y="6883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200</a:t>
            </a:r>
          </a:p>
        </p:txBody>
      </p:sp>
      <p:sp>
        <p:nvSpPr>
          <p:cNvPr id="247" name="TextBox 1"/>
          <p:cNvSpPr txBox="1"/>
          <p:nvPr/>
        </p:nvSpPr>
        <p:spPr>
          <a:xfrm>
            <a:off x="1371600" y="7035800"/>
            <a:ext cx="16270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PTZカメラの制御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8" name="TextBox 1"/>
          <p:cNvSpPr txBox="1"/>
          <p:nvPr/>
        </p:nvSpPr>
        <p:spPr>
          <a:xfrm>
            <a:off x="3784600" y="7035800"/>
            <a:ext cx="11156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9" name="TextBox 1"/>
          <p:cNvSpPr txBox="1"/>
          <p:nvPr/>
        </p:nvSpPr>
        <p:spPr>
          <a:xfrm>
            <a:off x="59817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0" name="TextBox 1"/>
          <p:cNvSpPr txBox="1"/>
          <p:nvPr/>
        </p:nvSpPr>
        <p:spPr>
          <a:xfrm>
            <a:off x="60706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1" name="TextBox 1"/>
          <p:cNvSpPr txBox="1"/>
          <p:nvPr/>
        </p:nvSpPr>
        <p:spPr>
          <a:xfrm>
            <a:off x="61722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2" name="TextBox 1"/>
          <p:cNvSpPr txBox="1"/>
          <p:nvPr/>
        </p:nvSpPr>
        <p:spPr>
          <a:xfrm>
            <a:off x="62611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3" name="TextBox 1"/>
          <p:cNvSpPr txBox="1"/>
          <p:nvPr/>
        </p:nvSpPr>
        <p:spPr>
          <a:xfrm>
            <a:off x="63627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4" name="TextBox 1"/>
          <p:cNvSpPr txBox="1"/>
          <p:nvPr/>
        </p:nvSpPr>
        <p:spPr>
          <a:xfrm>
            <a:off x="64516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5" name="TextBox 1"/>
          <p:cNvSpPr txBox="1"/>
          <p:nvPr/>
        </p:nvSpPr>
        <p:spPr>
          <a:xfrm>
            <a:off x="6553200" y="7035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6" name="TextBox 1"/>
          <p:cNvSpPr txBox="1"/>
          <p:nvPr/>
        </p:nvSpPr>
        <p:spPr>
          <a:xfrm>
            <a:off x="6692900" y="7035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201</a:t>
            </a:r>
          </a:p>
        </p:txBody>
      </p:sp>
      <p:sp>
        <p:nvSpPr>
          <p:cNvPr id="257" name="TextBox 1"/>
          <p:cNvSpPr txBox="1"/>
          <p:nvPr/>
        </p:nvSpPr>
        <p:spPr>
          <a:xfrm>
            <a:off x="1562100" y="7200900"/>
            <a:ext cx="27154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プリセットリストを使用した制御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8" name="TextBox 1"/>
          <p:cNvSpPr txBox="1"/>
          <p:nvPr/>
        </p:nvSpPr>
        <p:spPr>
          <a:xfrm>
            <a:off x="4356100" y="7200900"/>
            <a:ext cx="8367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59" name="TextBox 1"/>
          <p:cNvSpPr txBox="1"/>
          <p:nvPr/>
        </p:nvSpPr>
        <p:spPr>
          <a:xfrm>
            <a:off x="59817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0" name="TextBox 1"/>
          <p:cNvSpPr txBox="1"/>
          <p:nvPr/>
        </p:nvSpPr>
        <p:spPr>
          <a:xfrm>
            <a:off x="60706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1" name="TextBox 1"/>
          <p:cNvSpPr txBox="1"/>
          <p:nvPr/>
        </p:nvSpPr>
        <p:spPr>
          <a:xfrm>
            <a:off x="61722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2" name="TextBox 1"/>
          <p:cNvSpPr txBox="1"/>
          <p:nvPr/>
        </p:nvSpPr>
        <p:spPr>
          <a:xfrm>
            <a:off x="62611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3" name="TextBox 1"/>
          <p:cNvSpPr txBox="1"/>
          <p:nvPr/>
        </p:nvSpPr>
        <p:spPr>
          <a:xfrm>
            <a:off x="63627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4" name="TextBox 1"/>
          <p:cNvSpPr txBox="1"/>
          <p:nvPr/>
        </p:nvSpPr>
        <p:spPr>
          <a:xfrm>
            <a:off x="64516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5" name="TextBox 1"/>
          <p:cNvSpPr txBox="1"/>
          <p:nvPr/>
        </p:nvSpPr>
        <p:spPr>
          <a:xfrm>
            <a:off x="65532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6" name="TextBox 1"/>
          <p:cNvSpPr txBox="1"/>
          <p:nvPr/>
        </p:nvSpPr>
        <p:spPr>
          <a:xfrm>
            <a:off x="6692900" y="7200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202</a:t>
            </a:r>
          </a:p>
        </p:txBody>
      </p:sp>
      <p:sp>
        <p:nvSpPr>
          <p:cNvPr id="267" name="TextBox 1"/>
          <p:cNvSpPr txBox="1"/>
          <p:nvPr/>
        </p:nvSpPr>
        <p:spPr>
          <a:xfrm>
            <a:off x="1562100" y="7366000"/>
            <a:ext cx="231153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数値入力パネルによる制御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8" name="TextBox 1"/>
          <p:cNvSpPr txBox="1"/>
          <p:nvPr/>
        </p:nvSpPr>
        <p:spPr>
          <a:xfrm>
            <a:off x="4927600" y="7366000"/>
            <a:ext cx="55784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69" name="TextBox 1"/>
          <p:cNvSpPr txBox="1"/>
          <p:nvPr/>
        </p:nvSpPr>
        <p:spPr>
          <a:xfrm>
            <a:off x="59817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0" name="TextBox 1"/>
          <p:cNvSpPr txBox="1"/>
          <p:nvPr/>
        </p:nvSpPr>
        <p:spPr>
          <a:xfrm>
            <a:off x="60706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1" name="TextBox 1"/>
          <p:cNvSpPr txBox="1"/>
          <p:nvPr/>
        </p:nvSpPr>
        <p:spPr>
          <a:xfrm>
            <a:off x="61722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2" name="TextBox 1"/>
          <p:cNvSpPr txBox="1"/>
          <p:nvPr/>
        </p:nvSpPr>
        <p:spPr>
          <a:xfrm>
            <a:off x="62611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3" name="TextBox 1"/>
          <p:cNvSpPr txBox="1"/>
          <p:nvPr/>
        </p:nvSpPr>
        <p:spPr>
          <a:xfrm>
            <a:off x="63627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4" name="TextBox 1"/>
          <p:cNvSpPr txBox="1"/>
          <p:nvPr/>
        </p:nvSpPr>
        <p:spPr>
          <a:xfrm>
            <a:off x="64516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5" name="TextBox 1"/>
          <p:cNvSpPr txBox="1"/>
          <p:nvPr/>
        </p:nvSpPr>
        <p:spPr>
          <a:xfrm>
            <a:off x="65532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6" name="TextBox 1"/>
          <p:cNvSpPr txBox="1"/>
          <p:nvPr/>
        </p:nvSpPr>
        <p:spPr>
          <a:xfrm>
            <a:off x="6692900" y="7366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203</a:t>
            </a:r>
          </a:p>
        </p:txBody>
      </p:sp>
      <p:sp>
        <p:nvSpPr>
          <p:cNvPr id="277" name="TextBox 1"/>
          <p:cNvSpPr txBox="1"/>
          <p:nvPr/>
        </p:nvSpPr>
        <p:spPr>
          <a:xfrm>
            <a:off x="1562100" y="7518400"/>
            <a:ext cx="29847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仮想ジョイスティックを使用した制御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8" name="TextBox 1"/>
          <p:cNvSpPr txBox="1"/>
          <p:nvPr/>
        </p:nvSpPr>
        <p:spPr>
          <a:xfrm>
            <a:off x="4457700" y="7518400"/>
            <a:ext cx="79028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9" name="TextBox 1"/>
          <p:cNvSpPr txBox="1"/>
          <p:nvPr/>
        </p:nvSpPr>
        <p:spPr>
          <a:xfrm>
            <a:off x="59817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0" name="TextBox 1"/>
          <p:cNvSpPr txBox="1"/>
          <p:nvPr/>
        </p:nvSpPr>
        <p:spPr>
          <a:xfrm>
            <a:off x="60706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1" name="TextBox 1"/>
          <p:cNvSpPr txBox="1"/>
          <p:nvPr/>
        </p:nvSpPr>
        <p:spPr>
          <a:xfrm>
            <a:off x="61722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2" name="TextBox 1"/>
          <p:cNvSpPr txBox="1"/>
          <p:nvPr/>
        </p:nvSpPr>
        <p:spPr>
          <a:xfrm>
            <a:off x="62611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3" name="TextBox 1"/>
          <p:cNvSpPr txBox="1"/>
          <p:nvPr/>
        </p:nvSpPr>
        <p:spPr>
          <a:xfrm>
            <a:off x="63627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4" name="TextBox 1"/>
          <p:cNvSpPr txBox="1"/>
          <p:nvPr/>
        </p:nvSpPr>
        <p:spPr>
          <a:xfrm>
            <a:off x="64516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5" name="TextBox 1"/>
          <p:cNvSpPr txBox="1"/>
          <p:nvPr/>
        </p:nvSpPr>
        <p:spPr>
          <a:xfrm>
            <a:off x="6553200" y="7518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6" name="TextBox 1"/>
          <p:cNvSpPr txBox="1"/>
          <p:nvPr/>
        </p:nvSpPr>
        <p:spPr>
          <a:xfrm>
            <a:off x="6692900" y="7518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203</a:t>
            </a:r>
          </a:p>
        </p:txBody>
      </p:sp>
      <p:sp>
        <p:nvSpPr>
          <p:cNvPr id="287" name="TextBox 1"/>
          <p:cNvSpPr txBox="1"/>
          <p:nvPr/>
        </p:nvSpPr>
        <p:spPr>
          <a:xfrm>
            <a:off x="1562100" y="7683500"/>
            <a:ext cx="71974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パトロール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8" name="TextBox 1"/>
          <p:cNvSpPr txBox="1"/>
          <p:nvPr/>
        </p:nvSpPr>
        <p:spPr>
          <a:xfrm>
            <a:off x="3022600" y="7683500"/>
            <a:ext cx="14875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9" name="TextBox 1"/>
          <p:cNvSpPr txBox="1"/>
          <p:nvPr/>
        </p:nvSpPr>
        <p:spPr>
          <a:xfrm>
            <a:off x="59817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0" name="TextBox 1"/>
          <p:cNvSpPr txBox="1"/>
          <p:nvPr/>
        </p:nvSpPr>
        <p:spPr>
          <a:xfrm>
            <a:off x="60706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1" name="TextBox 1"/>
          <p:cNvSpPr txBox="1"/>
          <p:nvPr/>
        </p:nvSpPr>
        <p:spPr>
          <a:xfrm>
            <a:off x="61722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2" name="TextBox 1"/>
          <p:cNvSpPr txBox="1"/>
          <p:nvPr/>
        </p:nvSpPr>
        <p:spPr>
          <a:xfrm>
            <a:off x="62611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3" name="TextBox 1"/>
          <p:cNvSpPr txBox="1"/>
          <p:nvPr/>
        </p:nvSpPr>
        <p:spPr>
          <a:xfrm>
            <a:off x="63627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4" name="TextBox 1"/>
          <p:cNvSpPr txBox="1"/>
          <p:nvPr/>
        </p:nvSpPr>
        <p:spPr>
          <a:xfrm>
            <a:off x="64516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5" name="TextBox 1"/>
          <p:cNvSpPr txBox="1"/>
          <p:nvPr/>
        </p:nvSpPr>
        <p:spPr>
          <a:xfrm>
            <a:off x="6553200" y="7683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6" name="TextBox 1"/>
          <p:cNvSpPr txBox="1"/>
          <p:nvPr/>
        </p:nvSpPr>
        <p:spPr>
          <a:xfrm>
            <a:off x="6692900" y="7683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204</a:t>
            </a:r>
          </a:p>
        </p:txBody>
      </p:sp>
      <p:sp>
        <p:nvSpPr>
          <p:cNvPr id="297" name="TextBox 1"/>
          <p:cNvSpPr txBox="1"/>
          <p:nvPr/>
        </p:nvSpPr>
        <p:spPr>
          <a:xfrm>
            <a:off x="1562100" y="7848600"/>
            <a:ext cx="2850139"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ポイント＆クリックを使用した制御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7.2.3.5.6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領域ズームを使用した制御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8" name="TextBox 1"/>
          <p:cNvSpPr txBox="1"/>
          <p:nvPr/>
        </p:nvSpPr>
        <p:spPr>
          <a:xfrm>
            <a:off x="3975100" y="7848600"/>
            <a:ext cx="1022716" cy="328295"/>
          </a:xfrm>
          <a:prstGeom prst="rect">
            <a:avLst/>
          </a:prstGeom>
          <a:noFill/>
        </p:spPr>
        <p:txBody>
          <a:bodyPr wrap="none" lIns="0" tIns="0" rIns="0" rtlCol="0">
            <a:spAutoFit/>
          </a:bodyPr>
          <a:lstStyle/>
          <a:p>
            <a:pPr>
              <a:lnSpc>
                <a:spcPts val="1000"/>
              </a:lnSpc>
              <a:tabLst>
                <a:tab pos="1016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tab pos="1016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99" name="TextBox 1"/>
          <p:cNvSpPr txBox="1"/>
          <p:nvPr/>
        </p:nvSpPr>
        <p:spPr>
          <a:xfrm>
            <a:off x="59817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0" name="TextBox 1"/>
          <p:cNvSpPr txBox="1"/>
          <p:nvPr/>
        </p:nvSpPr>
        <p:spPr>
          <a:xfrm>
            <a:off x="60706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1" name="TextBox 1"/>
          <p:cNvSpPr txBox="1"/>
          <p:nvPr/>
        </p:nvSpPr>
        <p:spPr>
          <a:xfrm>
            <a:off x="61722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2" name="TextBox 1"/>
          <p:cNvSpPr txBox="1"/>
          <p:nvPr/>
        </p:nvSpPr>
        <p:spPr>
          <a:xfrm>
            <a:off x="62611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3" name="TextBox 1"/>
          <p:cNvSpPr txBox="1"/>
          <p:nvPr/>
        </p:nvSpPr>
        <p:spPr>
          <a:xfrm>
            <a:off x="63627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4" name="TextBox 1"/>
          <p:cNvSpPr txBox="1"/>
          <p:nvPr/>
        </p:nvSpPr>
        <p:spPr>
          <a:xfrm>
            <a:off x="64516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5" name="TextBox 1"/>
          <p:cNvSpPr txBox="1"/>
          <p:nvPr/>
        </p:nvSpPr>
        <p:spPr>
          <a:xfrm>
            <a:off x="6553200" y="7848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6" name="TextBox 1"/>
          <p:cNvSpPr txBox="1"/>
          <p:nvPr/>
        </p:nvSpPr>
        <p:spPr>
          <a:xfrm>
            <a:off x="6692900" y="78486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204</a:t>
            </a:r>
          </a:p>
        </p:txBody>
      </p:sp>
      <p:sp>
        <p:nvSpPr>
          <p:cNvPr id="307" name="TextBox 1"/>
          <p:cNvSpPr txBox="1"/>
          <p:nvPr/>
        </p:nvSpPr>
        <p:spPr>
          <a:xfrm>
            <a:off x="1371600" y="8166100"/>
            <a:ext cx="13737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リレーの管理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8" name="TextBox 1"/>
          <p:cNvSpPr txBox="1"/>
          <p:nvPr/>
        </p:nvSpPr>
        <p:spPr>
          <a:xfrm>
            <a:off x="59817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09" name="TextBox 1"/>
          <p:cNvSpPr txBox="1"/>
          <p:nvPr/>
        </p:nvSpPr>
        <p:spPr>
          <a:xfrm>
            <a:off x="60706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0" name="TextBox 1"/>
          <p:cNvSpPr txBox="1"/>
          <p:nvPr/>
        </p:nvSpPr>
        <p:spPr>
          <a:xfrm>
            <a:off x="61722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1" name="TextBox 1"/>
          <p:cNvSpPr txBox="1"/>
          <p:nvPr/>
        </p:nvSpPr>
        <p:spPr>
          <a:xfrm>
            <a:off x="62611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2" name="TextBox 1"/>
          <p:cNvSpPr txBox="1"/>
          <p:nvPr/>
        </p:nvSpPr>
        <p:spPr>
          <a:xfrm>
            <a:off x="63627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3" name="TextBox 1"/>
          <p:cNvSpPr txBox="1"/>
          <p:nvPr/>
        </p:nvSpPr>
        <p:spPr>
          <a:xfrm>
            <a:off x="64516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4" name="TextBox 1"/>
          <p:cNvSpPr txBox="1"/>
          <p:nvPr/>
        </p:nvSpPr>
        <p:spPr>
          <a:xfrm>
            <a:off x="65532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5" name="TextBox 1"/>
          <p:cNvSpPr txBox="1"/>
          <p:nvPr/>
        </p:nvSpPr>
        <p:spPr>
          <a:xfrm>
            <a:off x="6692900" y="8166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205</a:t>
            </a:r>
          </a:p>
        </p:txBody>
      </p:sp>
      <p:sp>
        <p:nvSpPr>
          <p:cNvPr id="316" name="TextBox 1"/>
          <p:cNvSpPr txBox="1"/>
          <p:nvPr/>
        </p:nvSpPr>
        <p:spPr>
          <a:xfrm>
            <a:off x="1371600" y="8318500"/>
            <a:ext cx="21816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センサーのステータス表示</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7" name="TextBox 1"/>
          <p:cNvSpPr txBox="1"/>
          <p:nvPr/>
        </p:nvSpPr>
        <p:spPr>
          <a:xfrm>
            <a:off x="3975100" y="8318500"/>
            <a:ext cx="10227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8" name="TextBox 1"/>
          <p:cNvSpPr txBox="1"/>
          <p:nvPr/>
        </p:nvSpPr>
        <p:spPr>
          <a:xfrm>
            <a:off x="59817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9" name="TextBox 1"/>
          <p:cNvSpPr txBox="1"/>
          <p:nvPr/>
        </p:nvSpPr>
        <p:spPr>
          <a:xfrm>
            <a:off x="60706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0" name="TextBox 1"/>
          <p:cNvSpPr txBox="1"/>
          <p:nvPr/>
        </p:nvSpPr>
        <p:spPr>
          <a:xfrm>
            <a:off x="6172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1" name="TextBox 1"/>
          <p:cNvSpPr txBox="1"/>
          <p:nvPr/>
        </p:nvSpPr>
        <p:spPr>
          <a:xfrm>
            <a:off x="62611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2" name="TextBox 1"/>
          <p:cNvSpPr txBox="1"/>
          <p:nvPr/>
        </p:nvSpPr>
        <p:spPr>
          <a:xfrm>
            <a:off x="63627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3" name="TextBox 1"/>
          <p:cNvSpPr txBox="1"/>
          <p:nvPr/>
        </p:nvSpPr>
        <p:spPr>
          <a:xfrm>
            <a:off x="64516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4" name="TextBox 1"/>
          <p:cNvSpPr txBox="1"/>
          <p:nvPr/>
        </p:nvSpPr>
        <p:spPr>
          <a:xfrm>
            <a:off x="6553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5" name="TextBox 1"/>
          <p:cNvSpPr txBox="1"/>
          <p:nvPr/>
        </p:nvSpPr>
        <p:spPr>
          <a:xfrm>
            <a:off x="6692900" y="8318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207</a:t>
            </a:r>
          </a:p>
        </p:txBody>
      </p:sp>
      <p:sp>
        <p:nvSpPr>
          <p:cNvPr id="326" name="TextBox 1"/>
          <p:cNvSpPr txBox="1"/>
          <p:nvPr/>
        </p:nvSpPr>
        <p:spPr>
          <a:xfrm>
            <a:off x="1371600" y="8483600"/>
            <a:ext cx="37975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表示タイルでビデオストリームの品質を選択します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327" name="TextBox 1"/>
          <p:cNvSpPr txBox="1"/>
          <p:nvPr/>
        </p:nvSpPr>
        <p:spPr>
          <a:xfrm>
            <a:off x="5219700" y="8483600"/>
            <a:ext cx="41838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8" name="TextBox 1"/>
          <p:cNvSpPr txBox="1"/>
          <p:nvPr/>
        </p:nvSpPr>
        <p:spPr>
          <a:xfrm>
            <a:off x="59817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9" name="TextBox 1"/>
          <p:cNvSpPr txBox="1"/>
          <p:nvPr/>
        </p:nvSpPr>
        <p:spPr>
          <a:xfrm>
            <a:off x="60706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0" name="TextBox 1"/>
          <p:cNvSpPr txBox="1"/>
          <p:nvPr/>
        </p:nvSpPr>
        <p:spPr>
          <a:xfrm>
            <a:off x="61722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1" name="TextBox 1"/>
          <p:cNvSpPr txBox="1"/>
          <p:nvPr/>
        </p:nvSpPr>
        <p:spPr>
          <a:xfrm>
            <a:off x="62611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2" name="TextBox 1"/>
          <p:cNvSpPr txBox="1"/>
          <p:nvPr/>
        </p:nvSpPr>
        <p:spPr>
          <a:xfrm>
            <a:off x="63627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3" name="TextBox 1"/>
          <p:cNvSpPr txBox="1"/>
          <p:nvPr/>
        </p:nvSpPr>
        <p:spPr>
          <a:xfrm>
            <a:off x="64516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4" name="TextBox 1"/>
          <p:cNvSpPr txBox="1"/>
          <p:nvPr/>
        </p:nvSpPr>
        <p:spPr>
          <a:xfrm>
            <a:off x="6553200" y="8483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5" name="TextBox 1"/>
          <p:cNvSpPr txBox="1"/>
          <p:nvPr/>
        </p:nvSpPr>
        <p:spPr>
          <a:xfrm>
            <a:off x="6692900" y="8483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209</a:t>
            </a:r>
          </a:p>
        </p:txBody>
      </p:sp>
      <p:sp>
        <p:nvSpPr>
          <p:cNvPr id="336" name="TextBox 1"/>
          <p:cNvSpPr txBox="1"/>
          <p:nvPr/>
        </p:nvSpPr>
        <p:spPr>
          <a:xfrm>
            <a:off x="1371600" y="8636000"/>
            <a:ext cx="13737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オートズーム</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7" name="TextBox 1"/>
          <p:cNvSpPr txBox="1"/>
          <p:nvPr/>
        </p:nvSpPr>
        <p:spPr>
          <a:xfrm>
            <a:off x="2743200" y="8636000"/>
            <a:ext cx="16270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8" name="TextBox 1"/>
          <p:cNvSpPr txBox="1"/>
          <p:nvPr/>
        </p:nvSpPr>
        <p:spPr>
          <a:xfrm>
            <a:off x="59817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39" name="TextBox 1"/>
          <p:cNvSpPr txBox="1"/>
          <p:nvPr/>
        </p:nvSpPr>
        <p:spPr>
          <a:xfrm>
            <a:off x="60706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0" name="TextBox 1"/>
          <p:cNvSpPr txBox="1"/>
          <p:nvPr/>
        </p:nvSpPr>
        <p:spPr>
          <a:xfrm>
            <a:off x="61722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1" name="TextBox 1"/>
          <p:cNvSpPr txBox="1"/>
          <p:nvPr/>
        </p:nvSpPr>
        <p:spPr>
          <a:xfrm>
            <a:off x="62611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2" name="TextBox 1"/>
          <p:cNvSpPr txBox="1"/>
          <p:nvPr/>
        </p:nvSpPr>
        <p:spPr>
          <a:xfrm>
            <a:off x="63627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3" name="TextBox 1"/>
          <p:cNvSpPr txBox="1"/>
          <p:nvPr/>
        </p:nvSpPr>
        <p:spPr>
          <a:xfrm>
            <a:off x="64516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4" name="TextBox 1"/>
          <p:cNvSpPr txBox="1"/>
          <p:nvPr/>
        </p:nvSpPr>
        <p:spPr>
          <a:xfrm>
            <a:off x="6553200" y="863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5" name="TextBox 1"/>
          <p:cNvSpPr txBox="1"/>
          <p:nvPr/>
        </p:nvSpPr>
        <p:spPr>
          <a:xfrm>
            <a:off x="6692900" y="8636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210</a:t>
            </a:r>
          </a:p>
        </p:txBody>
      </p:sp>
      <p:sp>
        <p:nvSpPr>
          <p:cNvPr id="346" name="TextBox 1"/>
          <p:cNvSpPr txBox="1"/>
          <p:nvPr/>
        </p:nvSpPr>
        <p:spPr>
          <a:xfrm>
            <a:off x="1371600" y="8801100"/>
            <a:ext cx="33711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7.2.3.10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保存した検索クエリの結果表示</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a:t>
            </a:r>
          </a:p>
        </p:txBody>
      </p:sp>
      <p:sp>
        <p:nvSpPr>
          <p:cNvPr id="347" name="TextBox 1"/>
          <p:cNvSpPr txBox="1"/>
          <p:nvPr/>
        </p:nvSpPr>
        <p:spPr>
          <a:xfrm>
            <a:off x="59817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8" name="TextBox 1"/>
          <p:cNvSpPr txBox="1"/>
          <p:nvPr/>
        </p:nvSpPr>
        <p:spPr>
          <a:xfrm>
            <a:off x="60706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49" name="TextBox 1"/>
          <p:cNvSpPr txBox="1"/>
          <p:nvPr/>
        </p:nvSpPr>
        <p:spPr>
          <a:xfrm>
            <a:off x="61722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0" name="TextBox 1"/>
          <p:cNvSpPr txBox="1"/>
          <p:nvPr/>
        </p:nvSpPr>
        <p:spPr>
          <a:xfrm>
            <a:off x="62611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1" name="TextBox 1"/>
          <p:cNvSpPr txBox="1"/>
          <p:nvPr/>
        </p:nvSpPr>
        <p:spPr>
          <a:xfrm>
            <a:off x="63627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2" name="TextBox 1"/>
          <p:cNvSpPr txBox="1"/>
          <p:nvPr/>
        </p:nvSpPr>
        <p:spPr>
          <a:xfrm>
            <a:off x="64516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3" name="TextBox 1"/>
          <p:cNvSpPr txBox="1"/>
          <p:nvPr/>
        </p:nvSpPr>
        <p:spPr>
          <a:xfrm>
            <a:off x="65532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4" name="TextBox 1"/>
          <p:cNvSpPr txBox="1"/>
          <p:nvPr/>
        </p:nvSpPr>
        <p:spPr>
          <a:xfrm>
            <a:off x="6692900" y="8801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211</a:t>
            </a:r>
          </a:p>
        </p:txBody>
      </p:sp>
      <p:sp>
        <p:nvSpPr>
          <p:cNvPr id="355" name="TextBox 1"/>
          <p:cNvSpPr txBox="1"/>
          <p:nvPr/>
        </p:nvSpPr>
        <p:spPr>
          <a:xfrm>
            <a:off x="1181100" y="8966200"/>
            <a:ext cx="24558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アーカイブモードでのビデオ監視</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6" name="TextBox 1"/>
          <p:cNvSpPr txBox="1"/>
          <p:nvPr/>
        </p:nvSpPr>
        <p:spPr>
          <a:xfrm>
            <a:off x="4076700" y="8966200"/>
            <a:ext cx="9762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7" name="TextBox 1"/>
          <p:cNvSpPr txBox="1"/>
          <p:nvPr/>
        </p:nvSpPr>
        <p:spPr>
          <a:xfrm>
            <a:off x="59817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8" name="TextBox 1"/>
          <p:cNvSpPr txBox="1"/>
          <p:nvPr/>
        </p:nvSpPr>
        <p:spPr>
          <a:xfrm>
            <a:off x="60706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9" name="TextBox 1"/>
          <p:cNvSpPr txBox="1"/>
          <p:nvPr/>
        </p:nvSpPr>
        <p:spPr>
          <a:xfrm>
            <a:off x="61722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0" name="TextBox 1"/>
          <p:cNvSpPr txBox="1"/>
          <p:nvPr/>
        </p:nvSpPr>
        <p:spPr>
          <a:xfrm>
            <a:off x="62611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1" name="TextBox 1"/>
          <p:cNvSpPr txBox="1"/>
          <p:nvPr/>
        </p:nvSpPr>
        <p:spPr>
          <a:xfrm>
            <a:off x="63627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2" name="TextBox 1"/>
          <p:cNvSpPr txBox="1"/>
          <p:nvPr/>
        </p:nvSpPr>
        <p:spPr>
          <a:xfrm>
            <a:off x="64516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3" name="TextBox 1"/>
          <p:cNvSpPr txBox="1"/>
          <p:nvPr/>
        </p:nvSpPr>
        <p:spPr>
          <a:xfrm>
            <a:off x="6553200" y="8966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4" name="TextBox 1"/>
          <p:cNvSpPr txBox="1"/>
          <p:nvPr/>
        </p:nvSpPr>
        <p:spPr>
          <a:xfrm>
            <a:off x="6692900" y="8966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213</a:t>
            </a:r>
          </a:p>
        </p:txBody>
      </p:sp>
      <p:sp>
        <p:nvSpPr>
          <p:cNvPr id="365" name="TextBox 1"/>
          <p:cNvSpPr txBox="1"/>
          <p:nvPr/>
        </p:nvSpPr>
        <p:spPr>
          <a:xfrm>
            <a:off x="1371600" y="9131300"/>
            <a:ext cx="3393558"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アーカイブモードへの切り替え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アーカイブモードで使用可能なビデオ監視機能</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6" name="TextBox 1"/>
          <p:cNvSpPr txBox="1"/>
          <p:nvPr/>
        </p:nvSpPr>
        <p:spPr>
          <a:xfrm>
            <a:off x="59817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7" name="TextBox 1"/>
          <p:cNvSpPr txBox="1"/>
          <p:nvPr/>
        </p:nvSpPr>
        <p:spPr>
          <a:xfrm>
            <a:off x="60706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8" name="TextBox 1"/>
          <p:cNvSpPr txBox="1"/>
          <p:nvPr/>
        </p:nvSpPr>
        <p:spPr>
          <a:xfrm>
            <a:off x="61722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9" name="TextBox 1"/>
          <p:cNvSpPr txBox="1"/>
          <p:nvPr/>
        </p:nvSpPr>
        <p:spPr>
          <a:xfrm>
            <a:off x="62611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0" name="TextBox 1"/>
          <p:cNvSpPr txBox="1"/>
          <p:nvPr/>
        </p:nvSpPr>
        <p:spPr>
          <a:xfrm>
            <a:off x="63627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1" name="TextBox 1"/>
          <p:cNvSpPr txBox="1"/>
          <p:nvPr/>
        </p:nvSpPr>
        <p:spPr>
          <a:xfrm>
            <a:off x="64516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2" name="TextBox 1"/>
          <p:cNvSpPr txBox="1"/>
          <p:nvPr/>
        </p:nvSpPr>
        <p:spPr>
          <a:xfrm>
            <a:off x="6553200" y="9131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3" name="TextBox 1"/>
          <p:cNvSpPr txBox="1"/>
          <p:nvPr/>
        </p:nvSpPr>
        <p:spPr>
          <a:xfrm>
            <a:off x="6692900" y="91313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215</a:t>
            </a:r>
          </a:p>
        </p:txBody>
      </p:sp>
      <p:sp>
        <p:nvSpPr>
          <p:cNvPr id="374" name="TextBox 1"/>
          <p:cNvSpPr txBox="1"/>
          <p:nvPr/>
        </p:nvSpPr>
        <p:spPr>
          <a:xfrm>
            <a:off x="1371600" y="9436100"/>
            <a:ext cx="164307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アーカイブの選択</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5" name="TextBox 1"/>
          <p:cNvSpPr txBox="1"/>
          <p:nvPr/>
        </p:nvSpPr>
        <p:spPr>
          <a:xfrm>
            <a:off x="3403600" y="9436100"/>
            <a:ext cx="13016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6" name="TextBox 1"/>
          <p:cNvSpPr txBox="1"/>
          <p:nvPr/>
        </p:nvSpPr>
        <p:spPr>
          <a:xfrm>
            <a:off x="59817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7" name="TextBox 1"/>
          <p:cNvSpPr txBox="1"/>
          <p:nvPr/>
        </p:nvSpPr>
        <p:spPr>
          <a:xfrm>
            <a:off x="60706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8" name="TextBox 1"/>
          <p:cNvSpPr txBox="1"/>
          <p:nvPr/>
        </p:nvSpPr>
        <p:spPr>
          <a:xfrm>
            <a:off x="61722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79" name="TextBox 1"/>
          <p:cNvSpPr txBox="1"/>
          <p:nvPr/>
        </p:nvSpPr>
        <p:spPr>
          <a:xfrm>
            <a:off x="62611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0" name="TextBox 1"/>
          <p:cNvSpPr txBox="1"/>
          <p:nvPr/>
        </p:nvSpPr>
        <p:spPr>
          <a:xfrm>
            <a:off x="63627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1" name="TextBox 1"/>
          <p:cNvSpPr txBox="1"/>
          <p:nvPr/>
        </p:nvSpPr>
        <p:spPr>
          <a:xfrm>
            <a:off x="64516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2" name="TextBox 1"/>
          <p:cNvSpPr txBox="1"/>
          <p:nvPr/>
        </p:nvSpPr>
        <p:spPr>
          <a:xfrm>
            <a:off x="65532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3" name="TextBox 1"/>
          <p:cNvSpPr txBox="1"/>
          <p:nvPr/>
        </p:nvSpPr>
        <p:spPr>
          <a:xfrm>
            <a:off x="6692900" y="9436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216</a:t>
            </a:r>
          </a:p>
        </p:txBody>
      </p:sp>
      <p:sp>
        <p:nvSpPr>
          <p:cNvPr id="384" name="TextBox 1"/>
          <p:cNvSpPr txBox="1"/>
          <p:nvPr/>
        </p:nvSpPr>
        <p:spPr>
          <a:xfrm>
            <a:off x="1371600" y="9601200"/>
            <a:ext cx="191238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アーカイブの同期再生</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5" name="TextBox 1"/>
          <p:cNvSpPr txBox="1"/>
          <p:nvPr/>
        </p:nvSpPr>
        <p:spPr>
          <a:xfrm>
            <a:off x="4356100" y="9601200"/>
            <a:ext cx="8367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6" name="TextBox 1"/>
          <p:cNvSpPr txBox="1"/>
          <p:nvPr/>
        </p:nvSpPr>
        <p:spPr>
          <a:xfrm>
            <a:off x="59817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7" name="TextBox 1"/>
          <p:cNvSpPr txBox="1"/>
          <p:nvPr/>
        </p:nvSpPr>
        <p:spPr>
          <a:xfrm>
            <a:off x="60706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8" name="TextBox 1"/>
          <p:cNvSpPr txBox="1"/>
          <p:nvPr/>
        </p:nvSpPr>
        <p:spPr>
          <a:xfrm>
            <a:off x="61722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89" name="TextBox 1"/>
          <p:cNvSpPr txBox="1"/>
          <p:nvPr/>
        </p:nvSpPr>
        <p:spPr>
          <a:xfrm>
            <a:off x="62611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0" name="TextBox 1"/>
          <p:cNvSpPr txBox="1"/>
          <p:nvPr/>
        </p:nvSpPr>
        <p:spPr>
          <a:xfrm>
            <a:off x="63627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1" name="TextBox 1"/>
          <p:cNvSpPr txBox="1"/>
          <p:nvPr/>
        </p:nvSpPr>
        <p:spPr>
          <a:xfrm>
            <a:off x="64516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2" name="TextBox 1"/>
          <p:cNvSpPr txBox="1"/>
          <p:nvPr/>
        </p:nvSpPr>
        <p:spPr>
          <a:xfrm>
            <a:off x="65532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3" name="TextBox 1"/>
          <p:cNvSpPr txBox="1"/>
          <p:nvPr/>
        </p:nvSpPr>
        <p:spPr>
          <a:xfrm>
            <a:off x="6692900" y="9601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216</a:t>
            </a:r>
          </a:p>
        </p:txBody>
      </p:sp>
      <p:sp>
        <p:nvSpPr>
          <p:cNvPr id="394" name="TextBox 1"/>
          <p:cNvSpPr txBox="1"/>
          <p:nvPr/>
        </p:nvSpPr>
        <p:spPr>
          <a:xfrm>
            <a:off x="1371600" y="9766300"/>
            <a:ext cx="352821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アーカイブの圧縮再生（タイムコンプレッサ</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a:t>
            </a:r>
          </a:p>
        </p:txBody>
      </p:sp>
      <p:sp>
        <p:nvSpPr>
          <p:cNvPr id="395" name="TextBox 1"/>
          <p:cNvSpPr txBox="1"/>
          <p:nvPr/>
        </p:nvSpPr>
        <p:spPr>
          <a:xfrm>
            <a:off x="59817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6" name="TextBox 1"/>
          <p:cNvSpPr txBox="1"/>
          <p:nvPr/>
        </p:nvSpPr>
        <p:spPr>
          <a:xfrm>
            <a:off x="60706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7" name="TextBox 1"/>
          <p:cNvSpPr txBox="1"/>
          <p:nvPr/>
        </p:nvSpPr>
        <p:spPr>
          <a:xfrm>
            <a:off x="61722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8" name="TextBox 1"/>
          <p:cNvSpPr txBox="1"/>
          <p:nvPr/>
        </p:nvSpPr>
        <p:spPr>
          <a:xfrm>
            <a:off x="62611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9" name="TextBox 1"/>
          <p:cNvSpPr txBox="1"/>
          <p:nvPr/>
        </p:nvSpPr>
        <p:spPr>
          <a:xfrm>
            <a:off x="63627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0" name="TextBox 1"/>
          <p:cNvSpPr txBox="1"/>
          <p:nvPr/>
        </p:nvSpPr>
        <p:spPr>
          <a:xfrm>
            <a:off x="64516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1" name="TextBox 1"/>
          <p:cNvSpPr txBox="1"/>
          <p:nvPr/>
        </p:nvSpPr>
        <p:spPr>
          <a:xfrm>
            <a:off x="65532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2" name="TextBox 1"/>
          <p:cNvSpPr txBox="1"/>
          <p:nvPr/>
        </p:nvSpPr>
        <p:spPr>
          <a:xfrm>
            <a:off x="6692900" y="9766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217</a:t>
            </a:r>
          </a:p>
        </p:txBody>
      </p:sp>
      <p:sp>
        <p:nvSpPr>
          <p:cNvPr id="403" name="TextBox 1"/>
          <p:cNvSpPr txBox="1"/>
          <p:nvPr/>
        </p:nvSpPr>
        <p:spPr>
          <a:xfrm>
            <a:off x="1562100" y="9918700"/>
            <a:ext cx="25920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タイムコンプレッサーモードへの切り替え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4" name="TextBox 1"/>
          <p:cNvSpPr txBox="1"/>
          <p:nvPr/>
        </p:nvSpPr>
        <p:spPr>
          <a:xfrm>
            <a:off x="4838700" y="9918700"/>
            <a:ext cx="60433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5" name="TextBox 1"/>
          <p:cNvSpPr txBox="1"/>
          <p:nvPr/>
        </p:nvSpPr>
        <p:spPr>
          <a:xfrm>
            <a:off x="59817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6" name="TextBox 1"/>
          <p:cNvSpPr txBox="1"/>
          <p:nvPr/>
        </p:nvSpPr>
        <p:spPr>
          <a:xfrm>
            <a:off x="60706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7" name="TextBox 1"/>
          <p:cNvSpPr txBox="1"/>
          <p:nvPr/>
        </p:nvSpPr>
        <p:spPr>
          <a:xfrm>
            <a:off x="6172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8" name="TextBox 1"/>
          <p:cNvSpPr txBox="1"/>
          <p:nvPr/>
        </p:nvSpPr>
        <p:spPr>
          <a:xfrm>
            <a:off x="62611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09" name="TextBox 1"/>
          <p:cNvSpPr txBox="1"/>
          <p:nvPr/>
        </p:nvSpPr>
        <p:spPr>
          <a:xfrm>
            <a:off x="63627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10" name="TextBox 1"/>
          <p:cNvSpPr txBox="1"/>
          <p:nvPr/>
        </p:nvSpPr>
        <p:spPr>
          <a:xfrm>
            <a:off x="64516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11" name="TextBox 1"/>
          <p:cNvSpPr txBox="1"/>
          <p:nvPr/>
        </p:nvSpPr>
        <p:spPr>
          <a:xfrm>
            <a:off x="6553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12" name="TextBox 1"/>
          <p:cNvSpPr txBox="1"/>
          <p:nvPr/>
        </p:nvSpPr>
        <p:spPr>
          <a:xfrm>
            <a:off x="6692900" y="9918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218</a:t>
            </a:r>
          </a:p>
        </p:txBody>
      </p:sp>
    </p:spTree>
    <p:extLst>
      <p:ext uri="{BB962C8B-B14F-4D97-AF65-F5344CB8AC3E}">
        <p14:creationId xmlns:p14="http://schemas.microsoft.com/office/powerpoint/2010/main" val="16836124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990600" y="1231106"/>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まず最初に、カメラのWebインターフェイスを介してポート番号が設定されます。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1231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90600" y="1231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90600" y="167497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1231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990600" y="275510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ユーザー名とパスワードは、ビデオカメラのウェブインターフェイスで変更することができます。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990600" y="2755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990600" y="2755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990600" y="319897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0931" y="27551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990600" y="4922995"/>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ビデオストリームを設定するには、カメラ自体のウェブインターフェイスではなく、AxxonNextインターフェイスで使用可能な設定を使用します。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990600" y="492299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990600" y="49229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990600" y="54887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49229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392906"/>
            <a:ext cx="2882900" cy="4699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1000125" y="1272055"/>
            <a:ext cx="177800" cy="1778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990600" y="1770349"/>
            <a:ext cx="3340100" cy="533400"/>
          </a:xfrm>
          <a:prstGeom prst="rect">
            <a:avLst/>
          </a:prstGeom>
          <a:noFill/>
        </p:spPr>
      </p:pic>
      <p:pic>
        <p:nvPicPr>
          <p:cNvPr id="26" name="Picture 3"/>
          <p:cNvPicPr>
            <a:picLocks noChangeAspect="1" noChangeArrowheads="1"/>
          </p:cNvPicPr>
          <p:nvPr/>
        </p:nvPicPr>
        <p:blipFill>
          <a:blip r:embed="rId5" cstate="print"/>
          <a:srcRect/>
          <a:stretch>
            <a:fillRect/>
          </a:stretch>
        </p:blipFill>
        <p:spPr bwMode="auto">
          <a:xfrm>
            <a:off x="990600" y="2775553"/>
            <a:ext cx="177800" cy="177800"/>
          </a:xfrm>
          <a:prstGeom prst="rect">
            <a:avLst/>
          </a:prstGeom>
          <a:noFill/>
        </p:spPr>
      </p:pic>
      <p:pic>
        <p:nvPicPr>
          <p:cNvPr id="27" name="Picture 3"/>
          <p:cNvPicPr>
            <a:picLocks noChangeAspect="1" noChangeArrowheads="1"/>
          </p:cNvPicPr>
          <p:nvPr/>
        </p:nvPicPr>
        <p:blipFill>
          <a:blip r:embed="rId6" cstate="print"/>
          <a:srcRect/>
          <a:stretch>
            <a:fillRect/>
          </a:stretch>
        </p:blipFill>
        <p:spPr bwMode="auto">
          <a:xfrm>
            <a:off x="990600" y="3364706"/>
            <a:ext cx="2882900" cy="876300"/>
          </a:xfrm>
          <a:prstGeom prst="rect">
            <a:avLst/>
          </a:prstGeom>
          <a:noFill/>
        </p:spPr>
      </p:pic>
      <p:pic>
        <p:nvPicPr>
          <p:cNvPr id="28" name="Picture 3"/>
          <p:cNvPicPr>
            <a:picLocks noChangeAspect="1" noChangeArrowheads="1"/>
          </p:cNvPicPr>
          <p:nvPr/>
        </p:nvPicPr>
        <p:blipFill>
          <a:blip r:embed="rId5" cstate="print"/>
          <a:srcRect/>
          <a:stretch>
            <a:fillRect/>
          </a:stretch>
        </p:blipFill>
        <p:spPr bwMode="auto">
          <a:xfrm>
            <a:off x="995362" y="4945348"/>
            <a:ext cx="177800" cy="177800"/>
          </a:xfrm>
          <a:prstGeom prst="rect">
            <a:avLst/>
          </a:prstGeom>
          <a:noFill/>
        </p:spPr>
      </p:pic>
      <p:pic>
        <p:nvPicPr>
          <p:cNvPr id="29" name="Picture 3"/>
          <p:cNvPicPr>
            <a:picLocks noChangeAspect="1" noChangeArrowheads="1"/>
          </p:cNvPicPr>
          <p:nvPr/>
        </p:nvPicPr>
        <p:blipFill>
          <a:blip r:embed="rId7" cstate="print"/>
          <a:srcRect/>
          <a:stretch>
            <a:fillRect/>
          </a:stretch>
        </p:blipFill>
        <p:spPr bwMode="auto">
          <a:xfrm>
            <a:off x="990600" y="5643119"/>
            <a:ext cx="2882900" cy="2451100"/>
          </a:xfrm>
          <a:prstGeom prst="rect">
            <a:avLst/>
          </a:prstGeom>
          <a:noFill/>
        </p:spPr>
      </p:pic>
      <p:pic>
        <p:nvPicPr>
          <p:cNvPr id="30" name="Picture 3"/>
          <p:cNvPicPr>
            <a:picLocks noChangeAspect="1" noChangeArrowheads="1"/>
          </p:cNvPicPr>
          <p:nvPr/>
        </p:nvPicPr>
        <p:blipFill>
          <a:blip r:embed="rId8" cstate="print"/>
          <a:srcRect/>
          <a:stretch>
            <a:fillRect/>
          </a:stretch>
        </p:blipFill>
        <p:spPr bwMode="auto">
          <a:xfrm>
            <a:off x="1079500" y="8353648"/>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60</a:t>
            </a:r>
          </a:p>
        </p:txBody>
      </p:sp>
      <p:sp>
        <p:nvSpPr>
          <p:cNvPr id="31" name="TextBox 1"/>
          <p:cNvSpPr txBox="1"/>
          <p:nvPr/>
        </p:nvSpPr>
        <p:spPr>
          <a:xfrm>
            <a:off x="503237" y="1002506"/>
            <a:ext cx="5366854" cy="174407"/>
          </a:xfrm>
          <a:prstGeom prst="rect">
            <a:avLst/>
          </a:prstGeom>
          <a:noFill/>
        </p:spPr>
        <p:txBody>
          <a:bodyPr wrap="none" lIns="0" tIns="0" rIns="0" rtlCol="0">
            <a:spAutoFit/>
          </a:bodyPr>
          <a:lstStyle/>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必要に応じて</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、ビデオカメラとソフトウェア間のデータ交換が行われるネットワークポートの番号を入力します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24" name="TextBox 1"/>
          <p:cNvSpPr txBox="1"/>
          <p:nvPr/>
        </p:nvSpPr>
        <p:spPr>
          <a:xfrm>
            <a:off x="503237" y="2374106"/>
            <a:ext cx="5813462" cy="379591"/>
          </a:xfrm>
          <a:prstGeom prst="rect">
            <a:avLst/>
          </a:prstGeom>
          <a:noFill/>
        </p:spPr>
        <p:txBody>
          <a:bodyPr wrap="square" lIns="0" tIns="0" rIns="0" rtlCol="0">
            <a:spAutoFit/>
          </a:bodyPr>
          <a:lstStyle/>
          <a:p>
            <a:pPr>
              <a:lnSpc>
                <a:spcPts val="700"/>
              </a:lnSpc>
              <a:tabLst>
                <a:tab pos="177800" algn="l"/>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ビデオカメラに接続するユーザー名およびパスワードが工場出荷時の設定と異なる場合は</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、認証パラメータグループ内のデフォルトフィールドの[使用]で[いいえ]を選択し、接続パラメータを定義します。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77800" algn="l"/>
                <a:tab pos="5207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025" name="TextBox 1"/>
          <p:cNvSpPr txBox="1"/>
          <p:nvPr/>
        </p:nvSpPr>
        <p:spPr>
          <a:xfrm>
            <a:off x="584200" y="4399248"/>
            <a:ext cx="6852208" cy="507831"/>
          </a:xfrm>
          <a:prstGeom prst="rect">
            <a:avLst/>
          </a:prstGeom>
          <a:noFill/>
        </p:spPr>
        <p:txBody>
          <a:bodyPr wrap="square" lIns="0" tIns="0" rIns="0" rtlCol="0">
            <a:spAutoFit/>
          </a:bodyPr>
          <a:lstStyle/>
          <a:p>
            <a:pPr>
              <a:lnSpc>
                <a:spcPts val="1200"/>
              </a:lnSpc>
              <a:tabLst>
                <a:tab pos="177800" algn="l"/>
                <a:tab pos="5207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この認証方法が選択されると、ソフトウェア パッケージは、指示されたユーザー名とパスワードを使用してビデオカメラに接続します。</a:t>
            </a:r>
          </a:p>
          <a:p>
            <a:pPr>
              <a:lnSpc>
                <a:spcPts val="1200"/>
              </a:lnSpc>
              <a:tabLst>
                <a:tab pos="177800" algn="l"/>
                <a:tab pos="5207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ビデオカメラがマルチストリーミングに対応している場合は、2つのビデオストリーム（高品質と低品質）を別々に設定することができます。</a:t>
            </a:r>
          </a:p>
          <a:p>
            <a:pPr>
              <a:lnSpc>
                <a:spcPts val="1200"/>
              </a:lnSpc>
              <a:tabLst>
                <a:tab pos="177800" algn="l"/>
                <a:tab pos="5207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カメラが、マルチストリーミングをサポートしていない場合、1つのビデオストリームのみ設定可能です。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テキスト ボックス 1027"/>
          <p:cNvSpPr txBox="1"/>
          <p:nvPr/>
        </p:nvSpPr>
        <p:spPr>
          <a:xfrm>
            <a:off x="990601" y="8317706"/>
            <a:ext cx="5959856" cy="810478"/>
          </a:xfrm>
          <a:prstGeom prst="rect">
            <a:avLst/>
          </a:prstGeom>
          <a:noFill/>
          <a:ln>
            <a:solidFill>
              <a:srgbClr val="FFFF00"/>
            </a:solidFill>
          </a:ln>
        </p:spPr>
        <p:txBody>
          <a:bodyPr wrap="square" rtlCol="0">
            <a:spAutoFit/>
          </a:bodyPr>
          <a:lstStyle/>
          <a:p>
            <a:pPr>
              <a:lnSpc>
                <a:spcPts val="14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重要</a:t>
            </a:r>
            <a:endPar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高品質ビデオストリームは、ビデオアーカイブにビデオを書き込む際に使用されます。いずれのビデオストリームを選択しても表示タイルに表示されます（「表示タイルでのビデオストリームの品質の選択」を参照）。</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84237" y="3364706"/>
            <a:ext cx="5959856" cy="697229"/>
          </a:xfrm>
          <a:custGeom>
            <a:avLst/>
            <a:gdLst>
              <a:gd name="connsiteX0" fmla="*/ 0 w 5959856"/>
              <a:gd name="connsiteY0" fmla="*/ 0 h 697229"/>
              <a:gd name="connsiteX1" fmla="*/ 5959856 w 5959856"/>
              <a:gd name="connsiteY1" fmla="*/ 0 h 697229"/>
              <a:gd name="connsiteX2" fmla="*/ 5959856 w 5959856"/>
              <a:gd name="connsiteY2" fmla="*/ 697229 h 697229"/>
              <a:gd name="connsiteX3" fmla="*/ 0 w 5959856"/>
              <a:gd name="connsiteY3" fmla="*/ 697229 h 697229"/>
              <a:gd name="connsiteX4" fmla="*/ 0 w 5959856"/>
              <a:gd name="connsiteY4" fmla="*/ 0 h 69722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697229">
                <a:moveTo>
                  <a:pt x="0" y="0"/>
                </a:moveTo>
                <a:lnTo>
                  <a:pt x="5959856" y="0"/>
                </a:lnTo>
                <a:lnTo>
                  <a:pt x="5959856" y="697229"/>
                </a:lnTo>
                <a:lnTo>
                  <a:pt x="0" y="69722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ほとんどの場合、以下のパラメータがビデオストリームに設定されています―ビットレート、圧縮率、フレームレート、解像度―。</a:t>
            </a: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設定可能なパラメータの詳細は、ビデオカメラの公式リファレンスを参照してください。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884237" y="3364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84237" y="3364706"/>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84237" y="405241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834568" y="3364706"/>
            <a:ext cx="9525" cy="697229"/>
          </a:xfrm>
          <a:custGeom>
            <a:avLst/>
            <a:gdLst>
              <a:gd name="connsiteX0" fmla="*/ 4762 w 9525"/>
              <a:gd name="connsiteY0" fmla="*/ 0 h 697229"/>
              <a:gd name="connsiteX1" fmla="*/ 4762 w 9525"/>
              <a:gd name="connsiteY1" fmla="*/ 697229 h 697229"/>
            </a:gdLst>
            <a:ahLst/>
            <a:cxnLst>
              <a:cxn ang="0">
                <a:pos x="connsiteX0" y="connsiteY0"/>
              </a:cxn>
              <a:cxn ang="1">
                <a:pos x="connsiteX1" y="connsiteY1"/>
              </a:cxn>
            </a:cxnLst>
            <a:rect l="l" t="t" r="r" b="b"/>
            <a:pathLst>
              <a:path w="9525" h="697229">
                <a:moveTo>
                  <a:pt x="4762" y="0"/>
                </a:moveTo>
                <a:lnTo>
                  <a:pt x="4762" y="69722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84237" y="4202906"/>
            <a:ext cx="5959856" cy="575311"/>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ビデオストリームのパラメータが変更されると、ビデオカメラが自動的に再起動することがあります。その場合、(ビデオカメラに依存して)利用できなくなる可能性があります。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884237" y="42029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84237" y="4202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884237" y="476869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834568" y="4202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850106"/>
            <a:ext cx="2882900" cy="2451100"/>
          </a:xfrm>
          <a:prstGeom prst="rect">
            <a:avLst/>
          </a:prstGeom>
          <a:noFill/>
        </p:spPr>
      </p:pic>
      <p:pic>
        <p:nvPicPr>
          <p:cNvPr id="14" name="Picture 3"/>
          <p:cNvPicPr>
            <a:picLocks noChangeAspect="1" noChangeArrowheads="1"/>
          </p:cNvPicPr>
          <p:nvPr/>
        </p:nvPicPr>
        <p:blipFill>
          <a:blip r:embed="rId3" cstate="print"/>
          <a:srcRect/>
          <a:stretch>
            <a:fillRect/>
          </a:stretch>
        </p:blipFill>
        <p:spPr bwMode="auto">
          <a:xfrm>
            <a:off x="901700" y="3380962"/>
            <a:ext cx="177800" cy="177800"/>
          </a:xfrm>
          <a:prstGeom prst="rect">
            <a:avLst/>
          </a:prstGeom>
          <a:noFill/>
        </p:spPr>
      </p:pic>
      <p:pic>
        <p:nvPicPr>
          <p:cNvPr id="15" name="Picture 3"/>
          <p:cNvPicPr>
            <a:picLocks noChangeAspect="1" noChangeArrowheads="1"/>
          </p:cNvPicPr>
          <p:nvPr/>
        </p:nvPicPr>
        <p:blipFill>
          <a:blip r:embed="rId3" cstate="print"/>
          <a:srcRect/>
          <a:stretch>
            <a:fillRect/>
          </a:stretch>
        </p:blipFill>
        <p:spPr bwMode="auto">
          <a:xfrm>
            <a:off x="921746" y="4229487"/>
            <a:ext cx="177800" cy="1778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990600" y="5231606"/>
            <a:ext cx="3467100" cy="342900"/>
          </a:xfrm>
          <a:prstGeom prst="rect">
            <a:avLst/>
          </a:prstGeom>
          <a:noFill/>
        </p:spPr>
      </p:pic>
      <p:pic>
        <p:nvPicPr>
          <p:cNvPr id="17" name="Picture 3"/>
          <p:cNvPicPr>
            <a:picLocks noChangeAspect="1" noChangeArrowheads="1"/>
          </p:cNvPicPr>
          <p:nvPr/>
        </p:nvPicPr>
        <p:blipFill>
          <a:blip r:embed="rId5" cstate="print"/>
          <a:srcRect/>
          <a:stretch>
            <a:fillRect/>
          </a:stretch>
        </p:blipFill>
        <p:spPr bwMode="auto">
          <a:xfrm>
            <a:off x="990600" y="5955506"/>
            <a:ext cx="3441700" cy="635000"/>
          </a:xfrm>
          <a:prstGeom prst="rect">
            <a:avLst/>
          </a:prstGeom>
          <a:noFill/>
        </p:spPr>
      </p:pic>
      <p:pic>
        <p:nvPicPr>
          <p:cNvPr id="18" name="Picture 3"/>
          <p:cNvPicPr>
            <a:picLocks noChangeAspect="1" noChangeArrowheads="1"/>
          </p:cNvPicPr>
          <p:nvPr/>
        </p:nvPicPr>
        <p:blipFill>
          <a:blip r:embed="rId6" cstate="print"/>
          <a:srcRect/>
          <a:stretch>
            <a:fillRect/>
          </a:stretch>
        </p:blipFill>
        <p:spPr bwMode="auto">
          <a:xfrm>
            <a:off x="1079500" y="6989855"/>
            <a:ext cx="2882900" cy="1435100"/>
          </a:xfrm>
          <a:prstGeom prst="rect">
            <a:avLst/>
          </a:prstGeom>
          <a:noFill/>
        </p:spPr>
      </p:pic>
      <p:pic>
        <p:nvPicPr>
          <p:cNvPr id="19" name="Picture 3"/>
          <p:cNvPicPr>
            <a:picLocks noChangeAspect="1" noChangeArrowheads="1"/>
          </p:cNvPicPr>
          <p:nvPr/>
        </p:nvPicPr>
        <p:blipFill>
          <a:blip r:embed="rId7" cstate="print"/>
          <a:srcRect/>
          <a:stretch>
            <a:fillRect/>
          </a:stretch>
        </p:blipFill>
        <p:spPr bwMode="auto">
          <a:xfrm>
            <a:off x="990600" y="8877300"/>
            <a:ext cx="1308100" cy="292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61</a:t>
            </a:r>
          </a:p>
        </p:txBody>
      </p:sp>
      <p:sp>
        <p:nvSpPr>
          <p:cNvPr id="20" name="TextBox 1"/>
          <p:cNvSpPr txBox="1"/>
          <p:nvPr/>
        </p:nvSpPr>
        <p:spPr>
          <a:xfrm>
            <a:off x="520700" y="466577"/>
            <a:ext cx="6565900" cy="346185"/>
          </a:xfrm>
          <a:prstGeom prst="rect">
            <a:avLst/>
          </a:prstGeom>
          <a:noFill/>
        </p:spPr>
        <p:txBody>
          <a:bodyPr wrap="non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ビデオカメラがマルチストリーミングに対応していない場合、ビデオストリームのパラメータは同一です。</a:t>
            </a:r>
            <a:endPar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このとき、高品質のビデオストリームのパラメータのみが編集可能です（低品質ビデオストリームのパラメータは自動的に調整されます）。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609600" y="8643610"/>
            <a:ext cx="5232202" cy="961802"/>
          </a:xfrm>
          <a:prstGeom prst="rect">
            <a:avLst/>
          </a:prstGeom>
          <a:noFill/>
        </p:spPr>
        <p:txBody>
          <a:bodyPr wrap="none" lIns="0" tIns="0" rIns="0" rtlCol="0">
            <a:spAutoFit/>
          </a:bodyPr>
          <a:lstStyle/>
          <a:p>
            <a:pPr>
              <a:lnSpc>
                <a:spcPts val="1200"/>
              </a:lnSpc>
              <a:tabLst>
                <a:tab pos="1397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10.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プログラムウィンドウの右下隅の</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 をクリックして、新しい設定を反映させます。</a:t>
            </a:r>
          </a:p>
          <a:p>
            <a:pPr>
              <a:lnSpc>
                <a:spcPts val="1200"/>
              </a:lnSpc>
              <a:tabLst>
                <a:tab pos="1397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397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397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397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設定を保存すると、ビデオカメラは有効になり、設定されたパラメータに対応する作業モードに移行します。</a:t>
            </a:r>
          </a:p>
          <a:p>
            <a:pPr>
              <a:lnSpc>
                <a:spcPts val="1200"/>
              </a:lnSpc>
              <a:tabLst>
                <a:tab pos="1397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[ビデオカメラ]アイコンインジケータが緑色に変わり、カメラの画像がプレビューウィンドウに表示されます。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808037" y="4911781"/>
            <a:ext cx="6629400" cy="2098010"/>
          </a:xfrm>
          <a:prstGeom prst="rect">
            <a:avLst/>
          </a:prstGeom>
          <a:noFill/>
        </p:spPr>
        <p:txBody>
          <a:bodyPr wrap="square" lIns="0" tIns="0" rIns="0" rtlCol="0">
            <a:spAutoFit/>
          </a:bodyPr>
          <a:lstStyle/>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カメラからのデータは、クライアント上で所定の長さのバッファに蓄積でき、バッファから送信して処理することができます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[バッファサイズ]フィールドに、[ビデオバッファリング]設定グループでバッファサイズ（ミリ秒単位）を設定します。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この値は50～1000ミリ秒の範囲で設定します。0値が選択される場合、ビデオバッファリングは無効になります。</a:t>
            </a: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フィッシュアイを設定するにはカメラの</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[Panomorph]設定グループに移動します（「フィッシュアイの設定」を参照）。</a:t>
            </a: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9.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AxxonNextインターフェイスまたはビデオカメラの公式リファレンスのより詳細な記述に基づいて</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、[その他]のグループで追加のビデオカメラパラメータ（コントラスト、明るさ、色彩度など）を設定します。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609600"/>
            <a:ext cx="1701800" cy="8382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09600" y="1536700"/>
            <a:ext cx="5740400" cy="33401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5790406"/>
            <a:ext cx="3479800" cy="7747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01700" y="7214394"/>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62</a:t>
            </a:r>
          </a:p>
        </p:txBody>
      </p:sp>
      <p:sp>
        <p:nvSpPr>
          <p:cNvPr id="12" name="TextBox 1"/>
          <p:cNvSpPr txBox="1"/>
          <p:nvPr/>
        </p:nvSpPr>
        <p:spPr>
          <a:xfrm>
            <a:off x="427037" y="4964906"/>
            <a:ext cx="7002661" cy="5547673"/>
          </a:xfrm>
          <a:prstGeom prst="rect">
            <a:avLst/>
          </a:prstGeom>
          <a:noFill/>
        </p:spPr>
        <p:txBody>
          <a:bodyPr wrap="square" lIns="0" tIns="0" rIns="0" rtlCol="0">
            <a:spAutoFit/>
          </a:bodyPr>
          <a:lstStyle/>
          <a:p>
            <a:pPr>
              <a:lnSpc>
                <a:spcPts val="1300"/>
              </a:lnSpc>
              <a:tabLst>
                <a:tab pos="203200" algn="l"/>
                <a:tab pos="381000" algn="l"/>
                <a:tab pos="723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フィッシュアイの設定</a:t>
            </a:r>
          </a:p>
          <a:p>
            <a:pPr>
              <a:lnSpc>
                <a:spcPts val="1300"/>
              </a:lnSpc>
              <a:tabLst>
                <a:tab pos="203200" algn="l"/>
                <a:tab pos="3810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パノラマレンズでフィッシュアイやビデオカメラを使用している場合は、[Panomorph]設定グループで、以下のように[ビデオカメラ]オブジェクトを設定します。</a:t>
            </a:r>
          </a:p>
          <a:p>
            <a:pPr>
              <a:lnSpc>
                <a:spcPts val="13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パノラマビューをアクティブにするには</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、[アクティベート]リスト(1)で[はい]を選択します。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[ビデオカメラ位置]リスト(2)で、ビデオカメラの取り付けを選択します。</a:t>
            </a:r>
          </a:p>
          <a:p>
            <a:pPr>
              <a:lnSpc>
                <a:spcPts val="13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フィッシュアイの場合、レンズタイプ（3）は[標準的なフィッシュアイ]を選択します。パノラマレンズを伴うビデオカメラの場合は、対応するタイプを選択します(3)。</a:t>
            </a:r>
          </a:p>
          <a:p>
            <a:pPr>
              <a:lnSpc>
                <a:spcPts val="1300"/>
              </a:lnSpc>
              <a:tabLst>
                <a:tab pos="203200" algn="l"/>
                <a:tab pos="381000" algn="l"/>
                <a:tab pos="723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レンズ付きのビデオカメラの場合、適切な表示モードを選択します(4)。仮想テレメトリ（PTZ）の360度パノラマ、または180度パノラマ（Perimeter)</a:t>
            </a:r>
          </a:p>
          <a:p>
            <a:pPr>
              <a:lnSpc>
                <a:spcPts val="13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[適用]ボタンをクリックします。</a:t>
            </a:r>
          </a:p>
          <a:p>
            <a:pPr>
              <a:lnSpc>
                <a:spcPts val="1300"/>
              </a:lnSpc>
              <a:tabLst>
                <a:tab pos="203200" algn="l"/>
                <a:tab pos="3810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フィッシュアイカメラの設定は完了です。</a:t>
            </a:r>
          </a:p>
          <a:p>
            <a:pPr>
              <a:lnSpc>
                <a:spcPts val="1300"/>
              </a:lnSpc>
              <a:tabLst>
                <a:tab pos="203200" algn="l"/>
                <a:tab pos="381000" algn="l"/>
                <a:tab pos="723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zh-CN"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仮想ビデオカメラの設定</a:t>
            </a:r>
            <a:endParaRPr lang="en-US" altLang="zh-CN"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81000" algn="l"/>
                <a:tab pos="723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AxxonNextソフトウェアパッケージでは、仮想ビデオカメラでの操作が可能です。</a:t>
            </a:r>
          </a:p>
          <a:p>
            <a:pPr>
              <a:lnSpc>
                <a:spcPts val="1300"/>
              </a:lnSpc>
              <a:tabLst>
                <a:tab pos="203200" algn="l"/>
                <a:tab pos="381000" algn="l"/>
                <a:tab pos="723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これにはAxxonNextをテストモードで起動し、ビデオクリップ（記録）を再生してイミテーションのビデオストリームを構成する必要があります。</a:t>
            </a:r>
          </a:p>
          <a:p>
            <a:pPr>
              <a:lnSpc>
                <a:spcPts val="1300"/>
              </a:lnSpc>
              <a:tabLst>
                <a:tab pos="203200" algn="l"/>
                <a:tab pos="381000" algn="l"/>
                <a:tab pos="723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AxxonNextでサポートされているビデオ圧縮アルゴリズム（MJPEG、MPEG-2、MPEG-4、MxPEG、H.264、Motion Wavelet)によってビデオ記録を再生することができます。</a:t>
            </a:r>
          </a:p>
          <a:p>
            <a:pPr>
              <a:lnSpc>
                <a:spcPts val="1300"/>
              </a:lnSpc>
              <a:tabLst>
                <a:tab pos="203200" algn="l"/>
                <a:tab pos="381000" algn="l"/>
                <a:tab pos="723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81000" algn="l"/>
                <a:tab pos="723900" algn="l"/>
              </a:tabLst>
            </a:pPr>
            <a:r>
              <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仮想ビデオカメラを作成し構成するには、次の手順を実行してください。</a:t>
            </a:r>
          </a:p>
          <a:p>
            <a:pPr>
              <a:lnSpc>
                <a:spcPts val="13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ビデオカメラオブジェクトを追加します。</a:t>
            </a:r>
          </a:p>
        </p:txBody>
      </p:sp>
      <p:sp>
        <p:nvSpPr>
          <p:cNvPr id="13" name="テキスト ボックス 12"/>
          <p:cNvSpPr txBox="1"/>
          <p:nvPr/>
        </p:nvSpPr>
        <p:spPr>
          <a:xfrm>
            <a:off x="808037" y="7200900"/>
            <a:ext cx="6172200" cy="630942"/>
          </a:xfrm>
          <a:prstGeom prst="rect">
            <a:avLst/>
          </a:prstGeom>
          <a:noFill/>
          <a:ln>
            <a:solidFill>
              <a:srgbClr val="FFFF00"/>
            </a:solidFill>
          </a:ln>
        </p:spPr>
        <p:txBody>
          <a:bodyPr wrap="square" rtlCol="0">
            <a:spAutoFit/>
          </a:bodyPr>
          <a:lstStyle/>
          <a:p>
            <a:pPr>
              <a:lnSpc>
                <a:spcPts val="14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重要</a:t>
            </a:r>
          </a:p>
          <a:p>
            <a:pPr>
              <a:lnSpc>
                <a:spcPts val="14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システムの仕様および機能には、ビデオカメラが選択された位置に依存するものがあります（デジタルズーム、マップ上の監視部門の映像の表示、イマージョンモードなど）。</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3"/>
          <p:cNvSpPr/>
          <p:nvPr/>
        </p:nvSpPr>
        <p:spPr>
          <a:xfrm>
            <a:off x="6945630" y="8870188"/>
            <a:ext cx="12700" cy="330200"/>
          </a:xfrm>
          <a:custGeom>
            <a:avLst/>
            <a:gdLst>
              <a:gd name="connsiteX0" fmla="*/ 2413 w 12700"/>
              <a:gd name="connsiteY0" fmla="*/ 0 h 330200"/>
              <a:gd name="connsiteX1" fmla="*/ 2413 w 12700"/>
              <a:gd name="connsiteY1" fmla="*/ 330200 h 330200"/>
            </a:gdLst>
            <a:ahLst/>
            <a:cxnLst>
              <a:cxn ang="0">
                <a:pos x="connsiteX0" y="connsiteY0"/>
              </a:cxn>
              <a:cxn ang="1">
                <a:pos x="connsiteX1" y="connsiteY1"/>
              </a:cxn>
            </a:cxnLst>
            <a:rect l="l" t="t" r="r" b="b"/>
            <a:pathLst>
              <a:path w="12700" h="330200">
                <a:moveTo>
                  <a:pt x="2413" y="0"/>
                </a:moveTo>
                <a:lnTo>
                  <a:pt x="2413" y="3302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5177282" y="9194038"/>
            <a:ext cx="1773173" cy="12700"/>
          </a:xfrm>
          <a:custGeom>
            <a:avLst/>
            <a:gdLst>
              <a:gd name="connsiteX0" fmla="*/ 0 w 1773173"/>
              <a:gd name="connsiteY0" fmla="*/ 4286 h 12700"/>
              <a:gd name="connsiteX1" fmla="*/ 1773174 w 1773173"/>
              <a:gd name="connsiteY1" fmla="*/ 4286 h 12700"/>
            </a:gdLst>
            <a:ahLst/>
            <a:cxnLst>
              <a:cxn ang="0">
                <a:pos x="connsiteX0" y="connsiteY0"/>
              </a:cxn>
              <a:cxn ang="1">
                <a:pos x="connsiteX1" y="connsiteY1"/>
              </a:cxn>
            </a:cxnLst>
            <a:rect l="l" t="t" r="r" b="b"/>
            <a:pathLst>
              <a:path w="1773173" h="12700">
                <a:moveTo>
                  <a:pt x="0" y="4286"/>
                </a:moveTo>
                <a:lnTo>
                  <a:pt x="177317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09600" y="9194038"/>
            <a:ext cx="1411605" cy="12700"/>
          </a:xfrm>
          <a:custGeom>
            <a:avLst/>
            <a:gdLst>
              <a:gd name="connsiteX0" fmla="*/ 0 w 1411605"/>
              <a:gd name="connsiteY0" fmla="*/ 4286 h 12700"/>
              <a:gd name="connsiteX1" fmla="*/ 1411604 w 1411605"/>
              <a:gd name="connsiteY1" fmla="*/ 4286 h 12700"/>
            </a:gdLst>
            <a:ahLst/>
            <a:cxnLst>
              <a:cxn ang="0">
                <a:pos x="connsiteX0" y="connsiteY0"/>
              </a:cxn>
              <a:cxn ang="1">
                <a:pos x="connsiteX1" y="connsiteY1"/>
              </a:cxn>
            </a:cxnLst>
            <a:rect l="l" t="t" r="r" b="b"/>
            <a:pathLst>
              <a:path w="1411605" h="12700">
                <a:moveTo>
                  <a:pt x="0" y="4286"/>
                </a:moveTo>
                <a:lnTo>
                  <a:pt x="141160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945630" y="9194038"/>
            <a:ext cx="12700" cy="317500"/>
          </a:xfrm>
          <a:custGeom>
            <a:avLst/>
            <a:gdLst>
              <a:gd name="connsiteX0" fmla="*/ 2413 w 12700"/>
              <a:gd name="connsiteY0" fmla="*/ 0 h 317500"/>
              <a:gd name="connsiteX1" fmla="*/ 2413 w 12700"/>
              <a:gd name="connsiteY1" fmla="*/ 317500 h 317500"/>
            </a:gdLst>
            <a:ahLst/>
            <a:cxnLst>
              <a:cxn ang="0">
                <a:pos x="connsiteX0" y="connsiteY0"/>
              </a:cxn>
              <a:cxn ang="1">
                <a:pos x="connsiteX1" y="connsiteY1"/>
              </a:cxn>
            </a:cxnLst>
            <a:rect l="l" t="t" r="r" b="b"/>
            <a:pathLst>
              <a:path w="12700" h="317500">
                <a:moveTo>
                  <a:pt x="2413" y="0"/>
                </a:moveTo>
                <a:lnTo>
                  <a:pt x="2413" y="317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09600" y="9504553"/>
            <a:ext cx="1411605" cy="12700"/>
          </a:xfrm>
          <a:custGeom>
            <a:avLst/>
            <a:gdLst>
              <a:gd name="connsiteX0" fmla="*/ 0 w 1411605"/>
              <a:gd name="connsiteY0" fmla="*/ 4285 h 12700"/>
              <a:gd name="connsiteX1" fmla="*/ 1411604 w 1411605"/>
              <a:gd name="connsiteY1" fmla="*/ 4285 h 12700"/>
            </a:gdLst>
            <a:ahLst/>
            <a:cxnLst>
              <a:cxn ang="0">
                <a:pos x="connsiteX0" y="connsiteY0"/>
              </a:cxn>
              <a:cxn ang="1">
                <a:pos x="connsiteX1" y="connsiteY1"/>
              </a:cxn>
            </a:cxnLst>
            <a:rect l="l" t="t" r="r" b="b"/>
            <a:pathLst>
              <a:path w="1411605" h="12700">
                <a:moveTo>
                  <a:pt x="0" y="4285"/>
                </a:moveTo>
                <a:lnTo>
                  <a:pt x="1411604" y="428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945630" y="9504553"/>
            <a:ext cx="12700" cy="317500"/>
          </a:xfrm>
          <a:custGeom>
            <a:avLst/>
            <a:gdLst>
              <a:gd name="connsiteX0" fmla="*/ 2413 w 12700"/>
              <a:gd name="connsiteY0" fmla="*/ 0 h 317500"/>
              <a:gd name="connsiteX1" fmla="*/ 2413 w 12700"/>
              <a:gd name="connsiteY1" fmla="*/ 317500 h 317500"/>
            </a:gdLst>
            <a:ahLst/>
            <a:cxnLst>
              <a:cxn ang="0">
                <a:pos x="connsiteX0" y="connsiteY0"/>
              </a:cxn>
              <a:cxn ang="1">
                <a:pos x="connsiteX1" y="connsiteY1"/>
              </a:cxn>
            </a:cxnLst>
            <a:rect l="l" t="t" r="r" b="b"/>
            <a:pathLst>
              <a:path w="12700" h="317500">
                <a:moveTo>
                  <a:pt x="2413" y="0"/>
                </a:moveTo>
                <a:lnTo>
                  <a:pt x="2413" y="317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655637" y="6264243"/>
            <a:ext cx="5959856" cy="453263"/>
          </a:xfrm>
          <a:custGeom>
            <a:avLst/>
            <a:gdLst>
              <a:gd name="connsiteX0" fmla="*/ 0 w 5959856"/>
              <a:gd name="connsiteY0" fmla="*/ 0 h 453263"/>
              <a:gd name="connsiteX1" fmla="*/ 5959856 w 5959856"/>
              <a:gd name="connsiteY1" fmla="*/ 0 h 453263"/>
              <a:gd name="connsiteX2" fmla="*/ 5959856 w 5959856"/>
              <a:gd name="connsiteY2" fmla="*/ 453263 h 453263"/>
              <a:gd name="connsiteX3" fmla="*/ 0 w 5959856"/>
              <a:gd name="connsiteY3" fmla="*/ 453263 h 453263"/>
              <a:gd name="connsiteX4" fmla="*/ 0 w 5959856"/>
              <a:gd name="connsiteY4" fmla="*/ 0 h 45326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263">
                <a:moveTo>
                  <a:pt x="0" y="0"/>
                </a:moveTo>
                <a:lnTo>
                  <a:pt x="5959856" y="0"/>
                </a:lnTo>
                <a:lnTo>
                  <a:pt x="5959856" y="453263"/>
                </a:lnTo>
                <a:lnTo>
                  <a:pt x="0" y="45326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ビデオファイルとそのファイルのパス名はラテン文字のみで構成します。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655637" y="626424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655637" y="6264243"/>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Freeform 3"/>
          <p:cNvSpPr/>
          <p:nvPr/>
        </p:nvSpPr>
        <p:spPr>
          <a:xfrm>
            <a:off x="655637" y="67079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605968" y="6264243"/>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240506"/>
            <a:ext cx="2882900" cy="1905000"/>
          </a:xfrm>
          <a:prstGeom prst="rect">
            <a:avLst/>
          </a:prstGeom>
          <a:noFill/>
        </p:spPr>
      </p:pic>
      <p:pic>
        <p:nvPicPr>
          <p:cNvPr id="29" name="Picture 3"/>
          <p:cNvPicPr>
            <a:picLocks noChangeAspect="1" noChangeArrowheads="1"/>
          </p:cNvPicPr>
          <p:nvPr/>
        </p:nvPicPr>
        <p:blipFill>
          <a:blip r:embed="rId3" cstate="print"/>
          <a:srcRect/>
          <a:stretch>
            <a:fillRect/>
          </a:stretch>
        </p:blipFill>
        <p:spPr bwMode="auto">
          <a:xfrm>
            <a:off x="990600" y="2615406"/>
            <a:ext cx="2882900" cy="3568700"/>
          </a:xfrm>
          <a:prstGeom prst="rect">
            <a:avLst/>
          </a:prstGeom>
          <a:noFill/>
        </p:spPr>
      </p:pic>
      <p:pic>
        <p:nvPicPr>
          <p:cNvPr id="30" name="Picture 3"/>
          <p:cNvPicPr>
            <a:picLocks noChangeAspect="1" noChangeArrowheads="1"/>
          </p:cNvPicPr>
          <p:nvPr/>
        </p:nvPicPr>
        <p:blipFill>
          <a:blip r:embed="rId4" cstate="print"/>
          <a:srcRect/>
          <a:stretch>
            <a:fillRect/>
          </a:stretch>
        </p:blipFill>
        <p:spPr bwMode="auto">
          <a:xfrm>
            <a:off x="665162" y="6313074"/>
            <a:ext cx="177800" cy="177800"/>
          </a:xfrm>
          <a:prstGeom prst="rect">
            <a:avLst/>
          </a:prstGeom>
          <a:noFill/>
        </p:spPr>
      </p:pic>
      <p:pic>
        <p:nvPicPr>
          <p:cNvPr id="31" name="Picture 3"/>
          <p:cNvPicPr>
            <a:picLocks noChangeAspect="1" noChangeArrowheads="1"/>
          </p:cNvPicPr>
          <p:nvPr/>
        </p:nvPicPr>
        <p:blipFill>
          <a:blip r:embed="rId5" cstate="print"/>
          <a:srcRect/>
          <a:stretch>
            <a:fillRect/>
          </a:stretch>
        </p:blipFill>
        <p:spPr bwMode="auto">
          <a:xfrm>
            <a:off x="609600" y="7886700"/>
            <a:ext cx="3365500" cy="673100"/>
          </a:xfrm>
          <a:prstGeom prst="rect">
            <a:avLst/>
          </a:prstGeom>
          <a:noFill/>
        </p:spPr>
      </p:pic>
      <p:graphicFrame>
        <p:nvGraphicFramePr>
          <p:cNvPr id="1024" name="表格 4"/>
          <p:cNvGraphicFramePr>
            <a:graphicFrameLocks noGrp="1"/>
          </p:cNvGraphicFramePr>
          <p:nvPr>
            <p:extLst>
              <p:ext uri="{D42A27DB-BD31-4B8C-83A1-F6EECF244321}">
                <p14:modId xmlns:p14="http://schemas.microsoft.com/office/powerpoint/2010/main" val="3939921488"/>
              </p:ext>
            </p:extLst>
          </p:nvPr>
        </p:nvGraphicFramePr>
        <p:xfrm>
          <a:off x="584200" y="8972772"/>
          <a:ext cx="6031292" cy="969645"/>
        </p:xfrm>
        <a:graphic>
          <a:graphicData uri="http://schemas.openxmlformats.org/drawingml/2006/table">
            <a:tbl>
              <a:tblPr/>
              <a:tblGrid>
                <a:gridCol w="1443037"/>
                <a:gridCol w="1600200"/>
                <a:gridCol w="1600200"/>
                <a:gridCol w="1387855"/>
              </a:tblGrid>
              <a:tr h="323850">
                <a:tc>
                  <a:txBody>
                    <a:bodyPr/>
                    <a:lstStyle/>
                    <a:p>
                      <a:pPr algn="ctr"/>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カメラのタイプ/解像度</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mpd="sng">
                      <a:solidFill>
                        <a:srgbClr val="DDDDDD"/>
                      </a:solidFill>
                      <a:prstDash val="soli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ctr"/>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最大</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mpd="sng">
                      <a:solidFill>
                        <a:srgbClr val="DDDDDD"/>
                      </a:solidFill>
                      <a:prstDash val="solid"/>
                    </a:lnT>
                    <a:lnB w="0" cap="flat" cmpd="sng" algn="ctr">
                      <a:solidFill>
                        <a:srgbClr val="DDDDDD"/>
                      </a:solidFill>
                      <a:prstDash val="solid"/>
                      <a:round/>
                      <a:headEnd type="none" w="med" len="med"/>
                      <a:tailEnd type="none" w="med" len="med"/>
                    </a:lnB>
                    <a:solidFill>
                      <a:srgbClr val="F0F0F0"/>
                    </a:solidFill>
                  </a:tcPr>
                </a:tc>
                <a:tc>
                  <a:txBody>
                    <a:bodyPr/>
                    <a:lstStyle/>
                    <a:p>
                      <a:pPr algn="ctr"/>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中間</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c>
                  <a:txBody>
                    <a:bodyPr/>
                    <a:lstStyle/>
                    <a:p>
                      <a:pPr algn="ctr"/>
                      <a:r>
                        <a:rPr lang="ja-JP" altLang="en-US" sz="8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最小</a:t>
                      </a:r>
                      <a:endParaRPr lang="zh-CN" altLang="en-US"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mpd="sng">
                      <a:solidFill>
                        <a:srgbClr val="DDDDDD"/>
                      </a:solidFill>
                      <a:prstDash val="soli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0F0F0"/>
                    </a:solidFill>
                  </a:tcPr>
                </a:tc>
              </a:tr>
              <a:tr h="310515">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非メガピクセル</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カメラの最大解像度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カメラの平均解像度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カメラの最小解像度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r h="310515">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メガピクセル</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ctr"/>
                      <a:r>
                        <a:rPr lang="ja-JP" altLang="en-US"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カメラの最大解像度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mpd="sng">
                      <a:solidFill>
                        <a:srgbClr val="DDDDDD"/>
                      </a:solidFill>
                      <a:prstDash val="solid"/>
                    </a:lnB>
                    <a:solidFill>
                      <a:srgbClr val="FFFFFF"/>
                    </a:solidFill>
                  </a:tcPr>
                </a:tc>
                <a:tc>
                  <a:txBody>
                    <a:bodyPr/>
                    <a:lstStyle/>
                    <a:p>
                      <a:pPr algn="ctr"/>
                      <a:r>
                        <a:rPr lang="en-US" altLang="zh-CN"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1024x768に最も近いカメラ解像度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c>
                  <a:txBody>
                    <a:bodyPr/>
                    <a:lstStyle/>
                    <a:p>
                      <a:pPr algn="ctr"/>
                      <a:r>
                        <a:rPr lang="en-US" altLang="zh-CN"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640x480に最も近いカメラ解像度</a:t>
                      </a:r>
                      <a:endParaRPr lang="zh-CN"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0" cap="flat" cmpd="sng" algn="ctr">
                      <a:solidFill>
                        <a:srgbClr val="DDDDDD"/>
                      </a:solidFill>
                      <a:prstDash val="solid"/>
                      <a:round/>
                      <a:headEnd type="none" w="med" len="med"/>
                      <a:tailEnd type="none" w="med" len="med"/>
                    </a:lnL>
                    <a:lnR w="0" cap="flat" cmpd="sng" algn="ctr">
                      <a:solidFill>
                        <a:srgbClr val="DDDDDD"/>
                      </a:solidFill>
                      <a:prstDash val="solid"/>
                      <a:round/>
                      <a:headEnd type="none" w="med" len="med"/>
                      <a:tailEnd type="none" w="med" len="med"/>
                    </a:lnR>
                    <a:lnT w="0" cap="flat" cmpd="sng" algn="ctr">
                      <a:solidFill>
                        <a:srgbClr val="DDDDDD"/>
                      </a:solidFill>
                      <a:prstDash val="solid"/>
                      <a:round/>
                      <a:headEnd type="none" w="med" len="med"/>
                      <a:tailEnd type="none" w="med" len="med"/>
                    </a:lnT>
                    <a:lnB w="0" cap="flat" cmpd="sng" algn="ctr">
                      <a:solidFill>
                        <a:srgbClr val="DDDDDD"/>
                      </a:solidFill>
                      <a:prstDash val="solid"/>
                      <a:round/>
                      <a:headEnd type="none" w="med" len="med"/>
                      <a:tailEnd type="none" w="med" len="med"/>
                    </a:lnB>
                    <a:solidFill>
                      <a:srgbClr val="FFFFFF"/>
                    </a:solidFill>
                  </a:tcPr>
                </a:tc>
              </a:tr>
            </a:tbl>
          </a:graphicData>
        </a:graphic>
      </p:graphicFrame>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63</a:t>
            </a:r>
          </a:p>
        </p:txBody>
      </p:sp>
      <p:sp>
        <p:nvSpPr>
          <p:cNvPr id="1025" name="TextBox 1"/>
          <p:cNvSpPr txBox="1"/>
          <p:nvPr/>
        </p:nvSpPr>
        <p:spPr>
          <a:xfrm>
            <a:off x="812800" y="2221706"/>
            <a:ext cx="5046253" cy="353943"/>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[作成元]リストから[AxxonSoft]を選択し、[適用]をクリックします。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[フォルダ]フィールドでは、ビデオ信号のイミテートに使用するビデオクリップの保存場所を指定します。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9" name="TextBox 1"/>
          <p:cNvSpPr txBox="1"/>
          <p:nvPr/>
        </p:nvSpPr>
        <p:spPr>
          <a:xfrm>
            <a:off x="609600" y="6842864"/>
            <a:ext cx="5546390" cy="2046714"/>
          </a:xfrm>
          <a:prstGeom prst="rect">
            <a:avLst/>
          </a:prstGeom>
          <a:noFill/>
        </p:spPr>
        <p:txBody>
          <a:bodyPr wrap="none" lIns="0" tIns="0" rIns="0" rtlCol="0">
            <a:spAutoFit/>
          </a:bodyPr>
          <a:lstStyle/>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4. [適用]ボタンをクリックします。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選択したフォルダ内のビデオファイルは、繰り返し再生されます。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フォルダに複数のファイルが含まれている場合、ランダムに再生されます。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ONVIFを介して接続されたビデオカメラの構成に関する注意事項</a:t>
            </a: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AxxonNextは、ONVIFを介して接続したカメラからの映像用に3つの解像度を提供しています（最大、中間、最小）。</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解像度レベルの説明は、下表を確認してください。</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609600" y="8991600"/>
            <a:ext cx="3725379" cy="969496"/>
          </a:xfrm>
          <a:prstGeom prst="rect">
            <a:avLst/>
          </a:prstGeom>
          <a:noFill/>
        </p:spPr>
        <p:txBody>
          <a:bodyPr wrap="none" lIns="0" tIns="0" rIns="0" rtlCol="0">
            <a:spAutoFit/>
          </a:bodyPr>
          <a:lstStyle/>
          <a:p>
            <a:pPr>
              <a:lnSpc>
                <a:spcPts val="1200"/>
              </a:lnSpc>
              <a:tabLst/>
            </a:pPr>
            <a:r>
              <a:rPr lang="en-US" altLang="ja-JP" sz="1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RTSPを介したビデオカメラ接続の設定</a:t>
            </a:r>
          </a:p>
          <a:p>
            <a:pPr>
              <a:lnSpc>
                <a:spcPts val="12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AxxonNextは、RTSP上でオーディオとビデオをリレーすることができます。</a:t>
            </a:r>
          </a:p>
          <a:p>
            <a:pPr>
              <a:lnSpc>
                <a:spcPts val="1200"/>
              </a:lnSpc>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RTSPを介してビデオカメラを接続するには</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ビデオカメラオブジェクトを追加するには</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ボタンをクリックします。</a:t>
            </a:r>
          </a:p>
          <a:p>
            <a:pPr>
              <a:lnSpc>
                <a:spcPts val="1200"/>
              </a:lnSpc>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メーカーリストから</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[RTSP]を選択します(2)。</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579437" y="2901297"/>
            <a:ext cx="6340856" cy="609600"/>
          </a:xfrm>
          <a:custGeom>
            <a:avLst/>
            <a:gdLst>
              <a:gd name="connsiteX0" fmla="*/ 0 w 6340856"/>
              <a:gd name="connsiteY0" fmla="*/ 0 h 453389"/>
              <a:gd name="connsiteX1" fmla="*/ 6340856 w 6340856"/>
              <a:gd name="connsiteY1" fmla="*/ 0 h 453389"/>
              <a:gd name="connsiteX2" fmla="*/ 6340856 w 6340856"/>
              <a:gd name="connsiteY2" fmla="*/ 453389 h 453389"/>
              <a:gd name="connsiteX3" fmla="*/ 0 w 6340856"/>
              <a:gd name="connsiteY3" fmla="*/ 453389 h 453389"/>
              <a:gd name="connsiteX4" fmla="*/ 0 w 6340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89">
                <a:moveTo>
                  <a:pt x="0" y="0"/>
                </a:moveTo>
                <a:lnTo>
                  <a:pt x="6340856" y="0"/>
                </a:lnTo>
                <a:lnTo>
                  <a:pt x="6340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このビデオカメラには、Hikvisionモデルおよびソニー、サムスンなどのファームウェアの初期バージョンを含みます。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290510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2905106"/>
            <a:ext cx="9525" cy="612000"/>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35013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2905106"/>
            <a:ext cx="9525" cy="612000"/>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1307306"/>
            <a:ext cx="3454400" cy="8001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635000" y="291764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3974306"/>
            <a:ext cx="3924300" cy="4876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2827337" y="9460706"/>
            <a:ext cx="266700" cy="2667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64</a:t>
            </a:r>
          </a:p>
        </p:txBody>
      </p:sp>
      <p:sp>
        <p:nvSpPr>
          <p:cNvPr id="12" name="TextBox 1"/>
          <p:cNvSpPr txBox="1"/>
          <p:nvPr/>
        </p:nvSpPr>
        <p:spPr>
          <a:xfrm>
            <a:off x="609600" y="647700"/>
            <a:ext cx="5357236" cy="661720"/>
          </a:xfrm>
          <a:prstGeom prst="rect">
            <a:avLst/>
          </a:prstGeom>
          <a:noFill/>
        </p:spPr>
        <p:txBody>
          <a:bodyPr wrap="none" lIns="0" tIns="0" rIns="0" rtlCol="0">
            <a:spAutoFit/>
          </a:bodyPr>
          <a:lstStyle/>
          <a:p>
            <a:pPr>
              <a:lnSpc>
                <a:spcPts val="1200"/>
              </a:lnSpc>
              <a:tabLst/>
            </a:pPr>
            <a:r>
              <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（NATの背後にある）他のサブネット上のIPデバイス</a:t>
            </a:r>
          </a:p>
          <a:p>
            <a:pPr>
              <a:lnSpc>
                <a:spcPts val="1200"/>
              </a:lnSpc>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NATフレンドリーモードでは、ONVIFドライバを介して接続されているカメラがデフォルトで有効です。</a:t>
            </a:r>
          </a:p>
          <a:p>
            <a:pPr>
              <a:lnSpc>
                <a:spcPts val="1200"/>
              </a:lnSpc>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カメラの設定でNATフレンドリーモードを無効にするには、[オーバーライドIPアドレス]の[いいえ]値を選択します。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579437" y="2145506"/>
            <a:ext cx="6827837" cy="1892826"/>
          </a:xfrm>
          <a:prstGeom prst="rect">
            <a:avLst/>
          </a:prstGeom>
          <a:noFill/>
        </p:spPr>
        <p:txBody>
          <a:bodyPr wrap="square" lIns="0" tIns="0" rIns="0" rtlCol="0">
            <a:spAutoFit/>
          </a:bodyPr>
          <a:lstStyle/>
          <a:p>
            <a:pPr>
              <a:lnSpc>
                <a:spcPts val="1200"/>
              </a:lnSpc>
              <a:tabLst>
                <a:tab pos="342900" algn="l"/>
              </a:tabLst>
            </a:pPr>
            <a:r>
              <a:rPr lang="ja-JP" altLang="en-US" sz="8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ONVIFプロトコルを部分的にサポートするIPデバイス</a:t>
            </a:r>
            <a:endParaRPr lang="en-US" altLang="ja-JP"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AxxonNextソフトウェアパッケージにONVIF機能を部分的にのみサポートしているIPデバイスを接続するには、有効になってる互換モードでONVIFドライバ(1)を使用する必要があります。</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互換</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モードは、ビデオカメラからの画像受信を可能にします。ただし、AxxonNextソフトウェアパッケージ機能で使用できなくなるものがあります。</a:t>
            </a:r>
          </a:p>
          <a:p>
            <a:pPr>
              <a:lnSpc>
                <a:spcPts val="1200"/>
              </a:lnSpc>
              <a:tabLst>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接続設定は正しいがビデオ画像がない場合、ONVIFプロトコル(1)を使用して、接続したビデオカメラ(2)の互換モードを有効にすることをお勧めします。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3"/>
          <p:cNvSpPr/>
          <p:nvPr/>
        </p:nvSpPr>
        <p:spPr>
          <a:xfrm>
            <a:off x="884237" y="4829651"/>
            <a:ext cx="5959856" cy="1125855"/>
          </a:xfrm>
          <a:custGeom>
            <a:avLst/>
            <a:gdLst>
              <a:gd name="connsiteX0" fmla="*/ 0 w 5959856"/>
              <a:gd name="connsiteY0" fmla="*/ 0 h 1354454"/>
              <a:gd name="connsiteX1" fmla="*/ 5959856 w 5959856"/>
              <a:gd name="connsiteY1" fmla="*/ 0 h 1354454"/>
              <a:gd name="connsiteX2" fmla="*/ 5959856 w 5959856"/>
              <a:gd name="connsiteY2" fmla="*/ 1354454 h 1354454"/>
              <a:gd name="connsiteX3" fmla="*/ 0 w 5959856"/>
              <a:gd name="connsiteY3" fmla="*/ 1354454 h 1354454"/>
              <a:gd name="connsiteX4" fmla="*/ 0 w 5959856"/>
              <a:gd name="connsiteY4" fmla="*/ 0 h 135445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1354454">
                <a:moveTo>
                  <a:pt x="0" y="0"/>
                </a:moveTo>
                <a:lnTo>
                  <a:pt x="5959856" y="0"/>
                </a:lnTo>
                <a:lnTo>
                  <a:pt x="5959856" y="1354454"/>
                </a:lnTo>
                <a:lnTo>
                  <a:pt x="0" y="1354454"/>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場合によっては、アドレス形式が異なっています。たとえば、ユーザー名とパスワードは、ビデオカメラに接続するアドレスに加えることができます。</a:t>
            </a:r>
            <a:endParaRPr lang="en-US" altLang="ja-JP"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ビデオカメラのメーカーの文書を参照してください。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884237" y="482965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84237" y="4829651"/>
            <a:ext cx="9525" cy="1354454"/>
          </a:xfrm>
          <a:custGeom>
            <a:avLst/>
            <a:gdLst>
              <a:gd name="connsiteX0" fmla="*/ 4762 w 9525"/>
              <a:gd name="connsiteY0" fmla="*/ 0 h 1354454"/>
              <a:gd name="connsiteX1" fmla="*/ 4762 w 9525"/>
              <a:gd name="connsiteY1" fmla="*/ 1354454 h 1354454"/>
            </a:gdLst>
            <a:ahLst/>
            <a:cxnLst>
              <a:cxn ang="0">
                <a:pos x="connsiteX0" y="connsiteY0"/>
              </a:cxn>
              <a:cxn ang="1">
                <a:pos x="connsiteX1" y="connsiteY1"/>
              </a:cxn>
            </a:cxnLst>
            <a:rect l="l" t="t" r="r" b="b"/>
            <a:pathLst>
              <a:path w="9525" h="1354454">
                <a:moveTo>
                  <a:pt x="4762" y="0"/>
                </a:moveTo>
                <a:lnTo>
                  <a:pt x="4762" y="135445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884237" y="61745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834568" y="4829651"/>
            <a:ext cx="9525" cy="1354454"/>
          </a:xfrm>
          <a:custGeom>
            <a:avLst/>
            <a:gdLst>
              <a:gd name="connsiteX0" fmla="*/ 4762 w 9525"/>
              <a:gd name="connsiteY0" fmla="*/ 0 h 1354454"/>
              <a:gd name="connsiteX1" fmla="*/ 4762 w 9525"/>
              <a:gd name="connsiteY1" fmla="*/ 1354454 h 1354454"/>
            </a:gdLst>
            <a:ahLst/>
            <a:cxnLst>
              <a:cxn ang="0">
                <a:pos x="connsiteX0" y="connsiteY0"/>
              </a:cxn>
              <a:cxn ang="1">
                <a:pos x="connsiteX1" y="connsiteY1"/>
              </a:cxn>
            </a:cxnLst>
            <a:rect l="l" t="t" r="r" b="b"/>
            <a:pathLst>
              <a:path w="9525" h="1354454">
                <a:moveTo>
                  <a:pt x="4762" y="0"/>
                </a:moveTo>
                <a:lnTo>
                  <a:pt x="4762" y="1354454"/>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88458" y="7354792"/>
            <a:ext cx="177800" cy="177800"/>
          </a:xfrm>
          <a:prstGeom prst="rect">
            <a:avLst/>
          </a:prstGeom>
          <a:noFill/>
        </p:spPr>
      </p:pic>
      <p:pic>
        <p:nvPicPr>
          <p:cNvPr id="19" name="Picture 3"/>
          <p:cNvPicPr>
            <a:picLocks noChangeAspect="1" noChangeArrowheads="1"/>
          </p:cNvPicPr>
          <p:nvPr/>
        </p:nvPicPr>
        <p:blipFill>
          <a:blip r:embed="rId3" cstate="print"/>
          <a:srcRect/>
          <a:stretch>
            <a:fillRect/>
          </a:stretch>
        </p:blipFill>
        <p:spPr bwMode="auto">
          <a:xfrm>
            <a:off x="990600" y="392906"/>
            <a:ext cx="3594100" cy="2209800"/>
          </a:xfrm>
          <a:prstGeom prst="rect">
            <a:avLst/>
          </a:prstGeom>
          <a:noFill/>
        </p:spPr>
      </p:pic>
      <p:pic>
        <p:nvPicPr>
          <p:cNvPr id="20" name="Picture 3"/>
          <p:cNvPicPr>
            <a:picLocks noChangeAspect="1" noChangeArrowheads="1"/>
          </p:cNvPicPr>
          <p:nvPr/>
        </p:nvPicPr>
        <p:blipFill>
          <a:blip r:embed="rId4" cstate="print"/>
          <a:srcRect/>
          <a:stretch>
            <a:fillRect/>
          </a:stretch>
        </p:blipFill>
        <p:spPr bwMode="auto">
          <a:xfrm>
            <a:off x="808037" y="4126706"/>
            <a:ext cx="177800" cy="177800"/>
          </a:xfrm>
          <a:prstGeom prst="rect">
            <a:avLst/>
          </a:prstGeom>
          <a:noFill/>
        </p:spPr>
      </p:pic>
      <p:pic>
        <p:nvPicPr>
          <p:cNvPr id="21" name="Picture 3"/>
          <p:cNvPicPr>
            <a:picLocks noChangeAspect="1" noChangeArrowheads="1"/>
          </p:cNvPicPr>
          <p:nvPr/>
        </p:nvPicPr>
        <p:blipFill>
          <a:blip r:embed="rId5" cstate="print"/>
          <a:srcRect/>
          <a:stretch>
            <a:fillRect/>
          </a:stretch>
        </p:blipFill>
        <p:spPr bwMode="auto">
          <a:xfrm>
            <a:off x="901700" y="4879369"/>
            <a:ext cx="177800" cy="177800"/>
          </a:xfrm>
          <a:prstGeom prst="rect">
            <a:avLst/>
          </a:prstGeom>
          <a:noFill/>
        </p:spPr>
      </p:pic>
      <p:pic>
        <p:nvPicPr>
          <p:cNvPr id="22" name="Picture 3"/>
          <p:cNvPicPr>
            <a:picLocks noChangeAspect="1" noChangeArrowheads="1"/>
          </p:cNvPicPr>
          <p:nvPr/>
        </p:nvPicPr>
        <p:blipFill>
          <a:blip r:embed="rId6" cstate="print"/>
          <a:srcRect/>
          <a:stretch>
            <a:fillRect/>
          </a:stretch>
        </p:blipFill>
        <p:spPr bwMode="auto">
          <a:xfrm>
            <a:off x="1239837" y="5393912"/>
            <a:ext cx="3479800" cy="4699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65</a:t>
            </a:r>
          </a:p>
        </p:txBody>
      </p:sp>
      <p:sp>
        <p:nvSpPr>
          <p:cNvPr id="24" name="TextBox 1"/>
          <p:cNvSpPr txBox="1"/>
          <p:nvPr/>
        </p:nvSpPr>
        <p:spPr>
          <a:xfrm>
            <a:off x="579437" y="2775970"/>
            <a:ext cx="6705600" cy="4880823"/>
          </a:xfrm>
          <a:prstGeom prst="rect">
            <a:avLst/>
          </a:prstGeom>
          <a:noFill/>
        </p:spPr>
        <p:txBody>
          <a:bodyPr wrap="square" lIns="0" tIns="0" rIns="0" rtlCol="0">
            <a:spAutoFit/>
          </a:bodyPr>
          <a:lstStyle/>
          <a:p>
            <a:pPr>
              <a:lnSpc>
                <a:spcPts val="1300"/>
              </a:lnSpc>
              <a:tabLst>
                <a:tab pos="203200" algn="l"/>
                <a:tab pos="342900" algn="l"/>
                <a:tab pos="381000" algn="l"/>
                <a:tab pos="7239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アドレス]フィールドに、RTSPブロードキャストのアドレスを入力します(1)。</a:t>
            </a:r>
          </a:p>
          <a:p>
            <a:pPr>
              <a:lnSpc>
                <a:spcPts val="1300"/>
              </a:lnSpc>
              <a:tabLst>
                <a:tab pos="203200" algn="l"/>
                <a:tab pos="342900" algn="l"/>
                <a:tab pos="381000" algn="l"/>
                <a:tab pos="723900" algn="l"/>
                <a:tab pos="7620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一般的な形式のアドレスは次のとおりです。rtsp://&lt;RTSPサーバーのIPアドレス&gt;:&lt;RTSPサーバーのポート&gt;/&lt;Path&gt;</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最大3つの同時ビデオストリームが、RTSP接続カメラからサポートされています。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複数のストリームにアクセスするには、各アドレスの後にセミコロン（;）を配置し、関連するRTSPアドレスを入力します。rtsp://&lt;RTSPサーバー1のIPアドレス&gt;:&lt;RTSPサーバー1のポート&gt;/&lt;Path&gt;;</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rtsp://&lt;RTSPサーバー2のIPアドレス&gt;:</a:t>
            </a:r>
          </a:p>
          <a:p>
            <a:pPr>
              <a:lnSpc>
                <a:spcPts val="1300"/>
              </a:lnSpc>
              <a:tabLst>
                <a:tab pos="203200" algn="l"/>
                <a:tab pos="342900" algn="l"/>
                <a:tab pos="381000" algn="l"/>
                <a:tab pos="723900" algn="l"/>
                <a:tab pos="7620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&lt;RTSPサーバー2のポート&gt;/&lt;Path&gt;;rtsp://&lt;RTSPサーバー3のIPアドレス&gt;:&lt;RTSPサーバー3のポート&gt;/&lt;Path&gt;</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300"/>
              </a:lnSpc>
              <a:tabLst>
                <a:tab pos="203200" algn="l"/>
                <a:tab pos="342900" algn="l"/>
                <a:tab pos="381000" algn="l"/>
                <a:tab pos="723900" algn="l"/>
                <a:tab pos="762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tabLst>
                <a:tab pos="203200" algn="l"/>
                <a:tab pos="342900" algn="l"/>
                <a:tab pos="381000" algn="l"/>
                <a:tab pos="723900" algn="l"/>
                <a:tab pos="762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3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ビデオカメラオブジェクトが作成されます。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RTSPサーバーのアドレスが正しく指定されている場合、カメラのビデオフィードがプレビュータイルに示されます。</a:t>
            </a: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ビデオフィードが使用できない場合は、フォルダ&lt;AxxonNextのインストールフォルダ&gt; \ AxxonNext \Logsに配置されているログファイルAPP_HOST.lpintを確認します。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731837" y="4106108"/>
            <a:ext cx="6218237" cy="553998"/>
          </a:xfrm>
          <a:prstGeom prst="rect">
            <a:avLst/>
          </a:prstGeom>
          <a:noFill/>
          <a:ln>
            <a:solidFill>
              <a:srgbClr val="FFFF00"/>
            </a:solidFill>
          </a:ln>
        </p:spPr>
        <p:txBody>
          <a:bodyPr wrap="square" rtlCol="0">
            <a:spAutoFit/>
          </a:bodyPr>
          <a:lstStyle/>
          <a:p>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重要</a:t>
            </a:r>
          </a:p>
          <a:p>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一般的には、RTSPサーバーのパラメータ（ポートおよびパス）は、ビデオカメラのウェブインターフェイスを介して設定されています。手順はビデオカメラのメーカーの文書を参照してください。</a:t>
            </a:r>
          </a:p>
        </p:txBody>
      </p:sp>
      <p:sp>
        <p:nvSpPr>
          <p:cNvPr id="23" name="テキスト ボックス 22"/>
          <p:cNvSpPr txBox="1"/>
          <p:nvPr/>
        </p:nvSpPr>
        <p:spPr>
          <a:xfrm>
            <a:off x="688458" y="7347926"/>
            <a:ext cx="6261616" cy="592470"/>
          </a:xfrm>
          <a:prstGeom prst="rect">
            <a:avLst/>
          </a:prstGeom>
          <a:noFill/>
          <a:ln>
            <a:solidFill>
              <a:srgbClr val="FFFF00"/>
            </a:solidFill>
          </a:ln>
        </p:spPr>
        <p:txBody>
          <a:bodyPr wrap="square" rtlCol="0">
            <a:spAutoFit/>
          </a:bodyPr>
          <a:lstStyle/>
          <a:p>
            <a:pPr>
              <a:lnSpc>
                <a:spcPts val="1300"/>
              </a:lnSpc>
            </a:pPr>
            <a:r>
              <a:rPr kumimoji="1"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　重要</a:t>
            </a:r>
          </a:p>
          <a:p>
            <a:pPr>
              <a:lnSpc>
                <a:spcPts val="1300"/>
              </a:lnSpc>
            </a:pPr>
            <a:r>
              <a:rPr kumimoji="1" lang="en-US" altLang="ja-JP" sz="1000" b="1" dirty="0" err="1">
                <a:latin typeface="メイリオ" panose="020B0604030504040204" pitchFamily="50" charset="-128"/>
                <a:ea typeface="メイリオ" panose="020B0604030504040204" pitchFamily="50" charset="-128"/>
                <a:cs typeface="メイリオ" panose="020B0604030504040204" pitchFamily="50" charset="-128"/>
              </a:rPr>
              <a:t>APP_HOST.lpintが空（エンプティ）の場合は、ログ管理ユーティリティで、AxxonNextサーバーのログの詳細レベルを確認します。　推奨される詳細レベルは[デバッグ]です。</a:t>
            </a:r>
          </a:p>
        </p:txBody>
      </p:sp>
      <p:sp>
        <p:nvSpPr>
          <p:cNvPr id="25" name="テキスト ボックス 24"/>
          <p:cNvSpPr txBox="1"/>
          <p:nvPr/>
        </p:nvSpPr>
        <p:spPr>
          <a:xfrm>
            <a:off x="520700" y="8241506"/>
            <a:ext cx="6456322" cy="1007968"/>
          </a:xfrm>
          <a:prstGeom prst="rect">
            <a:avLst/>
          </a:prstGeom>
          <a:noFill/>
        </p:spPr>
        <p:txBody>
          <a:bodyPr wrap="square" rtlCol="0">
            <a:spAutoFit/>
          </a:bodyPr>
          <a:lstStyle/>
          <a:p>
            <a:pPr>
              <a:lnSpc>
                <a:spcPts val="1200"/>
              </a:lnSpc>
            </a:pPr>
            <a:r>
              <a:rPr kumimoji="1"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IPサーバーオブジェクト</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アナログビデオカメラとIPサーバー間のすべてのチャネルは、IPサーバーオブジェクトの子カメラに対応します。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これらのオブジェクトの設定は、IPサーバーのチャネルの設定を反映します。</a:t>
            </a:r>
          </a:p>
          <a:p>
            <a:pPr>
              <a:lnSpc>
                <a:spcPts val="1200"/>
              </a:lnSpc>
            </a:pPr>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IPサーバーの親オブジェクトは、次の手順で構成します。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オブジェクトツリー内のIPサーバーオブジェクトを選択します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a:t>
            </a:r>
          </a:p>
        </p:txBody>
      </p:sp>
    </p:spTree>
    <p:extLst>
      <p:ext uri="{BB962C8B-B14F-4D97-AF65-F5344CB8AC3E}">
        <p14:creationId xmlns:p14="http://schemas.microsoft.com/office/powerpoint/2010/main" val="345858426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8037" y="3440906"/>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ポート番号は、最初にIPサーバーのウェブインターフェイスを介して設定されています。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808037" y="34409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8037" y="3440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8037" y="388477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8368" y="34409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08037" y="4206715"/>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サーバーに接続する際のログイン名とパスワードは、ウェブインターフェイスを介して設定されます。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808037" y="420671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08037" y="42067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808037" y="46505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758368" y="42067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09600" y="9418670"/>
            <a:ext cx="6340856" cy="575436"/>
          </a:xfrm>
          <a:custGeom>
            <a:avLst/>
            <a:gdLst>
              <a:gd name="connsiteX0" fmla="*/ 0 w 6340856"/>
              <a:gd name="connsiteY0" fmla="*/ 0 h 575436"/>
              <a:gd name="connsiteX1" fmla="*/ 6340856 w 6340856"/>
              <a:gd name="connsiteY1" fmla="*/ 0 h 575436"/>
              <a:gd name="connsiteX2" fmla="*/ 6340856 w 6340856"/>
              <a:gd name="connsiteY2" fmla="*/ 575436 h 575436"/>
              <a:gd name="connsiteX3" fmla="*/ 0 w 6340856"/>
              <a:gd name="connsiteY3" fmla="*/ 575436 h 575436"/>
              <a:gd name="connsiteX4" fmla="*/ 0 w 6340856"/>
              <a:gd name="connsiteY4" fmla="*/ 0 h 57543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436">
                <a:moveTo>
                  <a:pt x="0" y="0"/>
                </a:moveTo>
                <a:lnTo>
                  <a:pt x="6340856" y="0"/>
                </a:lnTo>
                <a:lnTo>
                  <a:pt x="6340856" y="575436"/>
                </a:lnTo>
                <a:lnTo>
                  <a:pt x="0" y="57543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この設定は、ステイタスの同期ビデオと音声監視中、ならびにアーカイブに同期したビデオとビデオの録画中に使用されます（「オーディオの監視」を参照）。</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Freeform 3"/>
          <p:cNvSpPr/>
          <p:nvPr/>
        </p:nvSpPr>
        <p:spPr>
          <a:xfrm>
            <a:off x="609600" y="94186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09600" y="941867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09600" y="99845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940931" y="9418670"/>
            <a:ext cx="9525" cy="575436"/>
          </a:xfrm>
          <a:custGeom>
            <a:avLst/>
            <a:gdLst>
              <a:gd name="connsiteX0" fmla="*/ 4762 w 9525"/>
              <a:gd name="connsiteY0" fmla="*/ 0 h 575436"/>
              <a:gd name="connsiteX1" fmla="*/ 4762 w 9525"/>
              <a:gd name="connsiteY1" fmla="*/ 575436 h 575436"/>
            </a:gdLst>
            <a:ahLst/>
            <a:cxnLst>
              <a:cxn ang="0">
                <a:pos x="connsiteX0" y="connsiteY0"/>
              </a:cxn>
              <a:cxn ang="1">
                <a:pos x="connsiteX1" y="connsiteY1"/>
              </a:cxn>
            </a:cxnLst>
            <a:rect l="l" t="t" r="r" b="b"/>
            <a:pathLst>
              <a:path w="9525" h="575436">
                <a:moveTo>
                  <a:pt x="4762" y="0"/>
                </a:moveTo>
                <a:lnTo>
                  <a:pt x="4762" y="57543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884237" y="316706"/>
            <a:ext cx="5740400" cy="25146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817562" y="3470868"/>
            <a:ext cx="177800" cy="177800"/>
          </a:xfrm>
          <a:prstGeom prst="rect">
            <a:avLst/>
          </a:prstGeom>
          <a:noFill/>
        </p:spPr>
      </p:pic>
      <p:pic>
        <p:nvPicPr>
          <p:cNvPr id="25" name="Picture 3"/>
          <p:cNvPicPr>
            <a:picLocks noChangeAspect="1" noChangeArrowheads="1"/>
          </p:cNvPicPr>
          <p:nvPr/>
        </p:nvPicPr>
        <p:blipFill>
          <a:blip r:embed="rId3" cstate="print"/>
          <a:srcRect/>
          <a:stretch>
            <a:fillRect/>
          </a:stretch>
        </p:blipFill>
        <p:spPr bwMode="auto">
          <a:xfrm>
            <a:off x="855034" y="4223309"/>
            <a:ext cx="177800" cy="177800"/>
          </a:xfrm>
          <a:prstGeom prst="rect">
            <a:avLst/>
          </a:prstGeom>
          <a:noFill/>
        </p:spPr>
      </p:pic>
      <p:pic>
        <p:nvPicPr>
          <p:cNvPr id="26" name="Picture 3"/>
          <p:cNvPicPr>
            <a:picLocks noChangeAspect="1" noChangeArrowheads="1"/>
          </p:cNvPicPr>
          <p:nvPr/>
        </p:nvPicPr>
        <p:blipFill>
          <a:blip r:embed="rId4" cstate="print"/>
          <a:srcRect/>
          <a:stretch>
            <a:fillRect/>
          </a:stretch>
        </p:blipFill>
        <p:spPr bwMode="auto">
          <a:xfrm>
            <a:off x="884237" y="5206206"/>
            <a:ext cx="2044700" cy="2120900"/>
          </a:xfrm>
          <a:prstGeom prst="rect">
            <a:avLst/>
          </a:prstGeom>
          <a:noFill/>
        </p:spPr>
      </p:pic>
      <p:pic>
        <p:nvPicPr>
          <p:cNvPr id="27" name="Picture 3"/>
          <p:cNvPicPr>
            <a:picLocks noChangeAspect="1" noChangeArrowheads="1"/>
          </p:cNvPicPr>
          <p:nvPr/>
        </p:nvPicPr>
        <p:blipFill>
          <a:blip r:embed="rId5" cstate="print"/>
          <a:srcRect/>
          <a:stretch>
            <a:fillRect/>
          </a:stretch>
        </p:blipFill>
        <p:spPr bwMode="auto">
          <a:xfrm>
            <a:off x="698500" y="8709304"/>
            <a:ext cx="177800" cy="177800"/>
          </a:xfrm>
          <a:prstGeom prst="rect">
            <a:avLst/>
          </a:prstGeom>
          <a:noFill/>
        </p:spPr>
      </p:pic>
      <p:pic>
        <p:nvPicPr>
          <p:cNvPr id="28" name="Picture 3"/>
          <p:cNvPicPr>
            <a:picLocks noChangeAspect="1" noChangeArrowheads="1"/>
          </p:cNvPicPr>
          <p:nvPr/>
        </p:nvPicPr>
        <p:blipFill>
          <a:blip r:embed="rId6" cstate="print"/>
          <a:srcRect/>
          <a:stretch>
            <a:fillRect/>
          </a:stretch>
        </p:blipFill>
        <p:spPr bwMode="auto">
          <a:xfrm>
            <a:off x="646222" y="9437720"/>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66</a:t>
            </a:r>
          </a:p>
        </p:txBody>
      </p:sp>
      <p:sp>
        <p:nvSpPr>
          <p:cNvPr id="29" name="TextBox 1"/>
          <p:cNvSpPr txBox="1"/>
          <p:nvPr/>
        </p:nvSpPr>
        <p:spPr>
          <a:xfrm>
            <a:off x="870675" y="2921421"/>
            <a:ext cx="6565900" cy="2354491"/>
          </a:xfrm>
          <a:prstGeom prst="rect">
            <a:avLst/>
          </a:prstGeom>
          <a:noFill/>
        </p:spPr>
        <p:txBody>
          <a:bodyPr wrap="none" lIns="0" tIns="0" rIns="0" rtlCol="0">
            <a:spAutoFit/>
          </a:bodyPr>
          <a:lstStyle/>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オブジェクトを有効にするには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、[有効化]リストで[はい]を選択します(2)。</a:t>
            </a:r>
          </a:p>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[名前]フィールドでIPサーバーの名前を入力します（3）。</a:t>
            </a:r>
          </a:p>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ネットワークポートの数を指定します（4）。</a:t>
            </a:r>
          </a:p>
          <a:p>
            <a:pPr>
              <a:lnSpc>
                <a:spcPts val="1200"/>
              </a:lnSpc>
              <a:tabLst>
                <a:tab pos="2032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認証モードを設定します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（5）。</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200"/>
              </a:lnSpc>
              <a:tabLst>
                <a:tab pos="203200" algn="l"/>
                <a:tab pos="7239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IPサーバーとそのビデオカメラが有効になり、IPサーバーのアイコンインジケータとオブジェクトツリー内のビデオカメラが緑に変わります。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609600" y="7479506"/>
            <a:ext cx="6149119" cy="1123384"/>
          </a:xfrm>
          <a:prstGeom prst="rect">
            <a:avLst/>
          </a:prstGeom>
          <a:noFill/>
        </p:spPr>
        <p:txBody>
          <a:bodyPr wrap="none" lIns="0" tIns="0" rIns="0" rtlCol="0">
            <a:spAutoFit/>
          </a:bodyPr>
          <a:lstStyle/>
          <a:p>
            <a:pPr>
              <a:lnSpc>
                <a:spcPts val="1200"/>
              </a:lnSpc>
              <a:tabLst>
                <a:tab pos="342900" algn="l"/>
              </a:tabLst>
            </a:pPr>
            <a:r>
              <a:rPr lang="en-US" altLang="ja-JP"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IPサーバーチャネルの構成は、（[ビデオカメラ]の子オブジェクトを活用して）チャネルごとに個別に実行する必要があります。</a:t>
            </a:r>
          </a:p>
          <a:p>
            <a:pPr>
              <a:lnSpc>
                <a:spcPts val="1200"/>
              </a:lnSpc>
              <a:tabLst>
                <a:tab pos="342900" algn="l"/>
              </a:tabLst>
            </a:pPr>
            <a:endParaRPr lang="en-US" altLang="ja-JP"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ja-JP" altLang="en-US" sz="9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en-US" altLang="ja-JP" sz="9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マイクオブジェクト</a:t>
            </a:r>
            <a:endParaRPr lang="en-US" altLang="ja-JP" sz="900" b="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マイクがIPサーバーの一部である場合、そのマイク設定にリンクされるビデオカメラを指定する必要があります。</a:t>
            </a:r>
          </a:p>
          <a:p>
            <a:pPr>
              <a:lnSpc>
                <a:spcPts val="1200"/>
              </a:lnSpc>
              <a:tabLst>
                <a:tab pos="342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これによりと、マイクオブジェクトは、指定されたカメラオブジェクトの子になります。</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613981" y="8698706"/>
            <a:ext cx="6366256" cy="592470"/>
          </a:xfrm>
          <a:prstGeom prst="rect">
            <a:avLst/>
          </a:prstGeom>
          <a:noFill/>
          <a:ln>
            <a:solidFill>
              <a:srgbClr val="FFFF00"/>
            </a:solidFill>
          </a:ln>
        </p:spPr>
        <p:txBody>
          <a:bodyPr wrap="square" rtlCol="0">
            <a:spAutoFit/>
          </a:bodyPr>
          <a:lstStyle/>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endPar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マイクが別のカメラに再割り当てされると、それまで記録された音声もすべて転送されます。</a:t>
            </a: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新しいカメラに記録された映像を再生する際、転送されたオーディオが再生されます。</a:t>
            </a:r>
          </a:p>
        </p:txBody>
      </p:sp>
    </p:spTree>
    <p:extLst>
      <p:ext uri="{BB962C8B-B14F-4D97-AF65-F5344CB8AC3E}">
        <p14:creationId xmlns:p14="http://schemas.microsoft.com/office/powerpoint/2010/main" val="42237363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503380"/>
            <a:ext cx="6340856" cy="423926"/>
          </a:xfrm>
          <a:custGeom>
            <a:avLst/>
            <a:gdLst>
              <a:gd name="connsiteX0" fmla="*/ 0 w 6340856"/>
              <a:gd name="connsiteY0" fmla="*/ 0 h 423926"/>
              <a:gd name="connsiteX1" fmla="*/ 6340856 w 6340856"/>
              <a:gd name="connsiteY1" fmla="*/ 0 h 423926"/>
              <a:gd name="connsiteX2" fmla="*/ 6340856 w 6340856"/>
              <a:gd name="connsiteY2" fmla="*/ 423926 h 423926"/>
              <a:gd name="connsiteX3" fmla="*/ 0 w 6340856"/>
              <a:gd name="connsiteY3" fmla="*/ 423926 h 423926"/>
              <a:gd name="connsiteX4" fmla="*/ 0 w 6340856"/>
              <a:gd name="connsiteY4" fmla="*/ 0 h 4239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926">
                <a:moveTo>
                  <a:pt x="0" y="0"/>
                </a:moveTo>
                <a:lnTo>
                  <a:pt x="6340856" y="0"/>
                </a:lnTo>
                <a:lnTo>
                  <a:pt x="6340856" y="423926"/>
                </a:lnTo>
                <a:lnTo>
                  <a:pt x="0" y="42392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85033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8503380"/>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9177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8503380"/>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990600" y="1154906"/>
            <a:ext cx="1689100" cy="18669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990600" y="3364706"/>
            <a:ext cx="2882900" cy="1168400"/>
          </a:xfrm>
          <a:prstGeom prst="rect">
            <a:avLst/>
          </a:prstGeom>
          <a:noFill/>
        </p:spPr>
      </p:pic>
      <p:pic>
        <p:nvPicPr>
          <p:cNvPr id="10" name="Picture 3"/>
          <p:cNvPicPr>
            <a:picLocks noChangeAspect="1" noChangeArrowheads="1"/>
          </p:cNvPicPr>
          <p:nvPr/>
        </p:nvPicPr>
        <p:blipFill>
          <a:blip r:embed="rId5" cstate="print"/>
          <a:srcRect/>
          <a:stretch>
            <a:fillRect/>
          </a:stretch>
        </p:blipFill>
        <p:spPr bwMode="auto">
          <a:xfrm>
            <a:off x="990600" y="5193506"/>
            <a:ext cx="2120900" cy="825500"/>
          </a:xfrm>
          <a:prstGeom prst="rect">
            <a:avLst/>
          </a:prstGeom>
          <a:noFill/>
        </p:spPr>
      </p:pic>
      <p:pic>
        <p:nvPicPr>
          <p:cNvPr id="11" name="Picture 3"/>
          <p:cNvPicPr>
            <a:picLocks noChangeAspect="1" noChangeArrowheads="1"/>
          </p:cNvPicPr>
          <p:nvPr/>
        </p:nvPicPr>
        <p:blipFill>
          <a:blip r:embed="rId6" cstate="print"/>
          <a:srcRect/>
          <a:stretch>
            <a:fillRect/>
          </a:stretch>
        </p:blipFill>
        <p:spPr bwMode="auto">
          <a:xfrm>
            <a:off x="731837" y="6869906"/>
            <a:ext cx="4787900" cy="558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67</a:t>
            </a:r>
          </a:p>
        </p:txBody>
      </p:sp>
      <p:sp>
        <p:nvSpPr>
          <p:cNvPr id="12" name="TextBox 1"/>
          <p:cNvSpPr txBox="1"/>
          <p:nvPr/>
        </p:nvSpPr>
        <p:spPr>
          <a:xfrm>
            <a:off x="609600" y="647700"/>
            <a:ext cx="5334794" cy="507831"/>
          </a:xfrm>
          <a:prstGeom prst="rect">
            <a:avLst/>
          </a:prstGeom>
          <a:noFill/>
        </p:spPr>
        <p:txBody>
          <a:bodyPr wrap="none" lIns="0" tIns="0" rIns="0" rtlCol="0">
            <a:spAutoFit/>
          </a:bodyPr>
          <a:lstStyle/>
          <a:p>
            <a:pPr>
              <a:lnSpc>
                <a:spcPts val="1200"/>
              </a:lnSpc>
              <a:tabLst>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それ以外では、マイクオブジェクトはビデオカメラ自体の子として、自動的にオブジェクトツリーに表示されます。</a:t>
            </a:r>
          </a:p>
          <a:p>
            <a:pPr>
              <a:lnSpc>
                <a:spcPts val="1200"/>
              </a:lnSpc>
              <a:tabLst>
                <a:tab pos="203200" algn="l"/>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マイクオブジェクトを設定するには、次の手順を実行します。</a:t>
            </a:r>
          </a:p>
          <a:p>
            <a:pPr>
              <a:lnSpc>
                <a:spcPts val="1200"/>
              </a:lnSpc>
              <a:tabLst>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オブジェクトツリーでマイクオブジェクトを選択します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731837" y="3136106"/>
            <a:ext cx="3375924"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有効化]フィールドで[はい]を選択して、マイクを有効にします(1)。</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731837" y="4660106"/>
            <a:ext cx="6548437" cy="661720"/>
          </a:xfrm>
          <a:prstGeom prst="rect">
            <a:avLst/>
          </a:prstGeom>
          <a:noFill/>
        </p:spPr>
        <p:txBody>
          <a:bodyPr wrap="square" lIns="0" tIns="0" rIns="0" rtlCol="0">
            <a:spAutoFit/>
          </a:bodyPr>
          <a:lstStyle/>
          <a:p>
            <a:pPr>
              <a:lnSpc>
                <a:spcPts val="12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名前]フィールドで、マイク名を入力します(2)。</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AxxonNextソフトウェアパッケージの各インターフェイスまたは親ビデオカメラの公式リファレンス文書で詳細を参照し</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、[その他] のグループでマイクの追加パラメータ（オーディオコーデック、ビットレートなど）を設定します。</a:t>
            </a:r>
          </a:p>
          <a:p>
            <a:pPr>
              <a:lnSpc>
                <a:spcPts val="1200"/>
              </a:lnSpc>
              <a:tabLst>
                <a:tab pos="1778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768656" y="6184106"/>
            <a:ext cx="5163273" cy="2200602"/>
          </a:xfrm>
          <a:prstGeom prst="rect">
            <a:avLst/>
          </a:prstGeom>
          <a:noFill/>
        </p:spPr>
        <p:txBody>
          <a:bodyPr wrap="none" lIns="0" tIns="0" rIns="0" rtlCol="0">
            <a:spAutoFit/>
          </a:bodyPr>
          <a:lstStyle/>
          <a:p>
            <a:pPr>
              <a:lnSpc>
                <a:spcPts val="1200"/>
              </a:lnSpc>
              <a:tabLst>
                <a:tab pos="114300" algn="l"/>
                <a:tab pos="203200" algn="l"/>
                <a:tab pos="381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200"/>
              </a:lnSpc>
              <a:tabLst>
                <a:tab pos="114300" algn="l"/>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マイクは、割り当てられた作業モードに切り替わります。</a:t>
            </a:r>
          </a:p>
          <a:p>
            <a:pPr>
              <a:lnSpc>
                <a:spcPts val="1200"/>
              </a:lnSpc>
              <a:tabLst>
                <a:tab pos="114300" algn="l"/>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次の手順で、マイクの動作を確認してください。</a:t>
            </a:r>
          </a:p>
          <a:p>
            <a:pPr>
              <a:lnSpc>
                <a:spcPts val="1200"/>
              </a:lnSpc>
              <a:tabLst>
                <a:tab pos="114300" algn="l"/>
                <a:tab pos="2032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[要約]グループ内の[サウンドオン/オフ]チェックボックスを選択します。</a:t>
            </a: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マイクに音声信号を提供します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114300" algn="l"/>
                <a:tab pos="203200" algn="l"/>
                <a:tab pos="381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マイクが正しく設定されている場合、オーディオ信号は、サーバーのスピーカーに送信されます。</a:t>
            </a:r>
          </a:p>
          <a:p>
            <a:pPr>
              <a:lnSpc>
                <a:spcPts val="1200"/>
              </a:lnSpc>
              <a:tabLst>
                <a:tab pos="114300" algn="l"/>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着信オーディオ信号の強度は、[サウンドオン/オフ]チェックボックスの右にあるインジケータに表示されます。</a:t>
            </a:r>
          </a:p>
          <a:p>
            <a:pPr>
              <a:lnSpc>
                <a:spcPts val="1200"/>
              </a:lnSpc>
              <a:tabLst>
                <a:tab pos="114300" algn="l"/>
                <a:tab pos="203200" algn="l"/>
                <a:tab pos="381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マイクの動作チェックはこれで完了です。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973273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8037" y="6312845"/>
            <a:ext cx="5959856" cy="37037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パトロールは、PTZカメラのコントロールパネル内の[パトロール]ボタンで有効になります（「パトロールを」参照）。</a:t>
            </a:r>
            <a:endPar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808037" y="61079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8037" y="6107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8037" y="667369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8368" y="6107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990600" y="1447006"/>
            <a:ext cx="1676400" cy="6985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884237" y="2513806"/>
            <a:ext cx="3352800" cy="12319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60437" y="4355306"/>
            <a:ext cx="3352800" cy="16637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843441" y="6135045"/>
            <a:ext cx="177800" cy="177800"/>
          </a:xfrm>
          <a:prstGeom prst="rect">
            <a:avLst/>
          </a:prstGeom>
          <a:noFill/>
        </p:spPr>
      </p:pic>
      <p:pic>
        <p:nvPicPr>
          <p:cNvPr id="12" name="Picture 3"/>
          <p:cNvPicPr>
            <a:picLocks noChangeAspect="1" noChangeArrowheads="1"/>
          </p:cNvPicPr>
          <p:nvPr/>
        </p:nvPicPr>
        <p:blipFill>
          <a:blip r:embed="rId6" cstate="print"/>
          <a:srcRect/>
          <a:stretch>
            <a:fillRect/>
          </a:stretch>
        </p:blipFill>
        <p:spPr bwMode="auto">
          <a:xfrm>
            <a:off x="960437" y="7098506"/>
            <a:ext cx="1930400" cy="6223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68</a:t>
            </a:r>
          </a:p>
        </p:txBody>
      </p:sp>
      <p:sp>
        <p:nvSpPr>
          <p:cNvPr id="14" name="TextBox 1"/>
          <p:cNvSpPr txBox="1"/>
          <p:nvPr/>
        </p:nvSpPr>
        <p:spPr>
          <a:xfrm>
            <a:off x="731837" y="2297906"/>
            <a:ext cx="3569888"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[有効化]フィールドで[はい]を選択してPTZデバイスを有効にします(1)。</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731837" y="3963635"/>
            <a:ext cx="6629400" cy="405239"/>
          </a:xfrm>
          <a:prstGeom prst="rect">
            <a:avLst/>
          </a:prstGeom>
          <a:noFill/>
        </p:spPr>
        <p:txBody>
          <a:bodyPr wrap="square" lIns="0" tIns="0" rIns="0" rtlCol="0">
            <a:spAutoFit/>
          </a:bodyPr>
          <a:lstStyle/>
          <a:p>
            <a:pPr>
              <a:lnSpc>
                <a:spcPts val="7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PTZ</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デバイス名を入力します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p>
          <a:p>
            <a:pPr>
              <a:lnSpc>
                <a:spcPts val="700"/>
              </a:lnSpc>
              <a:tabLst>
                <a:tab pos="1778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パトロールモードを有効にします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。パトロールを有効にすると、ビデオカメラはプリセットリストに定義されたルートに沿って自動的に位置を変更します。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731837" y="6889775"/>
            <a:ext cx="4637488" cy="1738938"/>
          </a:xfrm>
          <a:prstGeom prst="rect">
            <a:avLst/>
          </a:prstGeom>
          <a:noFill/>
        </p:spPr>
        <p:txBody>
          <a:bodyPr wrap="none" lIns="0" tIns="0" rIns="0" rtlCol="0">
            <a:spAutoFit/>
          </a:bodyPr>
          <a:lstStyle/>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PTZ</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デバイスがパトロールモードでプリセットを切り替えるときの時間間隔（秒）を設定します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203200" algn="l"/>
                <a:tab pos="723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[適用]ボタンをクリックします。</a:t>
            </a:r>
          </a:p>
          <a:p>
            <a:pPr>
              <a:lnSpc>
                <a:spcPts val="1200"/>
              </a:lnSpc>
              <a:tabLst>
                <a:tab pos="203200" algn="l"/>
                <a:tab pos="723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PTZデバイスは、割り当てられた作業モードに切り替わります。</a:t>
            </a:r>
          </a:p>
          <a:p>
            <a:pPr>
              <a:lnSpc>
                <a:spcPts val="1200"/>
              </a:lnSpc>
              <a:tabLst>
                <a:tab pos="203200" algn="l"/>
                <a:tab pos="723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PTZデバイスの機能を確認するには、[テスト]ボタンをクリックします。</a:t>
            </a:r>
          </a:p>
          <a:p>
            <a:pPr>
              <a:lnSpc>
                <a:spcPts val="1200"/>
              </a:lnSpc>
              <a:tabLst>
                <a:tab pos="203200" algn="l"/>
                <a:tab pos="723900" algn="l"/>
              </a:tabLst>
            </a:pP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PTZデバイスが正しく設定されている場合、ステップを1回遂行すると元の位置に戻ります。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655637" y="444043"/>
            <a:ext cx="4982454" cy="1169551"/>
          </a:xfrm>
          <a:prstGeom prst="rect">
            <a:avLst/>
          </a:prstGeom>
          <a:noFill/>
        </p:spPr>
        <p:txBody>
          <a:bodyPr wrap="none" rtlCol="0">
            <a:spAutoFit/>
          </a:bodyPr>
          <a:lstStyle/>
          <a:p>
            <a:pPr>
              <a:lnSpc>
                <a:spcPts val="1200"/>
              </a:lnSpc>
              <a:tabLst>
                <a:tab pos="114300" algn="l"/>
                <a:tab pos="203200" algn="l"/>
                <a:tab pos="381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テレメトリオブジェクト</a:t>
            </a:r>
          </a:p>
          <a:p>
            <a:pPr>
              <a:lnSpc>
                <a:spcPts val="1200"/>
              </a:lnSpc>
              <a:tabLst>
                <a:tab pos="114300" algn="l"/>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[テレメトリ]オブジェクトは、各PTZカメラの子オブジェクトとして、デバイスリストに表示されます。</a:t>
            </a:r>
          </a:p>
          <a:p>
            <a:pPr>
              <a:lnSpc>
                <a:spcPts val="1200"/>
              </a:lnSpc>
              <a:tabLst>
                <a:tab pos="114300" algn="l"/>
                <a:tab pos="203200" algn="l"/>
                <a:tab pos="381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カメラのPTZコントロールは、以下のとおり設定してください。</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 pos="3810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オブジェクトツリーでテレメトリオブジェクトを選択します</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114300" algn="l"/>
                <a:tab pos="203200" algn="l"/>
                <a:tab pos="381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7372375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4132547"/>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413254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4132547"/>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454682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4132547"/>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09600" y="164306"/>
            <a:ext cx="2882900" cy="38608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731837" y="5726906"/>
            <a:ext cx="5969000" cy="2336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69</a:t>
            </a:r>
          </a:p>
        </p:txBody>
      </p:sp>
      <p:sp>
        <p:nvSpPr>
          <p:cNvPr id="10" name="TextBox 1"/>
          <p:cNvSpPr txBox="1"/>
          <p:nvPr/>
        </p:nvSpPr>
        <p:spPr>
          <a:xfrm>
            <a:off x="614250" y="8165306"/>
            <a:ext cx="3622787" cy="507831"/>
          </a:xfrm>
          <a:prstGeom prst="rect">
            <a:avLst/>
          </a:prstGeom>
          <a:noFill/>
        </p:spPr>
        <p:txBody>
          <a:bodyPr wrap="none" lIns="0" tIns="0" rIns="0" rtlCol="0">
            <a:spAutoFit/>
          </a:bodyPr>
          <a:lstStyle/>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デバイスを有効にします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p>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センサー名</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(3)を入力します。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アラームが存在しないとき設定されるセンサーのステータスを設定します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609600" y="4736306"/>
            <a:ext cx="6758260" cy="969496"/>
          </a:xfrm>
          <a:prstGeom prst="rect">
            <a:avLst/>
          </a:prstGeom>
          <a:noFill/>
        </p:spPr>
        <p:txBody>
          <a:bodyPr wrap="none" lIns="0" tIns="0" rIns="0" rtlCol="0">
            <a:spAutoFit/>
          </a:bodyPr>
          <a:lstStyle/>
          <a:p>
            <a:pPr>
              <a:lnSpc>
                <a:spcPts val="1200"/>
              </a:lnSpc>
              <a:tabLst>
                <a:tab pos="114300" algn="l"/>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センサーオブジェクト</a:t>
            </a:r>
          </a:p>
          <a:p>
            <a:pPr>
              <a:lnSpc>
                <a:spcPts val="1200"/>
              </a:lnSpc>
              <a:tabLst>
                <a:tab pos="114300" algn="l"/>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ビデオカメラが内蔵または接続された個別の入力がある場合は、[センサー]オブジェクトは、ビデオカメラの子オブジェクトとして表示されます。</a:t>
            </a: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ビデオカメラのセンサーオブジェクトの数は、カメラの個々の入力数と同じです。</a:t>
            </a: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センサーオブジェクトを設定するには、次の手順を実行します。</a:t>
            </a:r>
          </a:p>
          <a:p>
            <a:pPr>
              <a:lnSpc>
                <a:spcPts val="12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オブジェクトツリーで</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[センサー]オブジェクトを選択します(1)。</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 name="Picture 3"/>
          <p:cNvPicPr>
            <a:picLocks noChangeAspect="1" noChangeArrowheads="1"/>
          </p:cNvPicPr>
          <p:nvPr/>
        </p:nvPicPr>
        <p:blipFill>
          <a:blip r:embed="rId5" cstate="print"/>
          <a:srcRect/>
          <a:stretch>
            <a:fillRect/>
          </a:stretch>
        </p:blipFill>
        <p:spPr bwMode="auto">
          <a:xfrm>
            <a:off x="744537" y="8698706"/>
            <a:ext cx="2882900" cy="1701800"/>
          </a:xfrm>
          <a:prstGeom prst="rect">
            <a:avLst/>
          </a:prstGeom>
          <a:noFill/>
        </p:spPr>
      </p:pic>
    </p:spTree>
    <p:extLst>
      <p:ext uri="{BB962C8B-B14F-4D97-AF65-F5344CB8AC3E}">
        <p14:creationId xmlns:p14="http://schemas.microsoft.com/office/powerpoint/2010/main" val="3164930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562100" y="635000"/>
            <a:ext cx="112370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再生コントロール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TextBox 1"/>
          <p:cNvSpPr txBox="1"/>
          <p:nvPr/>
        </p:nvSpPr>
        <p:spPr>
          <a:xfrm>
            <a:off x="3505200" y="635000"/>
            <a:ext cx="15340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 name="TextBox 1"/>
          <p:cNvSpPr txBox="1"/>
          <p:nvPr/>
        </p:nvSpPr>
        <p:spPr>
          <a:xfrm>
            <a:off x="6553200" y="635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 name="TextBox 1"/>
          <p:cNvSpPr txBox="1"/>
          <p:nvPr/>
        </p:nvSpPr>
        <p:spPr>
          <a:xfrm>
            <a:off x="6692900" y="635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218</a:t>
            </a:r>
          </a:p>
        </p:txBody>
      </p:sp>
      <p:sp>
        <p:nvSpPr>
          <p:cNvPr id="7" name="TextBox 1"/>
          <p:cNvSpPr txBox="1"/>
          <p:nvPr/>
        </p:nvSpPr>
        <p:spPr>
          <a:xfrm>
            <a:off x="1562100" y="800100"/>
            <a:ext cx="25920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オブジェクトのオリジナル記録へ切り替え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5880100" y="800100"/>
            <a:ext cx="3718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 name="TextBox 1"/>
          <p:cNvSpPr txBox="1"/>
          <p:nvPr/>
        </p:nvSpPr>
        <p:spPr>
          <a:xfrm>
            <a:off x="6553200" y="800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 name="TextBox 1"/>
          <p:cNvSpPr txBox="1"/>
          <p:nvPr/>
        </p:nvSpPr>
        <p:spPr>
          <a:xfrm>
            <a:off x="6692900" y="800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219</a:t>
            </a:r>
          </a:p>
        </p:txBody>
      </p:sp>
      <p:sp>
        <p:nvSpPr>
          <p:cNvPr id="11" name="TextBox 1"/>
          <p:cNvSpPr txBox="1"/>
          <p:nvPr/>
        </p:nvSpPr>
        <p:spPr>
          <a:xfrm>
            <a:off x="1371600" y="965200"/>
            <a:ext cx="40668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オペレータのコメントと共に記録した映像を表示します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2" name="TextBox 1"/>
          <p:cNvSpPr txBox="1"/>
          <p:nvPr/>
        </p:nvSpPr>
        <p:spPr>
          <a:xfrm>
            <a:off x="5308600" y="965200"/>
            <a:ext cx="6508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 name="TextBox 1"/>
          <p:cNvSpPr txBox="1"/>
          <p:nvPr/>
        </p:nvSpPr>
        <p:spPr>
          <a:xfrm>
            <a:off x="6553200" y="965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 name="TextBox 1"/>
          <p:cNvSpPr txBox="1"/>
          <p:nvPr/>
        </p:nvSpPr>
        <p:spPr>
          <a:xfrm>
            <a:off x="6692900" y="965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220</a:t>
            </a:r>
          </a:p>
        </p:txBody>
      </p:sp>
      <p:sp>
        <p:nvSpPr>
          <p:cNvPr id="15" name="TextBox 1"/>
          <p:cNvSpPr txBox="1"/>
          <p:nvPr/>
        </p:nvSpPr>
        <p:spPr>
          <a:xfrm>
            <a:off x="1371600" y="1130300"/>
            <a:ext cx="2450992"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7.2.4.7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アーカイブ内のナビゲーション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タイムラインを使用したナビゲート</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6553200" y="1130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7" name="TextBox 1"/>
          <p:cNvSpPr txBox="1"/>
          <p:nvPr/>
        </p:nvSpPr>
        <p:spPr>
          <a:xfrm>
            <a:off x="6692900" y="11303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221</a:t>
            </a:r>
          </a:p>
        </p:txBody>
      </p:sp>
      <p:sp>
        <p:nvSpPr>
          <p:cNvPr id="18" name="TextBox 1"/>
          <p:cNvSpPr txBox="1"/>
          <p:nvPr/>
        </p:nvSpPr>
        <p:spPr>
          <a:xfrm>
            <a:off x="1562100" y="1435100"/>
            <a:ext cx="245740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高度なパネルを使用したナビゲーション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TextBox 1"/>
          <p:cNvSpPr txBox="1"/>
          <p:nvPr/>
        </p:nvSpPr>
        <p:spPr>
          <a:xfrm>
            <a:off x="4838700" y="1435100"/>
            <a:ext cx="8832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0" name="TextBox 1"/>
          <p:cNvSpPr txBox="1"/>
          <p:nvPr/>
        </p:nvSpPr>
        <p:spPr>
          <a:xfrm>
            <a:off x="6553200" y="1435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1" name="TextBox 1"/>
          <p:cNvSpPr txBox="1"/>
          <p:nvPr/>
        </p:nvSpPr>
        <p:spPr>
          <a:xfrm>
            <a:off x="6692900" y="1435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223</a:t>
            </a:r>
          </a:p>
        </p:txBody>
      </p:sp>
      <p:sp>
        <p:nvSpPr>
          <p:cNvPr id="22" name="TextBox 1"/>
          <p:cNvSpPr txBox="1"/>
          <p:nvPr/>
        </p:nvSpPr>
        <p:spPr>
          <a:xfrm>
            <a:off x="1562100" y="1600200"/>
            <a:ext cx="428803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イベントリストを使用したナビゲート</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a:t>
            </a:r>
          </a:p>
        </p:txBody>
      </p:sp>
      <p:sp>
        <p:nvSpPr>
          <p:cNvPr id="23" name="TextBox 1"/>
          <p:cNvSpPr txBox="1"/>
          <p:nvPr/>
        </p:nvSpPr>
        <p:spPr>
          <a:xfrm>
            <a:off x="6553200" y="1600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4" name="TextBox 1"/>
          <p:cNvSpPr txBox="1"/>
          <p:nvPr/>
        </p:nvSpPr>
        <p:spPr>
          <a:xfrm>
            <a:off x="6692900" y="1600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224</a:t>
            </a:r>
          </a:p>
        </p:txBody>
      </p:sp>
      <p:sp>
        <p:nvSpPr>
          <p:cNvPr id="25" name="TextBox 1"/>
          <p:cNvSpPr txBox="1"/>
          <p:nvPr/>
        </p:nvSpPr>
        <p:spPr>
          <a:xfrm>
            <a:off x="1562100" y="1765300"/>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再生パネルを使用したナビゲーション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TextBox 1"/>
          <p:cNvSpPr txBox="1"/>
          <p:nvPr/>
        </p:nvSpPr>
        <p:spPr>
          <a:xfrm>
            <a:off x="4838700" y="1765300"/>
            <a:ext cx="8832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7" name="TextBox 1"/>
          <p:cNvSpPr txBox="1"/>
          <p:nvPr/>
        </p:nvSpPr>
        <p:spPr>
          <a:xfrm>
            <a:off x="6553200" y="176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28" name="TextBox 1"/>
          <p:cNvSpPr txBox="1"/>
          <p:nvPr/>
        </p:nvSpPr>
        <p:spPr>
          <a:xfrm>
            <a:off x="6692900" y="1765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225</a:t>
            </a:r>
          </a:p>
        </p:txBody>
      </p:sp>
      <p:sp>
        <p:nvSpPr>
          <p:cNvPr id="29" name="TextBox 1"/>
          <p:cNvSpPr txBox="1"/>
          <p:nvPr/>
        </p:nvSpPr>
        <p:spPr>
          <a:xfrm>
            <a:off x="1562100" y="1917700"/>
            <a:ext cx="272670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タイムインジケータを介したナビゲーション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4546600" y="1917700"/>
            <a:ext cx="10227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1" name="TextBox 1"/>
          <p:cNvSpPr txBox="1"/>
          <p:nvPr/>
        </p:nvSpPr>
        <p:spPr>
          <a:xfrm>
            <a:off x="6553200" y="1917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2" name="TextBox 1"/>
          <p:cNvSpPr txBox="1"/>
          <p:nvPr/>
        </p:nvSpPr>
        <p:spPr>
          <a:xfrm>
            <a:off x="6692900" y="1917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226</a:t>
            </a:r>
          </a:p>
        </p:txBody>
      </p:sp>
      <p:sp>
        <p:nvSpPr>
          <p:cNvPr id="33" name="TextBox 1"/>
          <p:cNvSpPr txBox="1"/>
          <p:nvPr/>
        </p:nvSpPr>
        <p:spPr>
          <a:xfrm>
            <a:off x="1562100" y="2082800"/>
            <a:ext cx="16494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キーボードナビゲーション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TextBox 1"/>
          <p:cNvSpPr txBox="1"/>
          <p:nvPr/>
        </p:nvSpPr>
        <p:spPr>
          <a:xfrm>
            <a:off x="3784600" y="2082800"/>
            <a:ext cx="13946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5" name="TextBox 1"/>
          <p:cNvSpPr txBox="1"/>
          <p:nvPr/>
        </p:nvSpPr>
        <p:spPr>
          <a:xfrm>
            <a:off x="6553200" y="2082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6" name="TextBox 1"/>
          <p:cNvSpPr txBox="1"/>
          <p:nvPr/>
        </p:nvSpPr>
        <p:spPr>
          <a:xfrm>
            <a:off x="6692900" y="2082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226</a:t>
            </a:r>
          </a:p>
        </p:txBody>
      </p:sp>
      <p:sp>
        <p:nvSpPr>
          <p:cNvPr id="37" name="TextBox 1"/>
          <p:cNvSpPr txBox="1"/>
          <p:nvPr/>
        </p:nvSpPr>
        <p:spPr>
          <a:xfrm>
            <a:off x="1181100" y="2260600"/>
            <a:ext cx="5055871" cy="636072"/>
          </a:xfrm>
          <a:prstGeom prst="rect">
            <a:avLst/>
          </a:prstGeom>
          <a:noFill/>
        </p:spPr>
        <p:txBody>
          <a:bodyPr wrap="none" lIns="0" tIns="0" rIns="0" rtlCol="0">
            <a:spAutoFit/>
          </a:bodyPr>
          <a:lstStyle/>
          <a:p>
            <a:pPr>
              <a:lnSpc>
                <a:spcPts val="10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記録ナビゲーションのフリップ</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7.2.4.8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シチュエーション解析検出ユニットがトリガーされた原因を表示します</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190500" algn="l"/>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アラーム管理モードでのビデオ監視</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a:t>
            </a:r>
          </a:p>
          <a:p>
            <a:pPr>
              <a:lnSpc>
                <a:spcPts val="1200"/>
              </a:lnSpc>
              <a:tabLst>
                <a:tab pos="190500" algn="l"/>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7.2.5.1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アラーム管理モードで使用可能なビデオ監視機能</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TextBox 1"/>
          <p:cNvSpPr txBox="1"/>
          <p:nvPr/>
        </p:nvSpPr>
        <p:spPr>
          <a:xfrm>
            <a:off x="6553200" y="2260600"/>
            <a:ext cx="92974"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39" name="TextBox 1"/>
          <p:cNvSpPr txBox="1"/>
          <p:nvPr/>
        </p:nvSpPr>
        <p:spPr>
          <a:xfrm>
            <a:off x="6692900" y="2260600"/>
            <a:ext cx="296556" cy="636072"/>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227</a:t>
            </a:r>
          </a:p>
        </p:txBody>
      </p:sp>
      <p:sp>
        <p:nvSpPr>
          <p:cNvPr id="40" name="TextBox 1"/>
          <p:cNvSpPr txBox="1"/>
          <p:nvPr/>
        </p:nvSpPr>
        <p:spPr>
          <a:xfrm>
            <a:off x="1371600" y="2882900"/>
            <a:ext cx="15084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アラームの開始</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TextBox 1"/>
          <p:cNvSpPr txBox="1"/>
          <p:nvPr/>
        </p:nvSpPr>
        <p:spPr>
          <a:xfrm>
            <a:off x="3314700" y="2882900"/>
            <a:ext cx="16270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2" name="TextBox 1"/>
          <p:cNvSpPr txBox="1"/>
          <p:nvPr/>
        </p:nvSpPr>
        <p:spPr>
          <a:xfrm>
            <a:off x="6553200" y="2882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3" name="TextBox 1"/>
          <p:cNvSpPr txBox="1"/>
          <p:nvPr/>
        </p:nvSpPr>
        <p:spPr>
          <a:xfrm>
            <a:off x="6692900" y="2882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228</a:t>
            </a:r>
          </a:p>
        </p:txBody>
      </p:sp>
      <p:sp>
        <p:nvSpPr>
          <p:cNvPr id="44" name="TextBox 1"/>
          <p:cNvSpPr txBox="1"/>
          <p:nvPr/>
        </p:nvSpPr>
        <p:spPr>
          <a:xfrm>
            <a:off x="1562100" y="3035300"/>
            <a:ext cx="85440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手動での開始</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TextBox 1"/>
          <p:cNvSpPr txBox="1"/>
          <p:nvPr/>
        </p:nvSpPr>
        <p:spPr>
          <a:xfrm>
            <a:off x="3505200" y="3035300"/>
            <a:ext cx="15340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6" name="TextBox 1"/>
          <p:cNvSpPr txBox="1"/>
          <p:nvPr/>
        </p:nvSpPr>
        <p:spPr>
          <a:xfrm>
            <a:off x="6553200" y="3035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47" name="TextBox 1"/>
          <p:cNvSpPr txBox="1"/>
          <p:nvPr/>
        </p:nvSpPr>
        <p:spPr>
          <a:xfrm>
            <a:off x="6692900" y="3035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228</a:t>
            </a:r>
          </a:p>
        </p:txBody>
      </p:sp>
      <p:sp>
        <p:nvSpPr>
          <p:cNvPr id="48" name="TextBox 1"/>
          <p:cNvSpPr txBox="1"/>
          <p:nvPr/>
        </p:nvSpPr>
        <p:spPr>
          <a:xfrm>
            <a:off x="1562100" y="3200400"/>
            <a:ext cx="5850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自動開始</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TextBox 1"/>
          <p:cNvSpPr txBox="1"/>
          <p:nvPr/>
        </p:nvSpPr>
        <p:spPr>
          <a:xfrm>
            <a:off x="3695700" y="32004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0" name="TextBox 1"/>
          <p:cNvSpPr txBox="1"/>
          <p:nvPr/>
        </p:nvSpPr>
        <p:spPr>
          <a:xfrm>
            <a:off x="6553200" y="32004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1" name="TextBox 1"/>
          <p:cNvSpPr txBox="1"/>
          <p:nvPr/>
        </p:nvSpPr>
        <p:spPr>
          <a:xfrm>
            <a:off x="6692900" y="32004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229</a:t>
            </a:r>
          </a:p>
        </p:txBody>
      </p:sp>
      <p:sp>
        <p:nvSpPr>
          <p:cNvPr id="52" name="TextBox 1"/>
          <p:cNvSpPr txBox="1"/>
          <p:nvPr/>
        </p:nvSpPr>
        <p:spPr>
          <a:xfrm>
            <a:off x="1371600" y="3365500"/>
            <a:ext cx="258564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処理アラームの許可</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アラーム管理モードへの切り替え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TextBox 1"/>
          <p:cNvSpPr txBox="1"/>
          <p:nvPr/>
        </p:nvSpPr>
        <p:spPr>
          <a:xfrm>
            <a:off x="4356100" y="3365500"/>
            <a:ext cx="1115690" cy="328295"/>
          </a:xfrm>
          <a:prstGeom prst="rect">
            <a:avLst/>
          </a:prstGeom>
          <a:noFill/>
        </p:spPr>
        <p:txBody>
          <a:bodyPr wrap="none" lIns="0" tIns="0" rIns="0" rtlCol="0">
            <a:spAutoFit/>
          </a:bodyPr>
          <a:lstStyle/>
          <a:p>
            <a:pPr>
              <a:lnSpc>
                <a:spcPts val="1000"/>
              </a:lnSpc>
              <a:tabLst>
                <a:tab pos="1016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tab pos="1016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54" name="TextBox 1"/>
          <p:cNvSpPr txBox="1"/>
          <p:nvPr/>
        </p:nvSpPr>
        <p:spPr>
          <a:xfrm>
            <a:off x="6553200" y="33655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5" name="TextBox 1"/>
          <p:cNvSpPr txBox="1"/>
          <p:nvPr/>
        </p:nvSpPr>
        <p:spPr>
          <a:xfrm>
            <a:off x="6692900" y="33655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229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231</a:t>
            </a:r>
          </a:p>
        </p:txBody>
      </p:sp>
      <p:sp>
        <p:nvSpPr>
          <p:cNvPr id="56" name="TextBox 1"/>
          <p:cNvSpPr txBox="1"/>
          <p:nvPr/>
        </p:nvSpPr>
        <p:spPr>
          <a:xfrm>
            <a:off x="1371600" y="3683000"/>
            <a:ext cx="2786019"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アラーム管理ウィンドウでの作業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アラーム処理タイルのインターフェイス要素</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TextBox 1"/>
          <p:cNvSpPr txBox="1"/>
          <p:nvPr/>
        </p:nvSpPr>
        <p:spPr>
          <a:xfrm>
            <a:off x="5029200" y="3683000"/>
            <a:ext cx="790281" cy="328295"/>
          </a:xfrm>
          <a:prstGeom prst="rect">
            <a:avLst/>
          </a:prstGeom>
          <a:noFill/>
        </p:spPr>
        <p:txBody>
          <a:bodyPr wrap="none" lIns="0" tIns="0" rIns="0" rtlCol="0">
            <a:spAutoFit/>
          </a:bodyPr>
          <a:lstStyle/>
          <a:p>
            <a:pPr>
              <a:lnSpc>
                <a:spcPts val="1000"/>
              </a:lnSpc>
              <a:tabLst>
                <a:tab pos="889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tab pos="889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8" name="TextBox 1"/>
          <p:cNvSpPr txBox="1"/>
          <p:nvPr/>
        </p:nvSpPr>
        <p:spPr>
          <a:xfrm>
            <a:off x="6553200" y="36830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9" name="TextBox 1"/>
          <p:cNvSpPr txBox="1"/>
          <p:nvPr/>
        </p:nvSpPr>
        <p:spPr>
          <a:xfrm>
            <a:off x="6692900" y="36830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232</a:t>
            </a:r>
          </a:p>
        </p:txBody>
      </p:sp>
      <p:sp>
        <p:nvSpPr>
          <p:cNvPr id="60" name="TextBox 1"/>
          <p:cNvSpPr txBox="1"/>
          <p:nvPr/>
        </p:nvSpPr>
        <p:spPr>
          <a:xfrm>
            <a:off x="1562100" y="4000500"/>
            <a:ext cx="85440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アラーム再生</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TextBox 1"/>
          <p:cNvSpPr txBox="1"/>
          <p:nvPr/>
        </p:nvSpPr>
        <p:spPr>
          <a:xfrm>
            <a:off x="3403600" y="4000500"/>
            <a:ext cx="158056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2" name="TextBox 1"/>
          <p:cNvSpPr txBox="1"/>
          <p:nvPr/>
        </p:nvSpPr>
        <p:spPr>
          <a:xfrm>
            <a:off x="6553200" y="4000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3" name="TextBox 1"/>
          <p:cNvSpPr txBox="1"/>
          <p:nvPr/>
        </p:nvSpPr>
        <p:spPr>
          <a:xfrm>
            <a:off x="6692900" y="4000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232</a:t>
            </a:r>
          </a:p>
        </p:txBody>
      </p:sp>
      <p:sp>
        <p:nvSpPr>
          <p:cNvPr id="64" name="TextBox 1"/>
          <p:cNvSpPr txBox="1"/>
          <p:nvPr/>
        </p:nvSpPr>
        <p:spPr>
          <a:xfrm>
            <a:off x="6553200" y="4165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5" name="TextBox 1"/>
          <p:cNvSpPr txBox="1"/>
          <p:nvPr/>
        </p:nvSpPr>
        <p:spPr>
          <a:xfrm>
            <a:off x="6692900" y="4165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234</a:t>
            </a:r>
          </a:p>
        </p:txBody>
      </p:sp>
      <p:sp>
        <p:nvSpPr>
          <p:cNvPr id="66" name="TextBox 1"/>
          <p:cNvSpPr txBox="1"/>
          <p:nvPr/>
        </p:nvSpPr>
        <p:spPr>
          <a:xfrm>
            <a:off x="1371600" y="4165600"/>
            <a:ext cx="3481722"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アラーム処理</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7.2.5.6マルチユーザーでのアラームイベントを操作制限</a:t>
            </a:r>
          </a:p>
        </p:txBody>
      </p:sp>
      <p:sp>
        <p:nvSpPr>
          <p:cNvPr id="67" name="TextBox 1"/>
          <p:cNvSpPr txBox="1"/>
          <p:nvPr/>
        </p:nvSpPr>
        <p:spPr>
          <a:xfrm>
            <a:off x="1371600" y="4483100"/>
            <a:ext cx="5850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プロセス</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endParaRPr>
          </a:p>
        </p:txBody>
      </p:sp>
      <p:sp>
        <p:nvSpPr>
          <p:cNvPr id="68" name="TextBox 1"/>
          <p:cNvSpPr txBox="1"/>
          <p:nvPr/>
        </p:nvSpPr>
        <p:spPr>
          <a:xfrm>
            <a:off x="2260600" y="4483100"/>
            <a:ext cx="213840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69" name="TextBox 1"/>
          <p:cNvSpPr txBox="1"/>
          <p:nvPr/>
        </p:nvSpPr>
        <p:spPr>
          <a:xfrm>
            <a:off x="6553200" y="4483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0" name="TextBox 1"/>
          <p:cNvSpPr txBox="1"/>
          <p:nvPr/>
        </p:nvSpPr>
        <p:spPr>
          <a:xfrm>
            <a:off x="6692900" y="4483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235</a:t>
            </a:r>
          </a:p>
        </p:txBody>
      </p:sp>
      <p:sp>
        <p:nvSpPr>
          <p:cNvPr id="71" name="TextBox 1"/>
          <p:cNvSpPr txBox="1"/>
          <p:nvPr/>
        </p:nvSpPr>
        <p:spPr>
          <a:xfrm>
            <a:off x="1181100" y="4635500"/>
            <a:ext cx="458458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アーカイブ検索モードでのビデオ監視</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a:t>
            </a:r>
          </a:p>
        </p:txBody>
      </p:sp>
      <p:sp>
        <p:nvSpPr>
          <p:cNvPr id="72" name="TextBox 1"/>
          <p:cNvSpPr txBox="1"/>
          <p:nvPr/>
        </p:nvSpPr>
        <p:spPr>
          <a:xfrm>
            <a:off x="6553200" y="4635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3" name="TextBox 1"/>
          <p:cNvSpPr txBox="1"/>
          <p:nvPr/>
        </p:nvSpPr>
        <p:spPr>
          <a:xfrm>
            <a:off x="6692900" y="4635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236</a:t>
            </a:r>
          </a:p>
        </p:txBody>
      </p:sp>
      <p:sp>
        <p:nvSpPr>
          <p:cNvPr id="74" name="TextBox 1"/>
          <p:cNvSpPr txBox="1"/>
          <p:nvPr/>
        </p:nvSpPr>
        <p:spPr>
          <a:xfrm>
            <a:off x="1371600" y="4800600"/>
            <a:ext cx="27202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アーカイブ検索モードへの切り替え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TextBox 1"/>
          <p:cNvSpPr txBox="1"/>
          <p:nvPr/>
        </p:nvSpPr>
        <p:spPr>
          <a:xfrm>
            <a:off x="4356100" y="4800600"/>
            <a:ext cx="11156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6" name="TextBox 1"/>
          <p:cNvSpPr txBox="1"/>
          <p:nvPr/>
        </p:nvSpPr>
        <p:spPr>
          <a:xfrm>
            <a:off x="6553200" y="48006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77" name="TextBox 1"/>
          <p:cNvSpPr txBox="1"/>
          <p:nvPr/>
        </p:nvSpPr>
        <p:spPr>
          <a:xfrm>
            <a:off x="6692900" y="48006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236</a:t>
            </a:r>
          </a:p>
        </p:txBody>
      </p:sp>
      <p:sp>
        <p:nvSpPr>
          <p:cNvPr id="78" name="TextBox 1"/>
          <p:cNvSpPr txBox="1"/>
          <p:nvPr/>
        </p:nvSpPr>
        <p:spPr>
          <a:xfrm>
            <a:off x="1371600" y="4965700"/>
            <a:ext cx="394178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アーカイブ検索モードインターフェイス</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アーカイブ検索モードで使用可能なビデオ監視機能</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a:t>
            </a:r>
          </a:p>
        </p:txBody>
      </p:sp>
      <p:sp>
        <p:nvSpPr>
          <p:cNvPr id="79" name="TextBox 1"/>
          <p:cNvSpPr txBox="1"/>
          <p:nvPr/>
        </p:nvSpPr>
        <p:spPr>
          <a:xfrm>
            <a:off x="6553200" y="49657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0" name="TextBox 1"/>
          <p:cNvSpPr txBox="1"/>
          <p:nvPr/>
        </p:nvSpPr>
        <p:spPr>
          <a:xfrm>
            <a:off x="6692900" y="49657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239</a:t>
            </a:r>
          </a:p>
        </p:txBody>
      </p:sp>
      <p:sp>
        <p:nvSpPr>
          <p:cNvPr id="81" name="TextBox 1"/>
          <p:cNvSpPr txBox="1"/>
          <p:nvPr/>
        </p:nvSpPr>
        <p:spPr>
          <a:xfrm>
            <a:off x="1371600" y="5283200"/>
            <a:ext cx="20470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検索インターバルの設定</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TextBox 1"/>
          <p:cNvSpPr txBox="1"/>
          <p:nvPr/>
        </p:nvSpPr>
        <p:spPr>
          <a:xfrm>
            <a:off x="3695700" y="52832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3" name="TextBox 1"/>
          <p:cNvSpPr txBox="1"/>
          <p:nvPr/>
        </p:nvSpPr>
        <p:spPr>
          <a:xfrm>
            <a:off x="6553200" y="5283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4" name="TextBox 1"/>
          <p:cNvSpPr txBox="1"/>
          <p:nvPr/>
        </p:nvSpPr>
        <p:spPr>
          <a:xfrm>
            <a:off x="6692900" y="5283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240</a:t>
            </a:r>
          </a:p>
        </p:txBody>
      </p:sp>
      <p:sp>
        <p:nvSpPr>
          <p:cNvPr id="85" name="TextBox 1"/>
          <p:cNvSpPr txBox="1"/>
          <p:nvPr/>
        </p:nvSpPr>
        <p:spPr>
          <a:xfrm>
            <a:off x="1371600" y="5448300"/>
            <a:ext cx="5015797"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イベント検索</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 . . . . . . . . . . . . . . . . . . . . . . . . . . . . . . . . . . . .</a:t>
            </a: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フラグメントのフォレンジックサーチ</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フォレンジックサーチの手順</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 .</a:t>
            </a:r>
          </a:p>
        </p:txBody>
      </p:sp>
      <p:sp>
        <p:nvSpPr>
          <p:cNvPr id="86" name="TextBox 1"/>
          <p:cNvSpPr txBox="1"/>
          <p:nvPr/>
        </p:nvSpPr>
        <p:spPr>
          <a:xfrm>
            <a:off x="6553200" y="54483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87" name="TextBox 1"/>
          <p:cNvSpPr txBox="1"/>
          <p:nvPr/>
        </p:nvSpPr>
        <p:spPr>
          <a:xfrm>
            <a:off x="6692900" y="5448300"/>
            <a:ext cx="29655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241</a:t>
            </a:r>
          </a:p>
        </p:txBody>
      </p:sp>
      <p:sp>
        <p:nvSpPr>
          <p:cNvPr id="88" name="TextBox 1"/>
          <p:cNvSpPr txBox="1"/>
          <p:nvPr/>
        </p:nvSpPr>
        <p:spPr>
          <a:xfrm>
            <a:off x="1562100" y="5918200"/>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検索条件の選択とパラメーターの追加</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9" name="TextBox 1"/>
          <p:cNvSpPr txBox="1"/>
          <p:nvPr/>
        </p:nvSpPr>
        <p:spPr>
          <a:xfrm>
            <a:off x="5600700" y="5918200"/>
            <a:ext cx="5113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0" name="TextBox 1"/>
          <p:cNvSpPr txBox="1"/>
          <p:nvPr/>
        </p:nvSpPr>
        <p:spPr>
          <a:xfrm>
            <a:off x="6553200" y="5918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1" name="TextBox 1"/>
          <p:cNvSpPr txBox="1"/>
          <p:nvPr/>
        </p:nvSpPr>
        <p:spPr>
          <a:xfrm>
            <a:off x="6692900" y="5918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242</a:t>
            </a:r>
          </a:p>
        </p:txBody>
      </p:sp>
      <p:sp>
        <p:nvSpPr>
          <p:cNvPr id="92" name="TextBox 1"/>
          <p:cNvSpPr txBox="1"/>
          <p:nvPr/>
        </p:nvSpPr>
        <p:spPr>
          <a:xfrm>
            <a:off x="1562100" y="6083300"/>
            <a:ext cx="3791102"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視覚的要素の編集</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検索パラメータを設定します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a:t>
            </a:r>
          </a:p>
        </p:txBody>
      </p:sp>
      <p:sp>
        <p:nvSpPr>
          <p:cNvPr id="93" name="TextBox 1"/>
          <p:cNvSpPr txBox="1"/>
          <p:nvPr/>
        </p:nvSpPr>
        <p:spPr>
          <a:xfrm>
            <a:off x="6553200" y="60833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4" name="TextBox 1"/>
          <p:cNvSpPr txBox="1"/>
          <p:nvPr/>
        </p:nvSpPr>
        <p:spPr>
          <a:xfrm>
            <a:off x="6692900" y="60833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246</a:t>
            </a:r>
          </a:p>
        </p:txBody>
      </p:sp>
      <p:sp>
        <p:nvSpPr>
          <p:cNvPr id="95" name="TextBox 1"/>
          <p:cNvSpPr txBox="1"/>
          <p:nvPr/>
        </p:nvSpPr>
        <p:spPr>
          <a:xfrm>
            <a:off x="1562100" y="6400800"/>
            <a:ext cx="71974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検索の開始</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6" name="TextBox 1"/>
          <p:cNvSpPr txBox="1"/>
          <p:nvPr/>
        </p:nvSpPr>
        <p:spPr>
          <a:xfrm>
            <a:off x="3695700" y="6400800"/>
            <a:ext cx="144110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7" name="TextBox 1"/>
          <p:cNvSpPr txBox="1"/>
          <p:nvPr/>
        </p:nvSpPr>
        <p:spPr>
          <a:xfrm>
            <a:off x="6553200" y="64008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98" name="TextBox 1"/>
          <p:cNvSpPr txBox="1"/>
          <p:nvPr/>
        </p:nvSpPr>
        <p:spPr>
          <a:xfrm>
            <a:off x="6692900" y="64008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250</a:t>
            </a:r>
          </a:p>
        </p:txBody>
      </p:sp>
      <p:sp>
        <p:nvSpPr>
          <p:cNvPr id="99" name="TextBox 1"/>
          <p:cNvSpPr txBox="1"/>
          <p:nvPr/>
        </p:nvSpPr>
        <p:spPr>
          <a:xfrm>
            <a:off x="1562100" y="6565900"/>
            <a:ext cx="112370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検索クエリの保存</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0" name="TextBox 1"/>
          <p:cNvSpPr txBox="1"/>
          <p:nvPr/>
        </p:nvSpPr>
        <p:spPr>
          <a:xfrm>
            <a:off x="3886200" y="6565900"/>
            <a:ext cx="13481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1" name="TextBox 1"/>
          <p:cNvSpPr txBox="1"/>
          <p:nvPr/>
        </p:nvSpPr>
        <p:spPr>
          <a:xfrm>
            <a:off x="6553200" y="6565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2" name="TextBox 1"/>
          <p:cNvSpPr txBox="1"/>
          <p:nvPr/>
        </p:nvSpPr>
        <p:spPr>
          <a:xfrm>
            <a:off x="6692900" y="6565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251</a:t>
            </a:r>
          </a:p>
        </p:txBody>
      </p:sp>
      <p:sp>
        <p:nvSpPr>
          <p:cNvPr id="103" name="TextBox 1"/>
          <p:cNvSpPr txBox="1"/>
          <p:nvPr/>
        </p:nvSpPr>
        <p:spPr>
          <a:xfrm>
            <a:off x="1371600" y="6718300"/>
            <a:ext cx="27202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ビデオフラグメントのタイムサーチ</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 name="TextBox 1"/>
          <p:cNvSpPr txBox="1"/>
          <p:nvPr/>
        </p:nvSpPr>
        <p:spPr>
          <a:xfrm>
            <a:off x="4267200" y="6718300"/>
            <a:ext cx="11621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5" name="TextBox 1"/>
          <p:cNvSpPr txBox="1"/>
          <p:nvPr/>
        </p:nvSpPr>
        <p:spPr>
          <a:xfrm>
            <a:off x="6553200" y="6718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6" name="TextBox 1"/>
          <p:cNvSpPr txBox="1"/>
          <p:nvPr/>
        </p:nvSpPr>
        <p:spPr>
          <a:xfrm>
            <a:off x="6692900" y="6718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252</a:t>
            </a:r>
          </a:p>
        </p:txBody>
      </p:sp>
      <p:sp>
        <p:nvSpPr>
          <p:cNvPr id="107" name="TextBox 1"/>
          <p:cNvSpPr txBox="1"/>
          <p:nvPr/>
        </p:nvSpPr>
        <p:spPr>
          <a:xfrm>
            <a:off x="1371600" y="6883400"/>
            <a:ext cx="4348947"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コメント検索</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7.2.6.9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検索結果の切り替え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8" name="TextBox 1"/>
          <p:cNvSpPr txBox="1"/>
          <p:nvPr/>
        </p:nvSpPr>
        <p:spPr>
          <a:xfrm>
            <a:off x="6553200" y="68834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09" name="TextBox 1"/>
          <p:cNvSpPr txBox="1"/>
          <p:nvPr/>
        </p:nvSpPr>
        <p:spPr>
          <a:xfrm>
            <a:off x="6692900" y="68834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254</a:t>
            </a:r>
          </a:p>
        </p:txBody>
      </p:sp>
      <p:sp>
        <p:nvSpPr>
          <p:cNvPr id="110" name="TextBox 1"/>
          <p:cNvSpPr txBox="1"/>
          <p:nvPr/>
        </p:nvSpPr>
        <p:spPr>
          <a:xfrm>
            <a:off x="1371600" y="7200900"/>
            <a:ext cx="482343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7.2.6.10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ビデオフラグメントは検出されたモーメントに対応して作業します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11" name="TextBox 1"/>
          <p:cNvSpPr txBox="1"/>
          <p:nvPr/>
        </p:nvSpPr>
        <p:spPr>
          <a:xfrm>
            <a:off x="64516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2" name="TextBox 1"/>
          <p:cNvSpPr txBox="1"/>
          <p:nvPr/>
        </p:nvSpPr>
        <p:spPr>
          <a:xfrm>
            <a:off x="6553200" y="72009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3" name="TextBox 1"/>
          <p:cNvSpPr txBox="1"/>
          <p:nvPr/>
        </p:nvSpPr>
        <p:spPr>
          <a:xfrm>
            <a:off x="6692900" y="72009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254</a:t>
            </a:r>
          </a:p>
        </p:txBody>
      </p:sp>
      <p:sp>
        <p:nvSpPr>
          <p:cNvPr id="114" name="TextBox 1"/>
          <p:cNvSpPr txBox="1"/>
          <p:nvPr/>
        </p:nvSpPr>
        <p:spPr>
          <a:xfrm>
            <a:off x="1562100" y="7366000"/>
            <a:ext cx="239488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7.2.6.10.1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ビデオフラグメントの再生</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 name="TextBox 1"/>
          <p:cNvSpPr txBox="1"/>
          <p:nvPr/>
        </p:nvSpPr>
        <p:spPr>
          <a:xfrm>
            <a:off x="4356100" y="7366000"/>
            <a:ext cx="11156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6" name="TextBox 1"/>
          <p:cNvSpPr txBox="1"/>
          <p:nvPr/>
        </p:nvSpPr>
        <p:spPr>
          <a:xfrm>
            <a:off x="6553200" y="7366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17" name="TextBox 1"/>
          <p:cNvSpPr txBox="1"/>
          <p:nvPr/>
        </p:nvSpPr>
        <p:spPr>
          <a:xfrm>
            <a:off x="6692900" y="7366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254</a:t>
            </a:r>
          </a:p>
        </p:txBody>
      </p:sp>
      <p:sp>
        <p:nvSpPr>
          <p:cNvPr id="118" name="TextBox 1"/>
          <p:cNvSpPr txBox="1"/>
          <p:nvPr/>
        </p:nvSpPr>
        <p:spPr>
          <a:xfrm>
            <a:off x="1181100" y="7531100"/>
            <a:ext cx="4613442" cy="482183"/>
          </a:xfrm>
          <a:prstGeom prst="rect">
            <a:avLst/>
          </a:prstGeom>
          <a:noFill/>
        </p:spPr>
        <p:txBody>
          <a:bodyPr wrap="none" lIns="0" tIns="0" rIns="0" rtlCol="0">
            <a:spAutoFit/>
          </a:bodyPr>
          <a:lstStyle/>
          <a:p>
            <a:pPr>
              <a:lnSpc>
                <a:spcPts val="10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7.2.6.10.2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検出されたモーメントの拡大</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a:t>
            </a:r>
          </a:p>
          <a:p>
            <a:pPr>
              <a:lnSpc>
                <a:spcPts val="1200"/>
              </a:lnSpc>
              <a:tabLst>
                <a:tab pos="3810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7.2.6.10.3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ビデオフラグメントと繰り返し検索のエクスポート</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a:t>
            </a:r>
          </a:p>
          <a:p>
            <a:pPr>
              <a:lnSpc>
                <a:spcPts val="1200"/>
              </a:lnSpc>
              <a:tabLst>
                <a:tab pos="3810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フィッシュアイでの作業</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a:t>
            </a:r>
          </a:p>
        </p:txBody>
      </p:sp>
      <p:sp>
        <p:nvSpPr>
          <p:cNvPr id="119" name="TextBox 1"/>
          <p:cNvSpPr txBox="1"/>
          <p:nvPr/>
        </p:nvSpPr>
        <p:spPr>
          <a:xfrm>
            <a:off x="6553200" y="75311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0" name="TextBox 1"/>
          <p:cNvSpPr txBox="1"/>
          <p:nvPr/>
        </p:nvSpPr>
        <p:spPr>
          <a:xfrm>
            <a:off x="6692900" y="7531100"/>
            <a:ext cx="29655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256</a:t>
            </a:r>
          </a:p>
        </p:txBody>
      </p:sp>
      <p:sp>
        <p:nvSpPr>
          <p:cNvPr id="121" name="TextBox 1"/>
          <p:cNvSpPr txBox="1"/>
          <p:nvPr/>
        </p:nvSpPr>
        <p:spPr>
          <a:xfrm>
            <a:off x="1371600" y="8001000"/>
            <a:ext cx="325890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7.2.7.1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フィッシュアイからのビデオ用ビューモード</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 name="TextBox 1"/>
          <p:cNvSpPr txBox="1"/>
          <p:nvPr/>
        </p:nvSpPr>
        <p:spPr>
          <a:xfrm>
            <a:off x="5219700" y="8001000"/>
            <a:ext cx="69730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3" name="TextBox 1"/>
          <p:cNvSpPr txBox="1"/>
          <p:nvPr/>
        </p:nvSpPr>
        <p:spPr>
          <a:xfrm>
            <a:off x="6553200" y="80010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4" name="TextBox 1"/>
          <p:cNvSpPr txBox="1"/>
          <p:nvPr/>
        </p:nvSpPr>
        <p:spPr>
          <a:xfrm>
            <a:off x="6692900" y="80010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256</a:t>
            </a:r>
          </a:p>
        </p:txBody>
      </p:sp>
      <p:sp>
        <p:nvSpPr>
          <p:cNvPr id="125" name="TextBox 1"/>
          <p:cNvSpPr txBox="1"/>
          <p:nvPr/>
        </p:nvSpPr>
        <p:spPr>
          <a:xfrm>
            <a:off x="1562100" y="8166100"/>
            <a:ext cx="362118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360度パノラマとリージョナルビュー（</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仮想テレメトリ</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26" name="TextBox 1"/>
          <p:cNvSpPr txBox="1"/>
          <p:nvPr/>
        </p:nvSpPr>
        <p:spPr>
          <a:xfrm>
            <a:off x="6553200" y="816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27" name="TextBox 1"/>
          <p:cNvSpPr txBox="1"/>
          <p:nvPr/>
        </p:nvSpPr>
        <p:spPr>
          <a:xfrm>
            <a:off x="6692900" y="8166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256</a:t>
            </a:r>
          </a:p>
        </p:txBody>
      </p:sp>
      <p:sp>
        <p:nvSpPr>
          <p:cNvPr id="128" name="TextBox 1"/>
          <p:cNvSpPr txBox="1"/>
          <p:nvPr/>
        </p:nvSpPr>
        <p:spPr>
          <a:xfrm>
            <a:off x="1562100" y="8318500"/>
            <a:ext cx="96981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180度パノラマ</a:t>
            </a:r>
          </a:p>
        </p:txBody>
      </p:sp>
      <p:sp>
        <p:nvSpPr>
          <p:cNvPr id="129" name="TextBox 1"/>
          <p:cNvSpPr txBox="1"/>
          <p:nvPr/>
        </p:nvSpPr>
        <p:spPr>
          <a:xfrm>
            <a:off x="3886200" y="8318500"/>
            <a:ext cx="13481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0" name="TextBox 1"/>
          <p:cNvSpPr txBox="1"/>
          <p:nvPr/>
        </p:nvSpPr>
        <p:spPr>
          <a:xfrm>
            <a:off x="6553200" y="83185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1" name="TextBox 1"/>
          <p:cNvSpPr txBox="1"/>
          <p:nvPr/>
        </p:nvSpPr>
        <p:spPr>
          <a:xfrm>
            <a:off x="6692900" y="83185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257</a:t>
            </a:r>
          </a:p>
        </p:txBody>
      </p:sp>
      <p:sp>
        <p:nvSpPr>
          <p:cNvPr id="132" name="TextBox 1"/>
          <p:cNvSpPr txBox="1"/>
          <p:nvPr/>
        </p:nvSpPr>
        <p:spPr>
          <a:xfrm>
            <a:off x="1371600" y="8483600"/>
            <a:ext cx="5429371"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7.2.7.2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インタラクティブマップ上のフィッシュアイカメラ</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マップからのビデオ視聴とフィッシュアイカメラの制御</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3" name="TextBox 1"/>
          <p:cNvSpPr txBox="1"/>
          <p:nvPr/>
        </p:nvSpPr>
        <p:spPr>
          <a:xfrm>
            <a:off x="6553200" y="8483600"/>
            <a:ext cx="9297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4" name="TextBox 1"/>
          <p:cNvSpPr txBox="1"/>
          <p:nvPr/>
        </p:nvSpPr>
        <p:spPr>
          <a:xfrm>
            <a:off x="6692900" y="8483600"/>
            <a:ext cx="296556"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257</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257</a:t>
            </a:r>
          </a:p>
        </p:txBody>
      </p:sp>
      <p:sp>
        <p:nvSpPr>
          <p:cNvPr id="135" name="TextBox 1"/>
          <p:cNvSpPr txBox="1"/>
          <p:nvPr/>
        </p:nvSpPr>
        <p:spPr>
          <a:xfrm>
            <a:off x="1562100" y="8801100"/>
            <a:ext cx="286136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イマージョンモードでのフィッシュアイカメラ</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6" name="TextBox 1"/>
          <p:cNvSpPr txBox="1"/>
          <p:nvPr/>
        </p:nvSpPr>
        <p:spPr>
          <a:xfrm>
            <a:off x="4838700" y="8801100"/>
            <a:ext cx="8832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7" name="TextBox 1"/>
          <p:cNvSpPr txBox="1"/>
          <p:nvPr/>
        </p:nvSpPr>
        <p:spPr>
          <a:xfrm>
            <a:off x="6553200" y="8801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38" name="TextBox 1"/>
          <p:cNvSpPr txBox="1"/>
          <p:nvPr/>
        </p:nvSpPr>
        <p:spPr>
          <a:xfrm>
            <a:off x="6692900" y="8801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258</a:t>
            </a:r>
          </a:p>
        </p:txBody>
      </p:sp>
      <p:sp>
        <p:nvSpPr>
          <p:cNvPr id="139" name="TextBox 1"/>
          <p:cNvSpPr txBox="1"/>
          <p:nvPr/>
        </p:nvSpPr>
        <p:spPr>
          <a:xfrm>
            <a:off x="990600" y="8966200"/>
            <a:ext cx="3040897"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インフォメーションボードでの作業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7.3.1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インフォメーションボードのサイズ変更</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7.3.2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インフォメーションボードを非表示にする</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0" name="TextBox 1"/>
          <p:cNvSpPr txBox="1"/>
          <p:nvPr/>
        </p:nvSpPr>
        <p:spPr>
          <a:xfrm>
            <a:off x="3505200" y="8966200"/>
            <a:ext cx="1534074" cy="482183"/>
          </a:xfrm>
          <a:prstGeom prst="rect">
            <a:avLst/>
          </a:prstGeom>
          <a:noFill/>
        </p:spPr>
        <p:txBody>
          <a:bodyPr wrap="none" lIns="0" tIns="0" rIns="0" rtlCol="0">
            <a:spAutoFit/>
          </a:bodyPr>
          <a:lstStyle/>
          <a:p>
            <a:pPr>
              <a:lnSpc>
                <a:spcPts val="1000"/>
              </a:lnSpc>
              <a:tabLst>
                <a:tab pos="889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tab pos="889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tab pos="889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1" name="TextBox 1"/>
          <p:cNvSpPr txBox="1"/>
          <p:nvPr/>
        </p:nvSpPr>
        <p:spPr>
          <a:xfrm>
            <a:off x="6553200" y="8966200"/>
            <a:ext cx="9297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2" name="TextBox 1"/>
          <p:cNvSpPr txBox="1"/>
          <p:nvPr/>
        </p:nvSpPr>
        <p:spPr>
          <a:xfrm>
            <a:off x="6692900" y="8966200"/>
            <a:ext cx="296556"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p:txBody>
      </p:sp>
      <p:sp>
        <p:nvSpPr>
          <p:cNvPr id="143" name="TextBox 1"/>
          <p:cNvSpPr txBox="1"/>
          <p:nvPr/>
        </p:nvSpPr>
        <p:spPr>
          <a:xfrm>
            <a:off x="1181100" y="9436100"/>
            <a:ext cx="420628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インフォメーションボードのあるレイアウトへの自動切り替え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4" name="TextBox 1"/>
          <p:cNvSpPr txBox="1"/>
          <p:nvPr/>
        </p:nvSpPr>
        <p:spPr>
          <a:xfrm>
            <a:off x="5689600" y="9436100"/>
            <a:ext cx="4648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5" name="TextBox 1"/>
          <p:cNvSpPr txBox="1"/>
          <p:nvPr/>
        </p:nvSpPr>
        <p:spPr>
          <a:xfrm>
            <a:off x="6553200" y="94361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6" name="TextBox 1"/>
          <p:cNvSpPr txBox="1"/>
          <p:nvPr/>
        </p:nvSpPr>
        <p:spPr>
          <a:xfrm>
            <a:off x="6692900" y="94361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p:txBody>
      </p:sp>
      <p:sp>
        <p:nvSpPr>
          <p:cNvPr id="147" name="TextBox 1"/>
          <p:cNvSpPr txBox="1"/>
          <p:nvPr/>
        </p:nvSpPr>
        <p:spPr>
          <a:xfrm>
            <a:off x="1181100" y="9601200"/>
            <a:ext cx="232114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イベントボードを使用した作業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8" name="TextBox 1"/>
          <p:cNvSpPr txBox="1"/>
          <p:nvPr/>
        </p:nvSpPr>
        <p:spPr>
          <a:xfrm>
            <a:off x="3594100" y="9601200"/>
            <a:ext cx="14875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49" name="TextBox 1"/>
          <p:cNvSpPr txBox="1"/>
          <p:nvPr/>
        </p:nvSpPr>
        <p:spPr>
          <a:xfrm>
            <a:off x="6553200" y="96012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0" name="TextBox 1"/>
          <p:cNvSpPr txBox="1"/>
          <p:nvPr/>
        </p:nvSpPr>
        <p:spPr>
          <a:xfrm>
            <a:off x="6692900" y="96012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p:txBody>
      </p:sp>
      <p:sp>
        <p:nvSpPr>
          <p:cNvPr id="151" name="TextBox 1"/>
          <p:cNvSpPr txBox="1"/>
          <p:nvPr/>
        </p:nvSpPr>
        <p:spPr>
          <a:xfrm>
            <a:off x="1371600" y="9766300"/>
            <a:ext cx="379751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7.3.4.1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イベントボード上に情報を表示するためのオプション</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2" name="TextBox 1"/>
          <p:cNvSpPr txBox="1"/>
          <p:nvPr/>
        </p:nvSpPr>
        <p:spPr>
          <a:xfrm>
            <a:off x="6553200" y="97663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3" name="TextBox 1"/>
          <p:cNvSpPr txBox="1"/>
          <p:nvPr/>
        </p:nvSpPr>
        <p:spPr>
          <a:xfrm>
            <a:off x="6692900" y="97663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259</a:t>
            </a:r>
          </a:p>
        </p:txBody>
      </p:sp>
      <p:sp>
        <p:nvSpPr>
          <p:cNvPr id="154" name="TextBox 1"/>
          <p:cNvSpPr txBox="1"/>
          <p:nvPr/>
        </p:nvSpPr>
        <p:spPr>
          <a:xfrm>
            <a:off x="1371600" y="9918700"/>
            <a:ext cx="447077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7.3.4.2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アーカイブへのイベントボードにリンクされたカメラの切り替え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5" name="TextBox 1"/>
          <p:cNvSpPr txBox="1"/>
          <p:nvPr/>
        </p:nvSpPr>
        <p:spPr>
          <a:xfrm>
            <a:off x="6172200" y="9918700"/>
            <a:ext cx="23243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6" name="TextBox 1"/>
          <p:cNvSpPr txBox="1"/>
          <p:nvPr/>
        </p:nvSpPr>
        <p:spPr>
          <a:xfrm>
            <a:off x="6553200" y="9918700"/>
            <a:ext cx="9297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157" name="TextBox 1"/>
          <p:cNvSpPr txBox="1"/>
          <p:nvPr/>
        </p:nvSpPr>
        <p:spPr>
          <a:xfrm>
            <a:off x="6692900" y="9918700"/>
            <a:ext cx="2965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261</a:t>
            </a:r>
          </a:p>
        </p:txBody>
      </p:sp>
    </p:spTree>
    <p:extLst>
      <p:ext uri="{BB962C8B-B14F-4D97-AF65-F5344CB8AC3E}">
        <p14:creationId xmlns:p14="http://schemas.microsoft.com/office/powerpoint/2010/main" val="7449135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3821906"/>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3821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3821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42361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3821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9" name="Picture 3"/>
          <p:cNvPicPr>
            <a:picLocks noChangeAspect="1" noChangeArrowheads="1"/>
          </p:cNvPicPr>
          <p:nvPr/>
        </p:nvPicPr>
        <p:blipFill>
          <a:blip r:embed="rId3" cstate="print"/>
          <a:srcRect/>
          <a:stretch>
            <a:fillRect/>
          </a:stretch>
        </p:blipFill>
        <p:spPr bwMode="auto">
          <a:xfrm>
            <a:off x="609600" y="764351"/>
            <a:ext cx="1206500" cy="5334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1777206"/>
            <a:ext cx="3352800" cy="18161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706437" y="5752306"/>
            <a:ext cx="5740400" cy="18796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70</a:t>
            </a:r>
          </a:p>
        </p:txBody>
      </p:sp>
      <p:sp>
        <p:nvSpPr>
          <p:cNvPr id="12" name="TextBox 1"/>
          <p:cNvSpPr txBox="1"/>
          <p:nvPr/>
        </p:nvSpPr>
        <p:spPr>
          <a:xfrm>
            <a:off x="622498" y="257145"/>
            <a:ext cx="6155531" cy="1431161"/>
          </a:xfrm>
          <a:prstGeom prst="rect">
            <a:avLst/>
          </a:prstGeom>
          <a:noFill/>
        </p:spPr>
        <p:txBody>
          <a:bodyPr wrap="none" lIns="0" tIns="0" rIns="0" rtlCol="0">
            <a:spAutoFit/>
          </a:bodyPr>
          <a:lstStyle/>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[適用]ボタンをクリックします。</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センサーは、割り当てられた作業モードに切り替わります。</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センサーの現在のステイタスは、[センサー情報]グループに表示されます。</a:t>
            </a:r>
          </a:p>
          <a:p>
            <a:pPr>
              <a:lnSpc>
                <a:spcPts val="1200"/>
              </a:lnSpc>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センサーがIPサーバーの一部である場合、センサー設定によって、一致するIPサーバーのビデオカメラを選択することが可能になり、</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センサーオブジェクトは、オブジェクトツリー内で指定したカメラの子オブジェクトとして表示されます。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614250" y="7742921"/>
            <a:ext cx="3622787" cy="353943"/>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リレー名を入力します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アラームが存在しない場合にリレーが設定されるステイタスを設定します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609600" y="4611216"/>
            <a:ext cx="6908943" cy="1115690"/>
          </a:xfrm>
          <a:prstGeom prst="rect">
            <a:avLst/>
          </a:prstGeom>
          <a:noFill/>
        </p:spPr>
        <p:txBody>
          <a:bodyPr wrap="none" lIns="0" tIns="0" rIns="0" rtlCol="0">
            <a:spAutoFit/>
          </a:bodyPr>
          <a:lstStyle/>
          <a:p>
            <a:pPr>
              <a:lnSpc>
                <a:spcPts val="1200"/>
              </a:lnSpc>
              <a:tabLst>
                <a:tab pos="114300" algn="l"/>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リレーオブジェクト</a:t>
            </a:r>
          </a:p>
          <a:p>
            <a:pPr>
              <a:lnSpc>
                <a:spcPts val="1200"/>
              </a:lnSpc>
              <a:tabLst>
                <a:tab pos="114300" algn="l"/>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ビデオカメラが内蔵または接続された個々の出力がある場合、リレーオブジェクトは自動的にビデオカメラのオブジェクトとして表示されます。</a:t>
            </a: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ビデオカメラのリレーオブジェクトの数は、カメラの個々の出力数と同じです。</a:t>
            </a:r>
          </a:p>
          <a:p>
            <a:pPr>
              <a:lnSpc>
                <a:spcPts val="1200"/>
              </a:lnSpc>
              <a:tabLst>
                <a:tab pos="114300" algn="l"/>
                <a:tab pos="2032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リレーオブジェクトを設定するには、次の手順を実行します。</a:t>
            </a:r>
          </a:p>
          <a:p>
            <a:pPr>
              <a:lnSpc>
                <a:spcPts val="12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オブジェクトツリーでリレーオブジェクトを選択します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114300" algn="l"/>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デバイスを有効にします</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8" name="Picture 3"/>
          <p:cNvPicPr>
            <a:picLocks noChangeAspect="1" noChangeArrowheads="1"/>
          </p:cNvPicPr>
          <p:nvPr/>
        </p:nvPicPr>
        <p:blipFill>
          <a:blip r:embed="rId6" cstate="print"/>
          <a:srcRect/>
          <a:stretch>
            <a:fillRect/>
          </a:stretch>
        </p:blipFill>
        <p:spPr bwMode="auto">
          <a:xfrm>
            <a:off x="706437" y="8165306"/>
            <a:ext cx="2882900" cy="1676400"/>
          </a:xfrm>
          <a:prstGeom prst="rect">
            <a:avLst/>
          </a:prstGeom>
          <a:noFill/>
        </p:spPr>
      </p:pic>
      <p:sp>
        <p:nvSpPr>
          <p:cNvPr id="19" name="TextBox 1"/>
          <p:cNvSpPr txBox="1"/>
          <p:nvPr/>
        </p:nvSpPr>
        <p:spPr>
          <a:xfrm>
            <a:off x="579437" y="9876521"/>
            <a:ext cx="1695977" cy="200055"/>
          </a:xfrm>
          <a:prstGeom prst="rect">
            <a:avLst/>
          </a:prstGeom>
          <a:noFill/>
        </p:spPr>
        <p:txBody>
          <a:bodyPr wrap="none" lIns="0" tIns="0" rIns="0" rtlCol="0">
            <a:spAutoFit/>
          </a:bodyPr>
          <a:lstStyle/>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958532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7784306"/>
            <a:ext cx="6340856" cy="423926"/>
          </a:xfrm>
          <a:custGeom>
            <a:avLst/>
            <a:gdLst>
              <a:gd name="connsiteX0" fmla="*/ 0 w 6340856"/>
              <a:gd name="connsiteY0" fmla="*/ 0 h 423926"/>
              <a:gd name="connsiteX1" fmla="*/ 6340856 w 6340856"/>
              <a:gd name="connsiteY1" fmla="*/ 0 h 423926"/>
              <a:gd name="connsiteX2" fmla="*/ 6340856 w 6340856"/>
              <a:gd name="connsiteY2" fmla="*/ 423926 h 423926"/>
              <a:gd name="connsiteX3" fmla="*/ 0 w 6340856"/>
              <a:gd name="connsiteY3" fmla="*/ 423926 h 423926"/>
              <a:gd name="connsiteX4" fmla="*/ 0 w 6340856"/>
              <a:gd name="connsiteY4" fmla="*/ 0 h 42392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926">
                <a:moveTo>
                  <a:pt x="0" y="0"/>
                </a:moveTo>
                <a:lnTo>
                  <a:pt x="6340856" y="0"/>
                </a:lnTo>
                <a:lnTo>
                  <a:pt x="6340856" y="423926"/>
                </a:lnTo>
                <a:lnTo>
                  <a:pt x="0" y="423926"/>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77843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7784306"/>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19870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7784306"/>
            <a:ext cx="9525" cy="423926"/>
          </a:xfrm>
          <a:custGeom>
            <a:avLst/>
            <a:gdLst>
              <a:gd name="connsiteX0" fmla="*/ 4762 w 9525"/>
              <a:gd name="connsiteY0" fmla="*/ 0 h 423926"/>
              <a:gd name="connsiteX1" fmla="*/ 4762 w 9525"/>
              <a:gd name="connsiteY1" fmla="*/ 423926 h 423926"/>
            </a:gdLst>
            <a:ahLst/>
            <a:cxnLst>
              <a:cxn ang="0">
                <a:pos x="connsiteX0" y="connsiteY0"/>
              </a:cxn>
              <a:cxn ang="1">
                <a:pos x="connsiteX1" y="connsiteY1"/>
              </a:cxn>
            </a:cxnLst>
            <a:rect l="l" t="t" r="r" b="b"/>
            <a:pathLst>
              <a:path w="9525" h="423926">
                <a:moveTo>
                  <a:pt x="4762" y="0"/>
                </a:moveTo>
                <a:lnTo>
                  <a:pt x="4762" y="423926"/>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9" name="Picture 3"/>
          <p:cNvPicPr>
            <a:picLocks noChangeAspect="1" noChangeArrowheads="1"/>
          </p:cNvPicPr>
          <p:nvPr/>
        </p:nvPicPr>
        <p:blipFill>
          <a:blip r:embed="rId3" cstate="print"/>
          <a:srcRect/>
          <a:stretch>
            <a:fillRect/>
          </a:stretch>
        </p:blipFill>
        <p:spPr bwMode="auto">
          <a:xfrm>
            <a:off x="609600" y="1154906"/>
            <a:ext cx="2882900" cy="38735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609600" y="5574506"/>
            <a:ext cx="3594100" cy="1943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71</a:t>
            </a:r>
          </a:p>
        </p:txBody>
      </p:sp>
      <p:sp>
        <p:nvSpPr>
          <p:cNvPr id="12" name="TextBox 1"/>
          <p:cNvSpPr txBox="1"/>
          <p:nvPr/>
        </p:nvSpPr>
        <p:spPr>
          <a:xfrm>
            <a:off x="609600" y="621506"/>
            <a:ext cx="3590727" cy="507831"/>
          </a:xfrm>
          <a:prstGeom prst="rect">
            <a:avLst/>
          </a:prstGeom>
          <a:noFill/>
        </p:spPr>
        <p:txBody>
          <a:bodyPr wrap="none" lIns="0" tIns="0" rIns="0" rtlCol="0">
            <a:spAutoFit/>
          </a:bodyPr>
          <a:lstStyle/>
          <a:p>
            <a:pPr>
              <a:lnSpc>
                <a:spcPts val="1200"/>
              </a:lnSpc>
              <a:tabLst>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リレーは、割り当てられた作業モードに切り替わります。</a:t>
            </a:r>
          </a:p>
          <a:p>
            <a:pPr>
              <a:lnSpc>
                <a:spcPts val="1200"/>
              </a:lnSpc>
              <a:tabLst>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リレーの機能を確認するには、[テスト]ボタンをクリックします。</a:t>
            </a:r>
          </a:p>
          <a:p>
            <a:pPr>
              <a:lnSpc>
                <a:spcPts val="1200"/>
              </a:lnSpc>
              <a:tabLst>
                <a:tab pos="2032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リレーが正しく設定されている場合は、ステータスがすぐに変わります。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609600" y="5152121"/>
            <a:ext cx="5950347" cy="346185"/>
          </a:xfrm>
          <a:prstGeom prst="rect">
            <a:avLst/>
          </a:prstGeom>
          <a:noFill/>
        </p:spPr>
        <p:txBody>
          <a:bodyPr wrap="non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リレーがIPサーバーの一部である場合、センサー設定によって、一致するIPサーバーのビデオカメラを選択することが可能になり、</a:t>
            </a:r>
          </a:p>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リレーオブジェクトは、オブジェクトツリー内で指定したカメラの子オブジェクトとして表示されます。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651924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
          <p:cNvSpPr txBox="1"/>
          <p:nvPr/>
        </p:nvSpPr>
        <p:spPr>
          <a:xfrm>
            <a:off x="731837" y="8851106"/>
            <a:ext cx="3593933" cy="815608"/>
          </a:xfrm>
          <a:prstGeom prst="rect">
            <a:avLst/>
          </a:prstGeom>
          <a:noFill/>
        </p:spPr>
        <p:txBody>
          <a:bodyPr wrap="none" lIns="0" tIns="0" rIns="0" rtlCol="0">
            <a:spAutoFit/>
          </a:bodyPr>
          <a:lstStyle/>
          <a:p>
            <a:pPr marL="228600" indent="-228600">
              <a:lnSpc>
                <a:spcPts val="1200"/>
              </a:lnSpc>
              <a:tabLst>
                <a:tab pos="2032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2.　          ボタンをクリックします(2)。</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buAutoNum type="arabicPeriod" startAt="2"/>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これで</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、[スピーカー]オブジェクトがデバイスリストに表示されます(3)。</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以上で[スピーカー]オブジェクトの作成は完了です。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Freeform 3"/>
          <p:cNvSpPr/>
          <p:nvPr/>
        </p:nvSpPr>
        <p:spPr>
          <a:xfrm>
            <a:off x="731836" y="2225516"/>
            <a:ext cx="6243637" cy="453389"/>
          </a:xfrm>
          <a:custGeom>
            <a:avLst/>
            <a:gdLst>
              <a:gd name="connsiteX0" fmla="*/ 0 w 5959856"/>
              <a:gd name="connsiteY0" fmla="*/ 0 h 453389"/>
              <a:gd name="connsiteX1" fmla="*/ 5959856 w 5959856"/>
              <a:gd name="connsiteY1" fmla="*/ 0 h 453389"/>
              <a:gd name="connsiteX2" fmla="*/ 5959856 w 5959856"/>
              <a:gd name="connsiteY2" fmla="*/ 453389 h 453389"/>
              <a:gd name="connsiteX3" fmla="*/ 0 w 5959856"/>
              <a:gd name="connsiteY3" fmla="*/ 453389 h 453389"/>
              <a:gd name="connsiteX4" fmla="*/ 0 w 5959856"/>
              <a:gd name="connsiteY4" fmla="*/ 0 h 45338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89">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IPデバイス上のオーディオアウトレットは、カメラオブジェクトの子スピーカーに1対1で対応します。</a:t>
            </a:r>
          </a:p>
        </p:txBody>
      </p:sp>
      <p:sp>
        <p:nvSpPr>
          <p:cNvPr id="10" name="Freeform 3"/>
          <p:cNvSpPr/>
          <p:nvPr/>
        </p:nvSpPr>
        <p:spPr>
          <a:xfrm>
            <a:off x="715581" y="2225516"/>
            <a:ext cx="6264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715581" y="222551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715581" y="2669381"/>
            <a:ext cx="6264000"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70712" y="2225516"/>
            <a:ext cx="9525" cy="453389"/>
          </a:xfrm>
          <a:custGeom>
            <a:avLst/>
            <a:gdLst>
              <a:gd name="connsiteX0" fmla="*/ 4762 w 9525"/>
              <a:gd name="connsiteY0" fmla="*/ 0 h 453389"/>
              <a:gd name="connsiteX1" fmla="*/ 4762 w 9525"/>
              <a:gd name="connsiteY1" fmla="*/ 453389 h 453389"/>
            </a:gdLst>
            <a:ahLst/>
            <a:cxnLst>
              <a:cxn ang="0">
                <a:pos x="connsiteX0" y="connsiteY0"/>
              </a:cxn>
              <a:cxn ang="1">
                <a:pos x="connsiteX1" y="connsiteY1"/>
              </a:cxn>
            </a:cxnLst>
            <a:rect l="l" t="t" r="r" b="b"/>
            <a:pathLst>
              <a:path w="9525" h="453389">
                <a:moveTo>
                  <a:pt x="4762" y="0"/>
                </a:moveTo>
                <a:lnTo>
                  <a:pt x="4762" y="45338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09600" y="4964906"/>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609600" y="4964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09600" y="4964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609600" y="53791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940931" y="4964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98500" y="1054100"/>
            <a:ext cx="177800" cy="177800"/>
          </a:xfrm>
          <a:prstGeom prst="rect">
            <a:avLst/>
          </a:prstGeom>
          <a:noFill/>
        </p:spPr>
      </p:pic>
      <p:pic>
        <p:nvPicPr>
          <p:cNvPr id="19" name="Picture 3"/>
          <p:cNvPicPr>
            <a:picLocks noChangeAspect="1" noChangeArrowheads="1"/>
          </p:cNvPicPr>
          <p:nvPr/>
        </p:nvPicPr>
        <p:blipFill>
          <a:blip r:embed="rId4" cstate="print"/>
          <a:srcRect/>
          <a:stretch>
            <a:fillRect/>
          </a:stretch>
        </p:blipFill>
        <p:spPr bwMode="auto">
          <a:xfrm>
            <a:off x="720343" y="2262858"/>
            <a:ext cx="177800" cy="177800"/>
          </a:xfrm>
          <a:prstGeom prst="rect">
            <a:avLst/>
          </a:prstGeom>
          <a:noFill/>
        </p:spPr>
      </p:pic>
      <p:pic>
        <p:nvPicPr>
          <p:cNvPr id="20" name="Picture 3"/>
          <p:cNvPicPr>
            <a:picLocks noChangeAspect="1" noChangeArrowheads="1"/>
          </p:cNvPicPr>
          <p:nvPr/>
        </p:nvPicPr>
        <p:blipFill>
          <a:blip r:embed="rId5" cstate="print"/>
          <a:srcRect/>
          <a:stretch>
            <a:fillRect/>
          </a:stretch>
        </p:blipFill>
        <p:spPr bwMode="auto">
          <a:xfrm>
            <a:off x="884237" y="6260306"/>
            <a:ext cx="2120900" cy="2438400"/>
          </a:xfrm>
          <a:prstGeom prst="rect">
            <a:avLst/>
          </a:prstGeom>
          <a:noFill/>
        </p:spPr>
      </p:pic>
      <p:pic>
        <p:nvPicPr>
          <p:cNvPr id="21" name="Picture 3"/>
          <p:cNvPicPr>
            <a:picLocks noChangeAspect="1" noChangeArrowheads="1"/>
          </p:cNvPicPr>
          <p:nvPr/>
        </p:nvPicPr>
        <p:blipFill>
          <a:blip r:embed="rId6" cstate="print"/>
          <a:srcRect/>
          <a:stretch>
            <a:fillRect/>
          </a:stretch>
        </p:blipFill>
        <p:spPr bwMode="auto">
          <a:xfrm>
            <a:off x="884237" y="8774906"/>
            <a:ext cx="317500" cy="304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72</a:t>
            </a:r>
          </a:p>
        </p:txBody>
      </p:sp>
      <p:sp>
        <p:nvSpPr>
          <p:cNvPr id="23" name="TextBox 1"/>
          <p:cNvSpPr txBox="1"/>
          <p:nvPr/>
        </p:nvSpPr>
        <p:spPr>
          <a:xfrm>
            <a:off x="728296" y="2831306"/>
            <a:ext cx="6668492" cy="2046714"/>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システムスピーカ</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ー。手動作成。システムスピーカーの音は、サーバーのサウンドカードを使用して再生されます。</a:t>
            </a: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スピーカーオブジェクトは、以下の拡張子を持つオーディオ通知ファイルを再生することができます。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wav</a:t>
            </a:r>
          </a:p>
          <a:p>
            <a:pPr>
              <a:lnSpc>
                <a:spcPts val="12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.mp3</a:t>
            </a:r>
          </a:p>
          <a:p>
            <a:pPr>
              <a:lnSpc>
                <a:spcPts val="12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.mkv</a:t>
            </a:r>
          </a:p>
          <a:p>
            <a:pPr>
              <a:lnSpc>
                <a:spcPts val="1200"/>
              </a:lnSpc>
              <a:tabLst/>
            </a:pPr>
            <a:r>
              <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.avi</a:t>
            </a:r>
          </a:p>
          <a:p>
            <a:pPr>
              <a:lnSpc>
                <a:spcPts val="1200"/>
              </a:lnSpc>
              <a:tabLst/>
            </a:pPr>
            <a:endPar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下記のオーディオ通知ファイルのエンコード形式がサポートされています。</a:t>
            </a:r>
          </a:p>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G.711</a:t>
            </a:r>
          </a:p>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G.726</a:t>
            </a:r>
          </a:p>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PCM</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endPar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オーディオ通知ファイルは、[スピーカー]オブジェクトが登録されている[サーバー]オブジェクトに対応するコンピュータに保存してください。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TextBox 1"/>
          <p:cNvSpPr txBox="1"/>
          <p:nvPr/>
        </p:nvSpPr>
        <p:spPr>
          <a:xfrm>
            <a:off x="609600" y="392906"/>
            <a:ext cx="5847755" cy="507831"/>
          </a:xfrm>
          <a:prstGeom prst="rect">
            <a:avLst/>
          </a:prstGeom>
          <a:noFill/>
        </p:spPr>
        <p:txBody>
          <a:bodyPr wrap="none" lIns="0" tIns="0" rIns="0" rtlCol="0">
            <a:spAutoFit/>
          </a:bodyPr>
          <a:lstStyle/>
          <a:p>
            <a:pPr>
              <a:lnSpc>
                <a:spcPts val="1200"/>
              </a:lnSpc>
              <a:tabLst>
                <a:tab pos="203200" algn="l"/>
                <a:tab pos="342900" algn="l"/>
                <a:tab pos="7239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a:t>
            </a:r>
          </a:p>
          <a:p>
            <a:pPr>
              <a:lnSpc>
                <a:spcPts val="1200"/>
              </a:lnSpc>
              <a:tabLst>
                <a:tab pos="203200" algn="l"/>
                <a:tab pos="342900" algn="l"/>
                <a:tab pos="723900" algn="l"/>
              </a:tabLst>
            </a:pPr>
            <a:endPar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 pos="723900" algn="l"/>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[スピーカー]オブジェクトを使用して、検出ツールがトリガーされたときの自動応答として起動する音声通知を設定します。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635381" y="1054100"/>
            <a:ext cx="6315075" cy="592470"/>
          </a:xfrm>
          <a:prstGeom prst="rect">
            <a:avLst/>
          </a:prstGeom>
          <a:noFill/>
          <a:ln>
            <a:solidFill>
              <a:srgbClr val="FFFF00"/>
            </a:solidFill>
          </a:ln>
        </p:spPr>
        <p:txBody>
          <a:bodyPr wrap="square" rtlCol="0">
            <a:spAutoFit/>
          </a:bodyPr>
          <a:lstStyle/>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音声通知は、リモートクライアント上のシステムスピーカーを介して再生することはできません。</a:t>
            </a:r>
            <a:endParaRPr kumimoji="1" lang="en-US" altLang="ja-JP" sz="1000" b="1"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kumimoji="1" lang="ja-JP" altLang="en-US" sz="1000" b="1" smtClean="0">
                <a:latin typeface="メイリオ" panose="020B0604030504040204" pitchFamily="50" charset="-128"/>
                <a:ea typeface="メイリオ" panose="020B0604030504040204" pitchFamily="50" charset="-128"/>
                <a:cs typeface="メイリオ" panose="020B0604030504040204" pitchFamily="50" charset="-128"/>
              </a:rPr>
              <a:t>この場合、外部プログラムをクライアント上で実行するための自動で実行するルールを作成しておくことをお勧めします。</a:t>
            </a:r>
          </a:p>
        </p:txBody>
      </p:sp>
      <p:sp>
        <p:nvSpPr>
          <p:cNvPr id="31" name="TextBox 1"/>
          <p:cNvSpPr txBox="1"/>
          <p:nvPr/>
        </p:nvSpPr>
        <p:spPr>
          <a:xfrm>
            <a:off x="652208" y="1799257"/>
            <a:ext cx="4238340" cy="353943"/>
          </a:xfrm>
          <a:prstGeom prst="rect">
            <a:avLst/>
          </a:prstGeom>
          <a:noFill/>
        </p:spPr>
        <p:txBody>
          <a:bodyPr wrap="none" lIns="0" tIns="0" rIns="0" rtlCol="0">
            <a:spAutoFit/>
          </a:bodyPr>
          <a:lstStyle/>
          <a:p>
            <a:pPr>
              <a:lnSpc>
                <a:spcPts val="1200"/>
              </a:lnSpc>
              <a:tabLst>
                <a:tab pos="203200" algn="l"/>
                <a:tab pos="342900" algn="l"/>
                <a:tab pos="723900" algn="l"/>
              </a:tabLst>
            </a:pP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AxxonNextでは、次のような[スピーカー]オブジェクトを作成できます。</a:t>
            </a:r>
          </a:p>
          <a:p>
            <a:pPr>
              <a:lnSpc>
                <a:spcPts val="1200"/>
              </a:lnSpc>
              <a:tabLst>
                <a:tab pos="203200" algn="l"/>
                <a:tab pos="3429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a:t>
            </a:r>
            <a:r>
              <a:rPr lang="en-US" altLang="ja-JP" sz="8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スピーカデバイス</a:t>
            </a: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。IPデバイスにオーディオ用アウトレットある場合は自動的に作成。</a:t>
            </a:r>
          </a:p>
        </p:txBody>
      </p:sp>
      <p:sp>
        <p:nvSpPr>
          <p:cNvPr id="30" name="テキスト ボックス 29"/>
          <p:cNvSpPr txBox="1"/>
          <p:nvPr/>
        </p:nvSpPr>
        <p:spPr>
          <a:xfrm>
            <a:off x="655637" y="5616952"/>
            <a:ext cx="3743332" cy="615553"/>
          </a:xfrm>
          <a:prstGeom prst="rect">
            <a:avLst/>
          </a:prstGeom>
          <a:noFill/>
        </p:spPr>
        <p:txBody>
          <a:bodyPr wrap="none" rtlCol="0">
            <a:spAutoFit/>
          </a:bodyPr>
          <a:lstStyle/>
          <a:p>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オブジェクトの作成</a:t>
            </a:r>
            <a:endParaRPr kumimoji="1"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[スピーカー]システムオブジェクトは、次の手順で作成してください。</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デバイスリストで</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、[サーバー]オブジェクトをハイライト表示します(1)。</a:t>
            </a:r>
          </a:p>
        </p:txBody>
      </p:sp>
    </p:spTree>
    <p:extLst>
      <p:ext uri="{BB962C8B-B14F-4D97-AF65-F5344CB8AC3E}">
        <p14:creationId xmlns:p14="http://schemas.microsoft.com/office/powerpoint/2010/main" val="130741284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15581" y="3440906"/>
            <a:ext cx="5959856" cy="819150"/>
          </a:xfrm>
          <a:custGeom>
            <a:avLst/>
            <a:gdLst>
              <a:gd name="connsiteX0" fmla="*/ 0 w 5959856"/>
              <a:gd name="connsiteY0" fmla="*/ 0 h 819150"/>
              <a:gd name="connsiteX1" fmla="*/ 5959856 w 5959856"/>
              <a:gd name="connsiteY1" fmla="*/ 0 h 819150"/>
              <a:gd name="connsiteX2" fmla="*/ 5959856 w 5959856"/>
              <a:gd name="connsiteY2" fmla="*/ 819150 h 819150"/>
              <a:gd name="connsiteX3" fmla="*/ 0 w 5959856"/>
              <a:gd name="connsiteY3" fmla="*/ 819150 h 819150"/>
              <a:gd name="connsiteX4" fmla="*/ 0 w 5959856"/>
              <a:gd name="connsiteY4" fmla="*/ 0 h 819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819150">
                <a:moveTo>
                  <a:pt x="0" y="0"/>
                </a:moveTo>
                <a:lnTo>
                  <a:pt x="5959856" y="0"/>
                </a:lnTo>
                <a:lnTo>
                  <a:pt x="5959856" y="819150"/>
                </a:lnTo>
                <a:lnTo>
                  <a:pt x="0" y="8191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IPデバイスのスピーカー設定では、再生用スピーカに送信される音声信号の圧縮アルゴリズムなど、他のパラメータも設定することができます。</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パラメータが設定可能なスピーカーは、IPデバイスとAxxonNextソフトウェアパッケージを統合するプロトコルによって決定されます。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731837" y="3364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731837" y="3364706"/>
            <a:ext cx="9525" cy="93600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731837" y="42911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682168" y="3364706"/>
            <a:ext cx="9525" cy="93600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884237" y="1002506"/>
            <a:ext cx="3352800" cy="14605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741362" y="3404678"/>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808037" y="4533106"/>
            <a:ext cx="5969000" cy="1955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73</a:t>
            </a:r>
          </a:p>
        </p:txBody>
      </p:sp>
      <p:sp>
        <p:nvSpPr>
          <p:cNvPr id="11" name="TextBox 1"/>
          <p:cNvSpPr txBox="1"/>
          <p:nvPr/>
        </p:nvSpPr>
        <p:spPr>
          <a:xfrm>
            <a:off x="812800" y="292100"/>
            <a:ext cx="3917739" cy="661720"/>
          </a:xfrm>
          <a:prstGeom prst="rect">
            <a:avLst/>
          </a:prstGeom>
          <a:noFill/>
        </p:spPr>
        <p:txBody>
          <a:bodyPr wrap="none" lIns="0" tIns="0" rIns="0" rtlCol="0">
            <a:spAutoFit/>
          </a:bodyPr>
          <a:lstStyle/>
          <a:p>
            <a:pPr>
              <a:lnSpc>
                <a:spcPts val="1200"/>
              </a:lnSpc>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スピーカーオブジェクトの設定</a:t>
            </a:r>
          </a:p>
          <a:p>
            <a:pPr>
              <a:lnSpc>
                <a:spcPts val="12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[スピーカー]オブジェクトを構成するには、次の手順を実行してください。</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デバイスリストでは、設定すべき</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[スピーカー]オブジェクトが強調表示されます。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760927" y="6587698"/>
            <a:ext cx="2359620" cy="507831"/>
          </a:xfrm>
          <a:prstGeom prst="rect">
            <a:avLst/>
          </a:prstGeom>
          <a:noFill/>
        </p:spPr>
        <p:txBody>
          <a:bodyPr wrap="none" lIns="0" tIns="0" rIns="0" rtlCol="0">
            <a:spAutoFit/>
          </a:bodyPr>
          <a:lstStyle/>
          <a:p>
            <a:pPr>
              <a:lnSpc>
                <a:spcPts val="1200"/>
              </a:lnSpc>
              <a:tabLst>
                <a:tab pos="2032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スピーカーオブジェクトの設定はこれで完了です。</a:t>
            </a:r>
          </a:p>
          <a:p>
            <a:pPr>
              <a:lnSpc>
                <a:spcPts val="1200"/>
              </a:lnSpc>
              <a:tabLst>
                <a:tab pos="203200" algn="l"/>
              </a:tabLst>
            </a:pP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TextBox 1"/>
          <p:cNvSpPr txBox="1"/>
          <p:nvPr/>
        </p:nvSpPr>
        <p:spPr>
          <a:xfrm>
            <a:off x="861516" y="2602706"/>
            <a:ext cx="4969309" cy="661720"/>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[スピーカー]オブジェクトを有効にするには、[有効化]フィールドのリストから[はい]を選択します(1)。</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[名前]フィールドに[スピーカー]オブジェクトの任意の名前を入力します(2)。</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オーディオファイル]フィールドに、オーディオ通知ファイルのフルパスを入力します（3）。</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[ボリュームフィールド]に、スピーカーの音量レベルを入力します（4）。</a:t>
            </a:r>
          </a:p>
        </p:txBody>
      </p:sp>
    </p:spTree>
    <p:extLst>
      <p:ext uri="{BB962C8B-B14F-4D97-AF65-F5344CB8AC3E}">
        <p14:creationId xmlns:p14="http://schemas.microsoft.com/office/powerpoint/2010/main" val="198211282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53730" y="5726906"/>
            <a:ext cx="6340856" cy="423798"/>
          </a:xfrm>
          <a:custGeom>
            <a:avLst/>
            <a:gdLst>
              <a:gd name="connsiteX0" fmla="*/ 0 w 6340856"/>
              <a:gd name="connsiteY0" fmla="*/ 0 h 423798"/>
              <a:gd name="connsiteX1" fmla="*/ 6340856 w 6340856"/>
              <a:gd name="connsiteY1" fmla="*/ 0 h 423798"/>
              <a:gd name="connsiteX2" fmla="*/ 6340856 w 6340856"/>
              <a:gd name="connsiteY2" fmla="*/ 423798 h 423798"/>
              <a:gd name="connsiteX3" fmla="*/ 0 w 6340856"/>
              <a:gd name="connsiteY3" fmla="*/ 423798 h 423798"/>
              <a:gd name="connsiteX4" fmla="*/ 0 w 6340856"/>
              <a:gd name="connsiteY4" fmla="*/ 0 h 42379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23798">
                <a:moveTo>
                  <a:pt x="0" y="0"/>
                </a:moveTo>
                <a:lnTo>
                  <a:pt x="6340856" y="0"/>
                </a:lnTo>
                <a:lnTo>
                  <a:pt x="6340856" y="423798"/>
                </a:lnTo>
                <a:lnTo>
                  <a:pt x="0" y="423798"/>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5726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5726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61411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726906"/>
            <a:ext cx="9525" cy="423798"/>
          </a:xfrm>
          <a:custGeom>
            <a:avLst/>
            <a:gdLst>
              <a:gd name="connsiteX0" fmla="*/ 4762 w 9525"/>
              <a:gd name="connsiteY0" fmla="*/ 0 h 423798"/>
              <a:gd name="connsiteX1" fmla="*/ 4762 w 9525"/>
              <a:gd name="connsiteY1" fmla="*/ 423798 h 423798"/>
            </a:gdLst>
            <a:ahLst/>
            <a:cxnLst>
              <a:cxn ang="0">
                <a:pos x="connsiteX0" y="connsiteY0"/>
              </a:cxn>
              <a:cxn ang="1">
                <a:pos x="connsiteX1" y="connsiteY1"/>
              </a:cxn>
            </a:cxnLst>
            <a:rect l="l" t="t" r="r" b="b"/>
            <a:pathLst>
              <a:path w="9525" h="423798">
                <a:moveTo>
                  <a:pt x="4762" y="0"/>
                </a:moveTo>
                <a:lnTo>
                  <a:pt x="4762" y="423798"/>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68337" y="761206"/>
            <a:ext cx="2882900" cy="3898900"/>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a:off x="990600" y="6869906"/>
            <a:ext cx="2120900" cy="2336800"/>
          </a:xfrm>
          <a:prstGeom prst="rect">
            <a:avLst/>
          </a:prstGeom>
          <a:noFill/>
        </p:spPr>
      </p:pic>
      <p:pic>
        <p:nvPicPr>
          <p:cNvPr id="10" name="Picture 3"/>
          <p:cNvPicPr>
            <a:picLocks noChangeAspect="1" noChangeArrowheads="1"/>
          </p:cNvPicPr>
          <p:nvPr/>
        </p:nvPicPr>
        <p:blipFill>
          <a:blip r:embed="rId5" cstate="print"/>
          <a:srcRect/>
          <a:stretch>
            <a:fillRect/>
          </a:stretch>
        </p:blipFill>
        <p:spPr bwMode="auto">
          <a:xfrm>
            <a:off x="753730" y="9371806"/>
            <a:ext cx="317500" cy="317500"/>
          </a:xfrm>
          <a:prstGeom prst="rect">
            <a:avLst/>
          </a:prstGeom>
          <a:noFill/>
        </p:spPr>
      </p:pic>
      <p:sp>
        <p:nvSpPr>
          <p:cNvPr id="2" name="TextBox 1"/>
          <p:cNvSpPr txBox="1"/>
          <p:nvPr/>
        </p:nvSpPr>
        <p:spPr>
          <a:xfrm>
            <a:off x="457200" y="11276806"/>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74</a:t>
            </a:r>
          </a:p>
        </p:txBody>
      </p:sp>
      <p:sp>
        <p:nvSpPr>
          <p:cNvPr id="13" name="TextBox 1"/>
          <p:cNvSpPr txBox="1"/>
          <p:nvPr/>
        </p:nvSpPr>
        <p:spPr>
          <a:xfrm>
            <a:off x="641101" y="9460706"/>
            <a:ext cx="3196388" cy="815608"/>
          </a:xfrm>
          <a:prstGeom prst="rect">
            <a:avLst/>
          </a:prstGeom>
          <a:noFill/>
        </p:spPr>
        <p:txBody>
          <a:bodyPr wrap="none" lIns="0" tIns="0" rIns="0" rtlCol="0">
            <a:spAutoFit/>
          </a:bodyPr>
          <a:lstStyle/>
          <a:p>
            <a:pPr marL="228600" indent="-228600">
              <a:lnSpc>
                <a:spcPts val="1200"/>
              </a:lnSpc>
              <a:buAutoNum type="arabicPeriod" startAt="2"/>
              <a:tabLst>
                <a:tab pos="2032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ボタンをクリックします(2)。</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buAutoNum type="arabicPeriod" startAt="2"/>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電子メールオブジェクトは、デバイスリストに表示されます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これで、電子メールオブジェクトの作成は完了です。</a:t>
            </a:r>
            <a:endPar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TextBox 1"/>
          <p:cNvSpPr txBox="1"/>
          <p:nvPr/>
        </p:nvSpPr>
        <p:spPr>
          <a:xfrm>
            <a:off x="503237" y="4812506"/>
            <a:ext cx="7038786" cy="2046714"/>
          </a:xfrm>
          <a:prstGeom prst="rect">
            <a:avLst/>
          </a:prstGeom>
          <a:noFill/>
        </p:spPr>
        <p:txBody>
          <a:bodyPr wrap="none" lIns="0" tIns="0" rIns="0" rtlCol="0">
            <a:spAutoFit/>
          </a:bodyPr>
          <a:lstStyle/>
          <a:p>
            <a:pPr>
              <a:lnSpc>
                <a:spcPts val="1200"/>
              </a:lnSpc>
              <a:tabLst>
                <a:tab pos="114300" algn="l"/>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対応するフィールドに表示させたパスのオーディオ通知ファイルが再生されます（「スピーカーオブジェクトの設定」を参照）。</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テストの再生を停止するには、停止ボタンをクリックします(2)。</a:t>
            </a:r>
          </a:p>
          <a:p>
            <a:pPr>
              <a:lnSpc>
                <a:spcPts val="1200"/>
              </a:lnSpc>
              <a:tabLst>
                <a:tab pos="114300" algn="l"/>
                <a:tab pos="2032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[電子メール]オブジェクトを使用して、検出ツールがトリガーされた時の自動応答としてユーザーに送信することができる電子メッセージを設定します。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en-US" altLang="zh-CN"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9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電子メールオブジェクトの作成</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[電子メール]オブジェクトを作成するには、次の手順を実行する必要があります。</a:t>
            </a:r>
          </a:p>
          <a:p>
            <a:pPr>
              <a:lnSpc>
                <a:spcPts val="1200"/>
              </a:lnSpc>
              <a:tabLst>
                <a:tab pos="1143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デバイスリストで、サーバーオブジェクトをハイライト表示します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684727" y="343763"/>
            <a:ext cx="4542910" cy="353943"/>
          </a:xfrm>
          <a:prstGeom prst="rect">
            <a:avLst/>
          </a:prstGeom>
          <a:noFill/>
        </p:spPr>
        <p:txBody>
          <a:bodyPr wrap="none" lIns="0" tIns="0" rIns="0" rtlCol="0">
            <a:spAutoFit/>
          </a:bodyPr>
          <a:lstStyle/>
          <a:p>
            <a:pPr>
              <a:lnSpc>
                <a:spcPts val="1200"/>
              </a:lnSpc>
              <a:tabLst>
                <a:tab pos="203200" algn="l"/>
              </a:tabLst>
            </a:pP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オーディオ通知の確認</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[スピーカー]オブジェクトからの音声通知を確認するには、[テスト]ボタンをクリックします(1)。</a:t>
            </a:r>
          </a:p>
        </p:txBody>
      </p:sp>
    </p:spTree>
    <p:extLst>
      <p:ext uri="{BB962C8B-B14F-4D97-AF65-F5344CB8AC3E}">
        <p14:creationId xmlns:p14="http://schemas.microsoft.com/office/powerpoint/2010/main" val="163325332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55637" y="850106"/>
            <a:ext cx="5740400" cy="2235200"/>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609600" y="6031706"/>
            <a:ext cx="2882900" cy="3733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75</a:t>
            </a:r>
          </a:p>
        </p:txBody>
      </p:sp>
      <p:sp>
        <p:nvSpPr>
          <p:cNvPr id="10" name="TextBox 1"/>
          <p:cNvSpPr txBox="1"/>
          <p:nvPr/>
        </p:nvSpPr>
        <p:spPr>
          <a:xfrm>
            <a:off x="609600" y="342275"/>
            <a:ext cx="4071627" cy="507831"/>
          </a:xfrm>
          <a:prstGeom prst="rect">
            <a:avLst/>
          </a:prstGeom>
          <a:noFill/>
        </p:spPr>
        <p:txBody>
          <a:bodyPr wrap="none" lIns="0" tIns="0" rIns="0" rtlCol="0">
            <a:spAutoFit/>
          </a:bodyPr>
          <a:lstStyle/>
          <a:p>
            <a:pPr>
              <a:lnSpc>
                <a:spcPts val="1200"/>
              </a:lnSpc>
              <a:tabLst>
                <a:tab pos="2032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電子メールオブジェクトの設定</a:t>
            </a:r>
          </a:p>
          <a:p>
            <a:pPr>
              <a:lnSpc>
                <a:spcPts val="1200"/>
              </a:lnSpc>
              <a:tabLst>
                <a:tab pos="203200" algn="l"/>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[電子メール]オブジェクトを構成するには、次の手順を実行してください。</a:t>
            </a:r>
          </a:p>
          <a:p>
            <a:pPr>
              <a:lnSpc>
                <a:spcPts val="1200"/>
              </a:lnSpc>
              <a:tabLst>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デバイスリストでは、設定すべき</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[電子メール]オブジェクトが強調表示されます(1)。</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TextBox 1"/>
          <p:cNvSpPr txBox="1"/>
          <p:nvPr/>
        </p:nvSpPr>
        <p:spPr>
          <a:xfrm>
            <a:off x="609600" y="3220015"/>
            <a:ext cx="6540252" cy="2816156"/>
          </a:xfrm>
          <a:prstGeom prst="rect">
            <a:avLst/>
          </a:prstGeom>
          <a:noFill/>
        </p:spPr>
        <p:txBody>
          <a:bodyPr wrap="none" lIns="0" tIns="0" rIns="0" rtlCol="0">
            <a:spAutoFit/>
          </a:bodyPr>
          <a:lstStyle/>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有効化]リストの[はい]を選択して、[電子メール]オブジェクト(2)をアクティブにします。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名前]フィールド（3）に[電子メール]オブジェクトの任意の名前を入力します。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[通知配信パラメータ]フィールド（4）に、電子メールメッセージの配信パラメータを設定します。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[To]フィールドに、メッセージの送信先電子メールアドレスを入力します。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[From]フィールドに、メッセージの送信元電子メールアドレスを入力します。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SMTPサーバーの設定</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]フィールド（5）に、送信メールサーバーの設定を入力します。</a:t>
            </a:r>
          </a:p>
          <a:p>
            <a:pPr>
              <a:lnSpc>
                <a:spcPts val="1200"/>
              </a:lnSpc>
              <a:tabLst>
                <a:tab pos="2032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名前]フィールドに、送信メールサーバーにメッセージを送信する際に使用するユーザーアカウントの名前を入力します。</a:t>
            </a:r>
          </a:p>
          <a:p>
            <a:pPr>
              <a:lnSpc>
                <a:spcPts val="1200"/>
              </a:lnSpc>
              <a:tabLst>
                <a:tab pos="2032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送信メールサーバーへの接続時に</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SSL暗号化接続を使用する必要がある場合は</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、[SSLを使用]リストで[はい]を選択します。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[パスワード]フィールドに、送信メールサーバーのユーザーアカウントのパスワードを入力します。</a:t>
            </a:r>
          </a:p>
          <a:p>
            <a:pPr>
              <a:lnSpc>
                <a:spcPts val="1200"/>
              </a:lnSpc>
              <a:tabLst>
                <a:tab pos="2032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ポート]フィールドに、送信メールサーバーが使用するポート番号を入力します。</a:t>
            </a:r>
          </a:p>
          <a:p>
            <a:pPr>
              <a:lnSpc>
                <a:spcPts val="1200"/>
              </a:lnSpc>
              <a:tabLst>
                <a:tab pos="2032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暗号化接続を使用する際にSSL証明書をチェックする必要がある場合は</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、[証明書のチェック]リストで[はい]を選択します。</a:t>
            </a:r>
          </a:p>
          <a:p>
            <a:pPr>
              <a:lnSpc>
                <a:spcPts val="1200"/>
              </a:lnSpc>
              <a:tabLst>
                <a:tab pos="2032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f.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送信メールサーバー]フィールドに、送信用のSMTPメールサーバー名を入力します。</a:t>
            </a:r>
          </a:p>
          <a:p>
            <a:pPr>
              <a:lnSpc>
                <a:spcPts val="1200"/>
              </a:lnSpc>
              <a:tabLst>
                <a:tab pos="2032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200"/>
              </a:lnSpc>
              <a:tabLst>
                <a:tab pos="203200" algn="l"/>
                <a:tab pos="584200" algn="l"/>
                <a:tab pos="596900" algn="l"/>
                <a:tab pos="609600" algn="l"/>
                <a:tab pos="762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584200" algn="l"/>
                <a:tab pos="596900" algn="l"/>
                <a:tab pos="609600" algn="l"/>
                <a:tab pos="762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電子メールオブジェクトの設定はこれで完了です。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584200" algn="l"/>
                <a:tab pos="596900" algn="l"/>
                <a:tab pos="609600" algn="l"/>
                <a:tab pos="762000" algn="l"/>
              </a:tabLst>
            </a:pPr>
            <a:endParaRPr lang="en-US" altLang="zh-CN"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584200" algn="l"/>
                <a:tab pos="596900" algn="l"/>
                <a:tab pos="609600" algn="l"/>
                <a:tab pos="762000" algn="l"/>
              </a:tabLst>
            </a:pPr>
            <a:r>
              <a:rPr lang="ja-JP" altLang="en-US" sz="9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電子メール通知の確認</a:t>
            </a: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584200" algn="l"/>
                <a:tab pos="596900" algn="l"/>
                <a:tab pos="609600" algn="l"/>
                <a:tab pos="7620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[電子メール]オブジェクトから電子メール通知を確認するには、[テストメッセージ]ボタンをクリックして、テストメッセージを送信します。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TextBox 1"/>
          <p:cNvSpPr txBox="1"/>
          <p:nvPr/>
        </p:nvSpPr>
        <p:spPr>
          <a:xfrm>
            <a:off x="609600" y="9841706"/>
            <a:ext cx="6668492" cy="346185"/>
          </a:xfrm>
          <a:prstGeom prst="rect">
            <a:avLst/>
          </a:prstGeom>
          <a:noFill/>
        </p:spPr>
        <p:txBody>
          <a:bodyPr wrap="none" lIns="0" tIns="0" rIns="0" rtlCol="0">
            <a:spAutoFit/>
          </a:bodyPr>
          <a:lstStyle/>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次のメッセージが[To]フィールドに表示された電子メールアドレス宛てに送信されます（「電子メールオブジェクトの設定」を参照）。</a:t>
            </a:r>
          </a:p>
          <a:p>
            <a:pPr>
              <a:lnSpc>
                <a:spcPts val="1200"/>
              </a:lnSpc>
              <a:tabLst/>
            </a:pPr>
            <a:r>
              <a:rPr lang="ja-JP" altLang="en-US" sz="798">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「これはAxxonNext 電子メール通知を確認するためのテストメッセージです。」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8319085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655637" y="1535906"/>
            <a:ext cx="6340856" cy="575310"/>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SMSメッセージ送信用にUSBモデムが使用されている場合は、モデムのソフトウェアバンドルからモデムユーティリティを使用します。これにより、正常に稼働するようにモデムを解除します。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655637" y="15359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55637" y="1535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55637" y="210169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986968" y="15359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2" name="Picture 3"/>
          <p:cNvPicPr>
            <a:picLocks noChangeAspect="1" noChangeArrowheads="1"/>
          </p:cNvPicPr>
          <p:nvPr/>
        </p:nvPicPr>
        <p:blipFill>
          <a:blip r:embed="rId2" cstate="print"/>
          <a:srcRect/>
          <a:stretch>
            <a:fillRect/>
          </a:stretch>
        </p:blipFill>
        <p:spPr bwMode="auto">
          <a:xfrm>
            <a:off x="670281" y="1576089"/>
            <a:ext cx="177800" cy="177800"/>
          </a:xfrm>
          <a:prstGeom prst="rect">
            <a:avLst/>
          </a:prstGeom>
          <a:noFill/>
        </p:spPr>
      </p:pic>
      <p:pic>
        <p:nvPicPr>
          <p:cNvPr id="13" name="Picture 3"/>
          <p:cNvPicPr>
            <a:picLocks noChangeAspect="1" noChangeArrowheads="1"/>
          </p:cNvPicPr>
          <p:nvPr/>
        </p:nvPicPr>
        <p:blipFill>
          <a:blip r:embed="rId3" cstate="print"/>
          <a:srcRect/>
          <a:stretch>
            <a:fillRect/>
          </a:stretch>
        </p:blipFill>
        <p:spPr bwMode="auto">
          <a:xfrm>
            <a:off x="990600" y="4013200"/>
            <a:ext cx="2044700" cy="2286000"/>
          </a:xfrm>
          <a:prstGeom prst="rect">
            <a:avLst/>
          </a:prstGeom>
          <a:noFill/>
        </p:spPr>
      </p:pic>
      <p:pic>
        <p:nvPicPr>
          <p:cNvPr id="14" name="Picture 3"/>
          <p:cNvPicPr>
            <a:picLocks noChangeAspect="1" noChangeArrowheads="1"/>
          </p:cNvPicPr>
          <p:nvPr/>
        </p:nvPicPr>
        <p:blipFill>
          <a:blip r:embed="rId4" cstate="print"/>
          <a:srcRect/>
          <a:stretch>
            <a:fillRect/>
          </a:stretch>
        </p:blipFill>
        <p:spPr bwMode="auto">
          <a:xfrm>
            <a:off x="850900" y="6352067"/>
            <a:ext cx="279400" cy="279400"/>
          </a:xfrm>
          <a:prstGeom prst="rect">
            <a:avLst/>
          </a:prstGeom>
          <a:noFill/>
        </p:spPr>
      </p:pic>
      <p:pic>
        <p:nvPicPr>
          <p:cNvPr id="15" name="Picture 3"/>
          <p:cNvPicPr>
            <a:picLocks noChangeAspect="1" noChangeArrowheads="1"/>
          </p:cNvPicPr>
          <p:nvPr/>
        </p:nvPicPr>
        <p:blipFill>
          <a:blip r:embed="rId5" cstate="print"/>
          <a:srcRect/>
          <a:stretch>
            <a:fillRect/>
          </a:stretch>
        </p:blipFill>
        <p:spPr bwMode="auto">
          <a:xfrm>
            <a:off x="808037" y="7797006"/>
            <a:ext cx="4787900" cy="2197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76</a:t>
            </a:r>
          </a:p>
        </p:txBody>
      </p:sp>
      <p:sp>
        <p:nvSpPr>
          <p:cNvPr id="18" name="TextBox 1"/>
          <p:cNvSpPr txBox="1"/>
          <p:nvPr/>
        </p:nvSpPr>
        <p:spPr>
          <a:xfrm>
            <a:off x="702359" y="2221706"/>
            <a:ext cx="4865114" cy="1123384"/>
          </a:xfrm>
          <a:prstGeom prst="rect">
            <a:avLst/>
          </a:prstGeom>
          <a:noFill/>
        </p:spPr>
        <p:txBody>
          <a:bodyPr wrap="none" lIns="0" tIns="0" rIns="0" rtlCol="0">
            <a:spAutoFit/>
          </a:bodyPr>
          <a:lstStyle/>
          <a:p>
            <a:pPr>
              <a:lnSpc>
                <a:spcPts val="1200"/>
              </a:lnSpc>
              <a:tabLst/>
            </a:pP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SMS通知の設定手順</a:t>
            </a:r>
          </a:p>
          <a:p>
            <a:pPr>
              <a:lnSpc>
                <a:spcPts val="12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SMS通知を設定するには</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サーバーを停止します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モデムを接続し、付属のユーティリティで信号レベルが決定されるのを待ちます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SMSセンターの番号が表示されていることを確認します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。インターネットには接続しないでください。</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サーバーとクライアントを起動します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。SMSオブジェクトを作成し、設定します。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TextBox 1"/>
          <p:cNvSpPr txBox="1"/>
          <p:nvPr/>
        </p:nvSpPr>
        <p:spPr>
          <a:xfrm>
            <a:off x="609600" y="3429000"/>
            <a:ext cx="3593933" cy="661720"/>
          </a:xfrm>
          <a:prstGeom prst="rect">
            <a:avLst/>
          </a:prstGeom>
          <a:noFill/>
        </p:spPr>
        <p:txBody>
          <a:bodyPr wrap="none" lIns="0" tIns="0" rIns="0" rtlCol="0">
            <a:spAutoFit/>
          </a:bodyPr>
          <a:lstStyle/>
          <a:p>
            <a:pPr>
              <a:lnSpc>
                <a:spcPts val="1200"/>
              </a:lnSpc>
              <a:tabLst>
                <a:tab pos="203200" algn="l"/>
              </a:tabLst>
            </a:pPr>
            <a:r>
              <a:rPr lang="en-US" altLang="ja-JP"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SMSオブジェクトの作成</a:t>
            </a:r>
          </a:p>
          <a:p>
            <a:pPr>
              <a:lnSpc>
                <a:spcPts val="1200"/>
              </a:lnSpc>
              <a:tabLst>
                <a:tab pos="2032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en-US" altLang="ja-JP"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[SMS]システムオブジェクトは、次の手順で作成してください。</a:t>
            </a:r>
          </a:p>
          <a:p>
            <a:pPr>
              <a:lnSpc>
                <a:spcPts val="1200"/>
              </a:lnSpc>
              <a:tabLst>
                <a:tab pos="2032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デバイスリストで</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、[サーバー]オブジェクトをハイライト表示します(1)。</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702359" y="6488906"/>
            <a:ext cx="4601478" cy="1277273"/>
          </a:xfrm>
          <a:prstGeom prst="rect">
            <a:avLst/>
          </a:prstGeom>
          <a:noFill/>
        </p:spPr>
        <p:txBody>
          <a:bodyPr wrap="square" lIns="0" tIns="0" rIns="0" rtlCol="0">
            <a:spAutoFit/>
          </a:bodyPr>
          <a:lstStyle/>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ボタンをクリックします。</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これで、[SMS]オブジェクトがデバイスリストに表示されます(3)。</a:t>
            </a:r>
          </a:p>
          <a:p>
            <a:pPr>
              <a:lnSpc>
                <a:spcPts val="1200"/>
              </a:lnSpc>
              <a:tabLst>
                <a:tab pos="2032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SMSオブジェクトの作成は完了です。</a:t>
            </a:r>
          </a:p>
          <a:p>
            <a:pPr>
              <a:lnSpc>
                <a:spcPts val="1200"/>
              </a:lnSpc>
              <a:tabLst>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SMSオブジェクトの設定</a:t>
            </a: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[SMS]オブジェクトを構成するには、次の手順を実行してください。</a:t>
            </a:r>
          </a:p>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デバイスリストでは、設定すべき</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[SMS]オブジェクトが強調表示されます(1)。</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TextBox 1"/>
          <p:cNvSpPr txBox="1"/>
          <p:nvPr/>
        </p:nvSpPr>
        <p:spPr>
          <a:xfrm>
            <a:off x="812800" y="10146506"/>
            <a:ext cx="4057201" cy="135935"/>
          </a:xfrm>
          <a:prstGeom prst="rect">
            <a:avLst/>
          </a:prstGeom>
          <a:noFill/>
        </p:spPr>
        <p:txBody>
          <a:bodyPr wrap="none" lIns="0" tIns="0" rIns="0" rtlCol="0">
            <a:spAutoFit/>
          </a:bodyPr>
          <a:lstStyle/>
          <a:p>
            <a:pPr>
              <a:lnSpc>
                <a:spcPts val="7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[有効化]リストの[はい]を選択して、[SMS]オブジェクト(2)をアクティブにします。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TextBox 1"/>
          <p:cNvSpPr txBox="1"/>
          <p:nvPr/>
        </p:nvSpPr>
        <p:spPr>
          <a:xfrm>
            <a:off x="427037" y="1078706"/>
            <a:ext cx="6998711" cy="353943"/>
          </a:xfrm>
          <a:prstGeom prst="rect">
            <a:avLst/>
          </a:prstGeom>
          <a:noFill/>
        </p:spPr>
        <p:txBody>
          <a:bodyPr wrap="none" lIns="0" tIns="0" rIns="0" rtlCol="0">
            <a:spAutoFit/>
          </a:bodyPr>
          <a:lstStyle/>
          <a:p>
            <a:pPr>
              <a:lnSpc>
                <a:spcPts val="1200"/>
              </a:lnSpc>
              <a:tabLst>
                <a:tab pos="342900" algn="l"/>
              </a:tabLst>
            </a:pPr>
            <a:r>
              <a:rPr lang="en-US" altLang="ja-JP"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a:t>
            </a:r>
          </a:p>
          <a:p>
            <a:pPr>
              <a:lnSpc>
                <a:spcPts val="1200"/>
              </a:lnSpc>
              <a:tabLst>
                <a:tab pos="342900" algn="l"/>
              </a:tabLst>
            </a:pPr>
            <a:r>
              <a:rPr lang="en-US" altLang="ja-JP" sz="80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[SMS]オブジェクトを使用して、検出ツールがトリガーされた時の自動応答としてユーザーに送信することができるSMSメッセージを設定します。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Freeform 3"/>
          <p:cNvSpPr/>
          <p:nvPr/>
        </p:nvSpPr>
        <p:spPr>
          <a:xfrm>
            <a:off x="639381" y="274796"/>
            <a:ext cx="6340856" cy="575310"/>
          </a:xfrm>
          <a:custGeom>
            <a:avLst/>
            <a:gdLst>
              <a:gd name="connsiteX0" fmla="*/ 0 w 6340856"/>
              <a:gd name="connsiteY0" fmla="*/ 0 h 575310"/>
              <a:gd name="connsiteX1" fmla="*/ 6340856 w 6340856"/>
              <a:gd name="connsiteY1" fmla="*/ 0 h 575310"/>
              <a:gd name="connsiteX2" fmla="*/ 6340856 w 6340856"/>
              <a:gd name="connsiteY2" fmla="*/ 575309 h 575310"/>
              <a:gd name="connsiteX3" fmla="*/ 0 w 6340856"/>
              <a:gd name="connsiteY3" fmla="*/ 575309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受信者がメッセージを受信しない場合は、[電子メール]オブジェクトが正しく設定されているかどうか確認してください。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Freeform 3"/>
          <p:cNvSpPr/>
          <p:nvPr/>
        </p:nvSpPr>
        <p:spPr>
          <a:xfrm>
            <a:off x="639381" y="27479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39381" y="27479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639381" y="84058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6970712" y="27479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31" name="Picture 3"/>
          <p:cNvPicPr>
            <a:picLocks noChangeAspect="1" noChangeArrowheads="1"/>
          </p:cNvPicPr>
          <p:nvPr/>
        </p:nvPicPr>
        <p:blipFill>
          <a:blip r:embed="rId2" cstate="print"/>
          <a:srcRect/>
          <a:stretch>
            <a:fillRect/>
          </a:stretch>
        </p:blipFill>
        <p:spPr bwMode="auto">
          <a:xfrm>
            <a:off x="667291" y="292957"/>
            <a:ext cx="177800" cy="177800"/>
          </a:xfrm>
          <a:prstGeom prst="rect">
            <a:avLst/>
          </a:prstGeom>
          <a:noFill/>
        </p:spPr>
      </p:pic>
    </p:spTree>
    <p:extLst>
      <p:ext uri="{BB962C8B-B14F-4D97-AF65-F5344CB8AC3E}">
        <p14:creationId xmlns:p14="http://schemas.microsoft.com/office/powerpoint/2010/main" val="70333084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8165306"/>
            <a:ext cx="6340856" cy="575309"/>
          </a:xfrm>
          <a:custGeom>
            <a:avLst/>
            <a:gdLst>
              <a:gd name="connsiteX0" fmla="*/ 0 w 6340856"/>
              <a:gd name="connsiteY0" fmla="*/ 0 h 575309"/>
              <a:gd name="connsiteX1" fmla="*/ 6340856 w 6340856"/>
              <a:gd name="connsiteY1" fmla="*/ 0 h 575309"/>
              <a:gd name="connsiteX2" fmla="*/ 6340856 w 6340856"/>
              <a:gd name="connsiteY2" fmla="*/ 575309 h 575309"/>
              <a:gd name="connsiteX3" fmla="*/ 0 w 6340856"/>
              <a:gd name="connsiteY3" fmla="*/ 575309 h 575309"/>
              <a:gd name="connsiteX4" fmla="*/ 0 w 6340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09">
                <a:moveTo>
                  <a:pt x="0" y="0"/>
                </a:moveTo>
                <a:lnTo>
                  <a:pt x="6340856" y="0"/>
                </a:lnTo>
                <a:lnTo>
                  <a:pt x="6340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受信者がメッセージを受信しない場合は、[SMS]オブジェクトが正しく設定されているかどうか確認してください。</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81653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81653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873109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81653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3174206"/>
            <a:ext cx="3352800" cy="4457700"/>
          </a:xfrm>
          <a:prstGeom prst="rect">
            <a:avLst/>
          </a:prstGeom>
          <a:noFill/>
        </p:spPr>
      </p:pic>
      <p:pic>
        <p:nvPicPr>
          <p:cNvPr id="11" name="Picture 3"/>
          <p:cNvPicPr>
            <a:picLocks noChangeAspect="1" noChangeArrowheads="1"/>
          </p:cNvPicPr>
          <p:nvPr/>
        </p:nvPicPr>
        <p:blipFill>
          <a:blip r:embed="rId3" cstate="print"/>
          <a:srcRect/>
          <a:stretch>
            <a:fillRect/>
          </a:stretch>
        </p:blipFill>
        <p:spPr bwMode="auto">
          <a:xfrm>
            <a:off x="635000" y="8189939"/>
            <a:ext cx="177800" cy="177800"/>
          </a:xfrm>
          <a:prstGeom prst="rect">
            <a:avLst/>
          </a:prstGeom>
          <a:noFill/>
        </p:spPr>
      </p:pic>
      <p:pic>
        <p:nvPicPr>
          <p:cNvPr id="13" name="Picture 3"/>
          <p:cNvPicPr>
            <a:picLocks noChangeAspect="1" noChangeArrowheads="1"/>
          </p:cNvPicPr>
          <p:nvPr/>
        </p:nvPicPr>
        <p:blipFill>
          <a:blip r:embed="rId4" cstate="print"/>
          <a:srcRect/>
          <a:stretch>
            <a:fillRect/>
          </a:stretch>
        </p:blipFill>
        <p:spPr bwMode="auto">
          <a:xfrm>
            <a:off x="625475" y="9198927"/>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77</a:t>
            </a:r>
          </a:p>
        </p:txBody>
      </p:sp>
      <p:sp>
        <p:nvSpPr>
          <p:cNvPr id="15" name="TextBox 1"/>
          <p:cNvSpPr txBox="1"/>
          <p:nvPr/>
        </p:nvSpPr>
        <p:spPr>
          <a:xfrm>
            <a:off x="427037" y="240506"/>
            <a:ext cx="7010400" cy="2970044"/>
          </a:xfrm>
          <a:prstGeom prst="rect">
            <a:avLst/>
          </a:prstGeom>
          <a:noFill/>
        </p:spPr>
        <p:txBody>
          <a:bodyPr wrap="square" lIns="0" tIns="0" rIns="0" rtlCol="0">
            <a:spAutoFit/>
          </a:bodyPr>
          <a:lstStyle/>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名前]フィールド（3）に[SMS]オブジェクトの任意の名前を入力します。</a:t>
            </a:r>
          </a:p>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[To</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]フィールド（4）には、メッセージが送られる携帯電話番号を国際形式（+ &lt;国コード&gt; x）で入力します。</a:t>
            </a:r>
          </a:p>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[シリアルポート設定]グループ（5）には、SMSメッセージを送信するGSMモデムへの接続に使用するポート設定を指定します。</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DTR</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制御信号を使用する必要がある場合は</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、[DTR]リストで[はい]を選択します。</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ビット]フィールドには、データパケットのバイトのビット数を入力します。</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ストップビット長]フィールドには、データパケットのストップビットのビット数を入力します。</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データ送信時のパリティチェックの必要がある場合は</a:t>
            </a:r>
            <a:r>
              <a:rPr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、パリティリストから設定したいパリティチェック方法を選択します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e.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ポート]リストから、GSMモデムへの接続に使用するシリアルポートを選択します。</a:t>
            </a:r>
          </a:p>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f.  シリアルポートプロトコルのハードウェア制御が有効になっている場合（ステップ5.8参照）、またはRTS信号を使用する必要がある場合は、[RTS信号]リストで[はい]を選択します。</a:t>
            </a:r>
          </a:p>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g.  [ボーレート]リストから、GSMモデムを介してデータ伝送する際の速度を選択します。</a:t>
            </a: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h</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シリアルポートのデータプロトコルを制御する必要がある場合は、[ハンドシェイク]リスト（ハードウェア（RTS/ STS）、ソフトウェア（XON/ XOFF）又は互換）から設定したい制御方法を選択します。</a:t>
            </a:r>
          </a:p>
          <a:p>
            <a:pPr>
              <a:lnSpc>
                <a:spcPts val="1200"/>
              </a:lnSpc>
              <a:tabLst>
                <a:tab pos="203200" algn="l"/>
                <a:tab pos="381000" algn="l"/>
                <a:tab pos="584200" algn="l"/>
                <a:tab pos="596900" algn="l"/>
                <a:tab pos="609600" algn="l"/>
                <a:tab pos="7620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i. [適用]ボタンをクリックします。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584200" algn="l"/>
                <a:tab pos="596900" algn="l"/>
                <a:tab pos="609600" algn="l"/>
                <a:tab pos="762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SMSオブジェクトの設定は完了です。</a:t>
            </a:r>
          </a:p>
          <a:p>
            <a:pPr>
              <a:lnSpc>
                <a:spcPts val="1200"/>
              </a:lnSpc>
              <a:tabLst>
                <a:tab pos="203200" algn="l"/>
                <a:tab pos="381000" algn="l"/>
                <a:tab pos="584200" algn="l"/>
                <a:tab pos="596900" algn="l"/>
                <a:tab pos="609600" algn="l"/>
                <a:tab pos="762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584200" algn="l"/>
                <a:tab pos="596900" algn="l"/>
                <a:tab pos="609600" algn="l"/>
                <a:tab pos="762000" algn="l"/>
              </a:tabLst>
            </a:pP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SMS通知の確認</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584200" algn="l"/>
                <a:tab pos="596900" algn="l"/>
                <a:tab pos="6096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[SMSメッセージ]オブジェクトからSMS通知を確認するには、[テストメッセージ]ボタンをクリックして、テストメッセージを送信します。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457200" y="7796449"/>
            <a:ext cx="6827838" cy="353943"/>
          </a:xfrm>
          <a:prstGeom prst="rect">
            <a:avLst/>
          </a:prstGeom>
          <a:noFill/>
        </p:spPr>
        <p:txBody>
          <a:bodyPr wrap="square" lIns="0" tIns="0" rIns="0" rtlCol="0">
            <a:spAutoFit/>
          </a:bodyPr>
          <a:lstStyle/>
          <a:p>
            <a:pPr>
              <a:lnSpc>
                <a:spcPts val="1200"/>
              </a:lnSpc>
              <a:tabLst>
                <a:tab pos="342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次のメッセージが[To]フィールドに表示された電子メールアドレス宛てに送信されます。「これはAxxonNext SMS通知を確認するための</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テスト</a:t>
            </a:r>
            <a:endPar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42900" algn="l"/>
              </a:tabLst>
            </a:pP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メッセージ</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です。」</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427037" y="8774906"/>
            <a:ext cx="6973807" cy="400110"/>
          </a:xfrm>
          <a:prstGeom prst="rect">
            <a:avLst/>
          </a:prstGeom>
          <a:noFill/>
        </p:spPr>
        <p:txBody>
          <a:bodyPr wrap="square" rtlCol="0">
            <a:spAutoFit/>
          </a:bodyPr>
          <a:lstStyle/>
          <a:p>
            <a:r>
              <a:rPr kumimoji="1" lang="en-US" altLang="ja-JP" sz="1000" dirty="0">
                <a:latin typeface="メイリオ" panose="020B0604030504040204" pitchFamily="50" charset="-128"/>
                <a:ea typeface="メイリオ" panose="020B0604030504040204" pitchFamily="50" charset="-128"/>
                <a:cs typeface="メイリオ" panose="020B0604030504040204" pitchFamily="50" charset="-128"/>
              </a:rPr>
              <a:t>Webサーバーは、インターネット経由でAxxonNextにリモートアクセスすることができます（「モバイルクライアント経由AxxonNext動作」、「Webクライアント経由AxxonNext動作」を参照）</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604837" y="9198927"/>
            <a:ext cx="6336094" cy="553998"/>
          </a:xfrm>
          <a:prstGeom prst="rect">
            <a:avLst/>
          </a:prstGeom>
          <a:noFill/>
          <a:ln>
            <a:solidFill>
              <a:srgbClr val="FFFF00"/>
            </a:solidFill>
          </a:ln>
        </p:spPr>
        <p:txBody>
          <a:bodyPr wrap="square" rtlCol="0">
            <a:spAutoFit/>
          </a:bodyPr>
          <a:lstStyle/>
          <a:p>
            <a:pPr>
              <a:lnSpc>
                <a:spcPts val="1200"/>
              </a:lnSpc>
              <a:tabLst>
                <a:tab pos="203200" algn="l"/>
                <a:tab pos="342900" algn="l"/>
              </a:tabLst>
            </a:pPr>
            <a:r>
              <a:rPr lang="ja-JP" altLang="en-US"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Webサーバーは、MJPEG圧縮アルゴリズムを用いて、受信ビデオを再符号化します。このコーデックは、ビットレート（Mb /秒）が非常に大きくなる可能性があります。</a:t>
            </a:r>
            <a:endParaRPr lang="en-US" altLang="zh-CN"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0969031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p:cNvSpPr/>
          <p:nvPr/>
        </p:nvSpPr>
        <p:spPr>
          <a:xfrm>
            <a:off x="808037" y="5117306"/>
            <a:ext cx="5959856" cy="575310"/>
          </a:xfrm>
          <a:custGeom>
            <a:avLst/>
            <a:gdLst>
              <a:gd name="connsiteX0" fmla="*/ 0 w 5959856"/>
              <a:gd name="connsiteY0" fmla="*/ 0 h 575310"/>
              <a:gd name="connsiteX1" fmla="*/ 5959856 w 5959856"/>
              <a:gd name="connsiteY1" fmla="*/ 0 h 575310"/>
              <a:gd name="connsiteX2" fmla="*/ 5959856 w 5959856"/>
              <a:gd name="connsiteY2" fmla="*/ 575310 h 575310"/>
              <a:gd name="connsiteX3" fmla="*/ 0 w 5959856"/>
              <a:gd name="connsiteY3" fmla="*/ 575310 h 575310"/>
              <a:gd name="connsiteX4" fmla="*/ 0 w 5959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10">
                <a:moveTo>
                  <a:pt x="0" y="0"/>
                </a:moveTo>
                <a:lnTo>
                  <a:pt x="5959856" y="0"/>
                </a:lnTo>
                <a:lnTo>
                  <a:pt x="5959856" y="575310"/>
                </a:lnTo>
                <a:lnTo>
                  <a:pt x="0" y="57531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400"/>
              </a:lnSpc>
            </a:pPr>
            <a:r>
              <a:rPr lang="en-US" altLang="ja-JP" sz="10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Webサーバーに接続するためのユーザー名は、ASCII128文字セットの文字で構成する必要があります</a:t>
            </a:r>
            <a:r>
              <a:rPr lang="en-US" altLang="ja-JP"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英数字、アラビア数字、句読点、およびいくつかの制御文字。</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808037" y="51173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808037" y="51173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08037" y="5683092"/>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6758368" y="5117306"/>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579437" y="8251538"/>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Freeform 3"/>
          <p:cNvSpPr/>
          <p:nvPr/>
        </p:nvSpPr>
        <p:spPr>
          <a:xfrm>
            <a:off x="579437" y="82515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579437" y="8251538"/>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579437" y="8689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6910768" y="8251538"/>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6" name="Picture 3"/>
          <p:cNvPicPr>
            <a:picLocks noChangeAspect="1" noChangeArrowheads="1"/>
          </p:cNvPicPr>
          <p:nvPr/>
        </p:nvPicPr>
        <p:blipFill>
          <a:blip r:embed="rId3" cstate="print"/>
          <a:srcRect/>
          <a:stretch>
            <a:fillRect/>
          </a:stretch>
        </p:blipFill>
        <p:spPr bwMode="auto">
          <a:xfrm>
            <a:off x="990600" y="773906"/>
            <a:ext cx="2882900" cy="3594100"/>
          </a:xfrm>
          <a:prstGeom prst="rect">
            <a:avLst/>
          </a:prstGeom>
          <a:noFill/>
        </p:spPr>
      </p:pic>
      <p:pic>
        <p:nvPicPr>
          <p:cNvPr id="17" name="Picture 3"/>
          <p:cNvPicPr>
            <a:picLocks noChangeAspect="1" noChangeArrowheads="1"/>
          </p:cNvPicPr>
          <p:nvPr/>
        </p:nvPicPr>
        <p:blipFill>
          <a:blip r:embed="rId4" cstate="print"/>
          <a:srcRect/>
          <a:stretch>
            <a:fillRect/>
          </a:stretch>
        </p:blipFill>
        <p:spPr bwMode="auto">
          <a:xfrm>
            <a:off x="857250" y="5138135"/>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78</a:t>
            </a:r>
          </a:p>
        </p:txBody>
      </p:sp>
      <p:sp>
        <p:nvSpPr>
          <p:cNvPr id="20" name="TextBox 1"/>
          <p:cNvSpPr txBox="1"/>
          <p:nvPr/>
        </p:nvSpPr>
        <p:spPr>
          <a:xfrm>
            <a:off x="503237" y="5825698"/>
            <a:ext cx="4719241" cy="815608"/>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[ポート]フィールドに、Webサーバーが配置されているポート番号を入力します（4）。</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  [プレフィックス]フィールドに、サーバーアドレスに追加される接頭辞を入力します（5）。</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  [グループ]リストで、Webサーバーにアクセスさせるビデオカメラのグループを選択します（6）。</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  [適用]ボタンをクリックします。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9.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変更を有効にするには、Webサーバーを再起動します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609600" y="392906"/>
            <a:ext cx="3117841" cy="353943"/>
          </a:xfrm>
          <a:prstGeom prst="rect">
            <a:avLst/>
          </a:prstGeom>
          <a:noFill/>
        </p:spPr>
        <p:txBody>
          <a:bodyPr wrap="none" lIns="0" tIns="0" rIns="0" rtlCol="0">
            <a:spAutoFit/>
          </a:bodyPr>
          <a:lstStyle/>
          <a:p>
            <a:pPr>
              <a:lnSpc>
                <a:spcPts val="1200"/>
              </a:lnSpc>
              <a:tabLst>
                <a:tab pos="203200" algn="l"/>
                <a:tab pos="342900" algn="l"/>
              </a:tabLst>
            </a:pP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AxxonNextソフトウェアパッケージにWebサーバーを設定するには</a:t>
            </a: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[サーバー]オブジェクトを選択します。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503237" y="4431506"/>
            <a:ext cx="6458499" cy="661720"/>
          </a:xfrm>
          <a:prstGeom prst="rect">
            <a:avLst/>
          </a:prstGeom>
          <a:noFill/>
        </p:spPr>
        <p:txBody>
          <a:bodyPr wrap="none" lIns="0" tIns="0" rIns="0" rtlCol="0">
            <a:spAutoFit/>
          </a:bodyPr>
          <a:lstStyle/>
          <a:p>
            <a:pPr>
              <a:lnSpc>
                <a:spcPts val="1200"/>
              </a:lnSpc>
              <a:tabLst>
                <a:tab pos="177800" algn="l"/>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AxxonNextソフトウェアパッケージ中のサーバーと同じ時刻にWebサーバーを開始するには</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、[自動実行]設定を[はい]に設定します(1)。</a:t>
            </a:r>
          </a:p>
          <a:p>
            <a:pPr>
              <a:lnSpc>
                <a:spcPts val="1200"/>
              </a:lnSpc>
              <a:tabLst>
                <a:tab pos="177800" algn="l"/>
                <a:tab pos="5207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デフォルト値は[はい]です。</a:t>
            </a:r>
          </a:p>
          <a:p>
            <a:pPr>
              <a:lnSpc>
                <a:spcPts val="1200"/>
              </a:lnSpc>
              <a:tabLst>
                <a:tab pos="177800" algn="l"/>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Webサーバーを無効にしたい場合は</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、[開始]の値を[いいえ]に設定します(2)。</a:t>
            </a:r>
          </a:p>
          <a:p>
            <a:pPr>
              <a:lnSpc>
                <a:spcPts val="1200"/>
              </a:lnSpc>
              <a:tabLst>
                <a:tab pos="177800" algn="l"/>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対応するフィールドに、Webサーバ</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ー（3）に接続する際のユーザー名とパスワードを入力してください。</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TextBox 1"/>
          <p:cNvSpPr txBox="1"/>
          <p:nvPr/>
        </p:nvSpPr>
        <p:spPr>
          <a:xfrm>
            <a:off x="609600" y="6743700"/>
            <a:ext cx="6605411" cy="1585049"/>
          </a:xfrm>
          <a:prstGeom prst="rect">
            <a:avLst/>
          </a:prstGeom>
          <a:noFill/>
        </p:spPr>
        <p:txBody>
          <a:bodyPr wrap="square" lIns="0" tIns="0" rIns="0" rtlCol="0">
            <a:spAutoFit/>
          </a:bodyPr>
          <a:lstStyle/>
          <a:p>
            <a:pPr>
              <a:lnSpc>
                <a:spcPts val="1200"/>
              </a:lnSpc>
              <a:tabLst>
                <a:tab pos="114300" algn="l"/>
                <a:tab pos="584200" algn="l"/>
                <a:tab pos="596900" algn="l"/>
              </a:tabLst>
            </a:pP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A.  [開始]パラメーターには[いいえ]を設定します(2)。</a:t>
            </a:r>
          </a:p>
          <a:p>
            <a:pPr>
              <a:lnSpc>
                <a:spcPts val="1200"/>
              </a:lnSpc>
              <a:tabLst>
                <a:tab pos="114300" algn="l"/>
                <a:tab pos="584200" algn="l"/>
                <a:tab pos="596900" algn="l"/>
              </a:tabLst>
            </a:pP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B.  [適用]ボタンをクリックします。</a:t>
            </a:r>
          </a:p>
          <a:p>
            <a:pPr>
              <a:lnSpc>
                <a:spcPts val="1200"/>
              </a:lnSpc>
              <a:tabLst>
                <a:tab pos="114300" algn="l"/>
                <a:tab pos="584200" algn="l"/>
                <a:tab pos="596900" algn="l"/>
              </a:tabLst>
            </a:pP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C.  [開始]パラメータには[はい]を設定します(2)。</a:t>
            </a:r>
          </a:p>
          <a:p>
            <a:pPr>
              <a:lnSpc>
                <a:spcPts val="1200"/>
              </a:lnSpc>
              <a:tabLst>
                <a:tab pos="114300" algn="l"/>
                <a:tab pos="584200" algn="l"/>
                <a:tab pos="596900" algn="l"/>
              </a:tabLst>
            </a:pP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D.  [適用]ボタンをクリックします。</a:t>
            </a:r>
          </a:p>
          <a:p>
            <a:pPr>
              <a:lnSpc>
                <a:spcPts val="1200"/>
              </a:lnSpc>
              <a:tabLst>
                <a:tab pos="114300" algn="l"/>
                <a:tab pos="584200" algn="l"/>
                <a:tab pos="596900" algn="l"/>
              </a:tabLst>
            </a:pP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584200" algn="l"/>
                <a:tab pos="596900" algn="l"/>
              </a:tabLst>
            </a:pP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これでWebサーバーが設定されました。次のアドレスでインターネットからの使用が可能です。</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584200" algn="l"/>
                <a:tab pos="596900" algn="l"/>
              </a:tabLst>
            </a:pP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http://&lt;AxxonNexサーバーのIPアドレス&gt;:&lt;ポート&gt;/&lt;プレフィックス&gt;</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584200" algn="l"/>
                <a:tab pos="596900" algn="l"/>
              </a:tabLst>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たとえば、サーバーのIPアドレスが[10.0.11.1]、ポートが[8000]、プレフィックスが[/ asip-api]の場合、Webサーバーへは、以下のアドレスでアクセスできます。http://10.0.11.1:8000/asip-api</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584200" algn="l"/>
                <a:tab pos="596900" algn="l"/>
              </a:tabLst>
            </a:pP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1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456609" y="8969338"/>
            <a:ext cx="5609228" cy="854080"/>
          </a:xfrm>
          <a:prstGeom prst="rect">
            <a:avLst/>
          </a:prstGeom>
          <a:noFill/>
        </p:spPr>
        <p:txBody>
          <a:bodyPr wrap="none" rtlCol="0">
            <a:spAutoFit/>
          </a:bodyPr>
          <a:lstStyle/>
          <a:p>
            <a:pPr>
              <a:lnSpc>
                <a:spcPts val="12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ビデオカメラグループの設定</a:t>
            </a:r>
          </a:p>
          <a:p>
            <a:pPr>
              <a:lnSpc>
                <a:spcPts val="1200"/>
              </a:lnSpc>
            </a:pP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a:latin typeface="メイリオ" panose="020B0604030504040204" pitchFamily="50" charset="-128"/>
                <a:ea typeface="メイリオ" panose="020B0604030504040204" pitchFamily="50" charset="-128"/>
                <a:cs typeface="メイリオ" panose="020B0604030504040204" pitchFamily="50" charset="-128"/>
              </a:rPr>
              <a:t>表示のための特定のビデオカメラをより素早く選択するために、ビデオカメラを手動でグルーピングすることができます。</a:t>
            </a:r>
          </a:p>
          <a:p>
            <a:pPr>
              <a:lnSpc>
                <a:spcPts val="1200"/>
              </a:lnSpc>
            </a:pPr>
            <a:r>
              <a:rPr kumimoji="1" lang="ja-JP" altLang="en-US" sz="800">
                <a:latin typeface="メイリオ" panose="020B0604030504040204" pitchFamily="50" charset="-128"/>
                <a:ea typeface="メイリオ" panose="020B0604030504040204" pitchFamily="50" charset="-128"/>
                <a:cs typeface="メイリオ" panose="020B0604030504040204" pitchFamily="50" charset="-128"/>
              </a:rPr>
              <a:t>ビデオカメラのグループは、（[設定]の下の）[デバイス]タブを使用して、インターフェイスを介して構成されています。</a:t>
            </a:r>
          </a:p>
          <a:p>
            <a:pPr>
              <a:lnSpc>
                <a:spcPts val="1200"/>
              </a:lnSpc>
            </a:pPr>
            <a:r>
              <a:rPr kumimoji="1" lang="ja-JP" altLang="en-US" sz="800">
                <a:latin typeface="メイリオ" panose="020B0604030504040204" pitchFamily="50" charset="-128"/>
                <a:ea typeface="メイリオ" panose="020B0604030504040204" pitchFamily="50" charset="-128"/>
                <a:cs typeface="メイリオ" panose="020B0604030504040204" pitchFamily="50" charset="-128"/>
              </a:rPr>
              <a:t>デバイスグループを設定するには、デバイスを設定する適切な権限が必要です。</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5306027"/>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609600" y="5306027"/>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5306027"/>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609600" y="5743670"/>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0931" y="5306027"/>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09600" y="240506"/>
            <a:ext cx="3835400" cy="49784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79</a:t>
            </a:r>
          </a:p>
        </p:txBody>
      </p:sp>
      <p:sp>
        <p:nvSpPr>
          <p:cNvPr id="9" name="TextBox 1"/>
          <p:cNvSpPr txBox="1"/>
          <p:nvPr/>
        </p:nvSpPr>
        <p:spPr>
          <a:xfrm>
            <a:off x="609600" y="5879306"/>
            <a:ext cx="3645229" cy="1738938"/>
          </a:xfrm>
          <a:prstGeom prst="rect">
            <a:avLst/>
          </a:prstGeom>
          <a:noFill/>
        </p:spPr>
        <p:txBody>
          <a:bodyPr wrap="none" lIns="0" tIns="0" rIns="0" rtlCol="0">
            <a:spAutoFit/>
          </a:bodyPr>
          <a:lstStyle/>
          <a:p>
            <a:pPr>
              <a:lnSpc>
                <a:spcPts val="1200"/>
              </a:lnSpc>
              <a:tabLst>
                <a:tab pos="114300" algn="l"/>
                <a:tab pos="2032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ビデオカメラグループの設定手順</a:t>
            </a:r>
          </a:p>
          <a:p>
            <a:pPr>
              <a:lnSpc>
                <a:spcPts val="1200"/>
              </a:lnSpc>
              <a:tabLst>
                <a:tab pos="114300" algn="l"/>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ビデオカメラグループを設定するには、次の手順を実行します。</a:t>
            </a:r>
          </a:p>
          <a:p>
            <a:pPr>
              <a:lnSpc>
                <a:spcPts val="1200"/>
              </a:lnSpc>
              <a:tabLst>
                <a:tab pos="114300" algn="l"/>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グループ]オブジェクトを作成します。</a:t>
            </a:r>
          </a:p>
          <a:p>
            <a:pPr>
              <a:lnSpc>
                <a:spcPts val="1200"/>
              </a:lnSpc>
              <a:tabLst>
                <a:tab pos="114300" algn="l"/>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グループ]オブジェクトにシステムで作成したビデオカメラを追加します。</a:t>
            </a:r>
          </a:p>
          <a:p>
            <a:pPr>
              <a:lnSpc>
                <a:spcPts val="1200"/>
              </a:lnSpc>
              <a:tabLst>
                <a:tab pos="114300" algn="l"/>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グループとサブグループのシステムを作成します</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endParaRPr lang="ja-JP" altLang="en-US" sz="10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グループオブジェクトの作成</a:t>
            </a:r>
          </a:p>
          <a:p>
            <a:pPr>
              <a:lnSpc>
                <a:spcPts val="1200"/>
              </a:lnSpc>
              <a:tabLst>
                <a:tab pos="114300" algn="l"/>
                <a:tab pos="2032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14300" algn="l"/>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[グループ]オブジェクトを作成するには、次の手順を実行します。</a:t>
            </a:r>
          </a:p>
          <a:p>
            <a:pPr>
              <a:lnSpc>
                <a:spcPts val="1200"/>
              </a:lnSpc>
              <a:tabLst>
                <a:tab pos="114300" algn="l"/>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グループ]タブに移動します。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Picture 3"/>
          <p:cNvPicPr>
            <a:picLocks noChangeAspect="1" noChangeArrowheads="1"/>
          </p:cNvPicPr>
          <p:nvPr/>
        </p:nvPicPr>
        <p:blipFill>
          <a:blip r:embed="rId4" cstate="print"/>
          <a:srcRect/>
          <a:stretch>
            <a:fillRect/>
          </a:stretch>
        </p:blipFill>
        <p:spPr bwMode="auto">
          <a:xfrm>
            <a:off x="808037" y="7593806"/>
            <a:ext cx="2514600" cy="29337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1181100" y="647700"/>
            <a:ext cx="2362826" cy="482183"/>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ヘルスボードでの作業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7.3.5.1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サーバーのステータスの表示</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7.3.5.2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カメラステータスの表示</a:t>
            </a:r>
            <a:endPar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TextBox 1"/>
          <p:cNvSpPr txBox="1"/>
          <p:nvPr/>
        </p:nvSpPr>
        <p:spPr>
          <a:xfrm>
            <a:off x="3505200" y="647700"/>
            <a:ext cx="3411190" cy="482183"/>
          </a:xfrm>
          <a:prstGeom prst="rect">
            <a:avLst/>
          </a:prstGeom>
          <a:noFill/>
        </p:spPr>
        <p:txBody>
          <a:bodyPr wrap="none" lIns="0" tIns="0" rIns="0" rtlCol="0">
            <a:spAutoFit/>
          </a:bodyPr>
          <a:lstStyle/>
          <a:p>
            <a:pPr>
              <a:lnSpc>
                <a:spcPts val="1000"/>
              </a:lnSpc>
              <a:tabLst>
                <a:tab pos="889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 . . . . .  261</a:t>
            </a:r>
          </a:p>
          <a:p>
            <a:pPr>
              <a:lnSpc>
                <a:spcPts val="1200"/>
              </a:lnSpc>
              <a:tabLst>
                <a:tab pos="889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262</a:t>
            </a:r>
          </a:p>
          <a:p>
            <a:pPr>
              <a:lnSpc>
                <a:spcPts val="1200"/>
              </a:lnSpc>
              <a:tabLst>
                <a:tab pos="889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 . . . . . . . . . . . . . . . . . . . . . .  265</a:t>
            </a:r>
          </a:p>
        </p:txBody>
      </p:sp>
      <p:sp>
        <p:nvSpPr>
          <p:cNvPr id="5" name="TextBox 1"/>
          <p:cNvSpPr txBox="1"/>
          <p:nvPr/>
        </p:nvSpPr>
        <p:spPr>
          <a:xfrm>
            <a:off x="1181100" y="11176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7.3.6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統計ボードを使用した作業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TextBox 1"/>
          <p:cNvSpPr txBox="1"/>
          <p:nvPr/>
        </p:nvSpPr>
        <p:spPr>
          <a:xfrm>
            <a:off x="3784600" y="1117600"/>
            <a:ext cx="31322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267</a:t>
            </a:r>
          </a:p>
        </p:txBody>
      </p:sp>
      <p:sp>
        <p:nvSpPr>
          <p:cNvPr id="7" name="TextBox 1"/>
          <p:cNvSpPr txBox="1"/>
          <p:nvPr/>
        </p:nvSpPr>
        <p:spPr>
          <a:xfrm>
            <a:off x="990600" y="1282700"/>
            <a:ext cx="15148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オーディオモニタリング</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TextBox 1"/>
          <p:cNvSpPr txBox="1"/>
          <p:nvPr/>
        </p:nvSpPr>
        <p:spPr>
          <a:xfrm>
            <a:off x="2552700" y="1282700"/>
            <a:ext cx="434093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 .  269</a:t>
            </a:r>
          </a:p>
        </p:txBody>
      </p:sp>
      <p:sp>
        <p:nvSpPr>
          <p:cNvPr id="9" name="TextBox 1"/>
          <p:cNvSpPr txBox="1"/>
          <p:nvPr/>
        </p:nvSpPr>
        <p:spPr>
          <a:xfrm>
            <a:off x="990600" y="1460500"/>
            <a:ext cx="5153655" cy="636072"/>
          </a:xfrm>
          <a:prstGeom prst="rect">
            <a:avLst/>
          </a:prstGeom>
          <a:noFill/>
        </p:spPr>
        <p:txBody>
          <a:bodyPr wrap="none" lIns="0" tIns="0" rIns="0" rtlCol="0">
            <a:spAutoFit/>
          </a:bodyPr>
          <a:lstStyle/>
          <a:p>
            <a:pPr>
              <a:lnSpc>
                <a:spcPts val="10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7.4.1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一般情報</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269</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7.4.2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カメラのマイクからの音声をクライアントで聴く</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 . .  269</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7.4.3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クライアントのマイクからの音声のカメラスピーカーでの再生</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 . . . . .  270</a:t>
            </a: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インタラクティブマップでの作業</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271</a:t>
            </a:r>
          </a:p>
        </p:txBody>
      </p:sp>
      <p:sp>
        <p:nvSpPr>
          <p:cNvPr id="10" name="TextBox 1"/>
          <p:cNvSpPr txBox="1"/>
          <p:nvPr/>
        </p:nvSpPr>
        <p:spPr>
          <a:xfrm>
            <a:off x="1181100" y="2082800"/>
            <a:ext cx="21127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マップのオープン</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/クローズ</a:t>
            </a:r>
          </a:p>
        </p:txBody>
      </p:sp>
      <p:sp>
        <p:nvSpPr>
          <p:cNvPr id="11" name="TextBox 1"/>
          <p:cNvSpPr txBox="1"/>
          <p:nvPr/>
        </p:nvSpPr>
        <p:spPr>
          <a:xfrm>
            <a:off x="3695700" y="2082800"/>
            <a:ext cx="322524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271</a:t>
            </a:r>
          </a:p>
        </p:txBody>
      </p:sp>
      <p:sp>
        <p:nvSpPr>
          <p:cNvPr id="12" name="TextBox 1"/>
          <p:cNvSpPr txBox="1"/>
          <p:nvPr/>
        </p:nvSpPr>
        <p:spPr>
          <a:xfrm>
            <a:off x="1181100" y="2235200"/>
            <a:ext cx="16478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マップの傾斜の変更</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TextBox 1"/>
          <p:cNvSpPr txBox="1"/>
          <p:nvPr/>
        </p:nvSpPr>
        <p:spPr>
          <a:xfrm>
            <a:off x="3213100" y="2235200"/>
            <a:ext cx="36901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272</a:t>
            </a:r>
          </a:p>
        </p:txBody>
      </p:sp>
      <p:sp>
        <p:nvSpPr>
          <p:cNvPr id="14" name="TextBox 1"/>
          <p:cNvSpPr txBox="1"/>
          <p:nvPr/>
        </p:nvSpPr>
        <p:spPr>
          <a:xfrm>
            <a:off x="1181100" y="2413000"/>
            <a:ext cx="5950347"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スケーリングとマップのスケーリング</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273</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マップ映像の透明度の調整</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274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イマージョンモード</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 . . . .  274</a:t>
            </a:r>
          </a:p>
        </p:txBody>
      </p:sp>
      <p:sp>
        <p:nvSpPr>
          <p:cNvPr id="15" name="TextBox 1"/>
          <p:cNvSpPr txBox="1"/>
          <p:nvPr/>
        </p:nvSpPr>
        <p:spPr>
          <a:xfrm>
            <a:off x="1181100" y="2882900"/>
            <a:ext cx="164788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マップ間の切り替え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TextBox 1"/>
          <p:cNvSpPr txBox="1"/>
          <p:nvPr/>
        </p:nvSpPr>
        <p:spPr>
          <a:xfrm>
            <a:off x="3403600" y="2882900"/>
            <a:ext cx="350416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275</a:t>
            </a:r>
          </a:p>
        </p:txBody>
      </p:sp>
      <p:sp>
        <p:nvSpPr>
          <p:cNvPr id="17" name="TextBox 1"/>
          <p:cNvSpPr txBox="1"/>
          <p:nvPr/>
        </p:nvSpPr>
        <p:spPr>
          <a:xfrm>
            <a:off x="1181100" y="30353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マップからのデバイス制御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TextBox 1"/>
          <p:cNvSpPr txBox="1"/>
          <p:nvPr/>
        </p:nvSpPr>
        <p:spPr>
          <a:xfrm>
            <a:off x="3975100" y="3035300"/>
            <a:ext cx="29463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277</a:t>
            </a:r>
          </a:p>
        </p:txBody>
      </p:sp>
      <p:sp>
        <p:nvSpPr>
          <p:cNvPr id="19" name="TextBox 1"/>
          <p:cNvSpPr txBox="1"/>
          <p:nvPr/>
        </p:nvSpPr>
        <p:spPr>
          <a:xfrm>
            <a:off x="1181100" y="3200400"/>
            <a:ext cx="609461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7.5.8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デバイスのステータスを表示します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 . .  277</a:t>
            </a:r>
          </a:p>
        </p:txBody>
      </p:sp>
      <p:sp>
        <p:nvSpPr>
          <p:cNvPr id="20" name="TextBox 1"/>
          <p:cNvSpPr txBox="1"/>
          <p:nvPr/>
        </p:nvSpPr>
        <p:spPr>
          <a:xfrm>
            <a:off x="990600" y="3365500"/>
            <a:ext cx="23227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フレームとビデオ記録のエクスポート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4076700" y="3365500"/>
            <a:ext cx="285334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283</a:t>
            </a:r>
          </a:p>
        </p:txBody>
      </p:sp>
      <p:sp>
        <p:nvSpPr>
          <p:cNvPr id="22" name="TextBox 1"/>
          <p:cNvSpPr txBox="1"/>
          <p:nvPr/>
        </p:nvSpPr>
        <p:spPr>
          <a:xfrm>
            <a:off x="1181100" y="3517900"/>
            <a:ext cx="19171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7.6.1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フレームのエクスポート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TextBox 1"/>
          <p:cNvSpPr txBox="1"/>
          <p:nvPr/>
        </p:nvSpPr>
        <p:spPr>
          <a:xfrm>
            <a:off x="2641600" y="3517900"/>
            <a:ext cx="424795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  284</a:t>
            </a:r>
          </a:p>
        </p:txBody>
      </p:sp>
      <p:sp>
        <p:nvSpPr>
          <p:cNvPr id="24" name="TextBox 1"/>
          <p:cNvSpPr txBox="1"/>
          <p:nvPr/>
        </p:nvSpPr>
        <p:spPr>
          <a:xfrm>
            <a:off x="1181100" y="36830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7.6.2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ビデオ記録のエクスポート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TextBox 1"/>
          <p:cNvSpPr txBox="1"/>
          <p:nvPr/>
        </p:nvSpPr>
        <p:spPr>
          <a:xfrm>
            <a:off x="3594100" y="3683000"/>
            <a:ext cx="33182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284</a:t>
            </a:r>
          </a:p>
        </p:txBody>
      </p:sp>
      <p:sp>
        <p:nvSpPr>
          <p:cNvPr id="26" name="TextBox 1"/>
          <p:cNvSpPr txBox="1"/>
          <p:nvPr/>
        </p:nvSpPr>
        <p:spPr>
          <a:xfrm>
            <a:off x="990600" y="3835400"/>
            <a:ext cx="115095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イベント制御</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286</a:t>
            </a:r>
          </a:p>
        </p:txBody>
      </p:sp>
      <p:sp>
        <p:nvSpPr>
          <p:cNvPr id="27" name="TextBox 1"/>
          <p:cNvSpPr txBox="1"/>
          <p:nvPr/>
        </p:nvSpPr>
        <p:spPr>
          <a:xfrm>
            <a:off x="1181100" y="4000500"/>
            <a:ext cx="20518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ライブビデオモードで制御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TextBox 1"/>
          <p:cNvSpPr txBox="1"/>
          <p:nvPr/>
        </p:nvSpPr>
        <p:spPr>
          <a:xfrm>
            <a:off x="3505200" y="4000500"/>
            <a:ext cx="34111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286</a:t>
            </a:r>
          </a:p>
        </p:txBody>
      </p:sp>
      <p:sp>
        <p:nvSpPr>
          <p:cNvPr id="29" name="TextBox 1"/>
          <p:cNvSpPr txBox="1"/>
          <p:nvPr/>
        </p:nvSpPr>
        <p:spPr>
          <a:xfrm>
            <a:off x="1181100" y="4165600"/>
            <a:ext cx="124393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システムログ</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TextBox 1"/>
          <p:cNvSpPr txBox="1"/>
          <p:nvPr/>
        </p:nvSpPr>
        <p:spPr>
          <a:xfrm>
            <a:off x="2832100" y="4165600"/>
            <a:ext cx="406200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286</a:t>
            </a:r>
          </a:p>
        </p:txBody>
      </p:sp>
      <p:sp>
        <p:nvSpPr>
          <p:cNvPr id="31" name="TextBox 1"/>
          <p:cNvSpPr txBox="1"/>
          <p:nvPr/>
        </p:nvSpPr>
        <p:spPr>
          <a:xfrm>
            <a:off x="1371600" y="4330700"/>
            <a:ext cx="4868320"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イベント検索フィルタの設定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286</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イベント検索手順</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 . . . .  287</a:t>
            </a:r>
          </a:p>
        </p:txBody>
      </p:sp>
      <p:sp>
        <p:nvSpPr>
          <p:cNvPr id="32" name="TextBox 1"/>
          <p:cNvSpPr txBox="1"/>
          <p:nvPr/>
        </p:nvSpPr>
        <p:spPr>
          <a:xfrm>
            <a:off x="1371600" y="4635500"/>
            <a:ext cx="258564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イベント検索結果のリフレッシュ</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TextBox 1"/>
          <p:cNvSpPr txBox="1"/>
          <p:nvPr/>
        </p:nvSpPr>
        <p:spPr>
          <a:xfrm>
            <a:off x="4267200" y="4635500"/>
            <a:ext cx="266739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288</a:t>
            </a:r>
          </a:p>
        </p:txBody>
      </p:sp>
      <p:sp>
        <p:nvSpPr>
          <p:cNvPr id="34" name="TextBox 1"/>
          <p:cNvSpPr txBox="1"/>
          <p:nvPr/>
        </p:nvSpPr>
        <p:spPr>
          <a:xfrm>
            <a:off x="1371600" y="4800600"/>
            <a:ext cx="23435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イベント検索結果の表示</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288</a:t>
            </a:r>
          </a:p>
        </p:txBody>
      </p:sp>
      <p:sp>
        <p:nvSpPr>
          <p:cNvPr id="35" name="TextBox 1"/>
          <p:cNvSpPr txBox="1"/>
          <p:nvPr/>
        </p:nvSpPr>
        <p:spPr>
          <a:xfrm>
            <a:off x="1371600" y="4965700"/>
            <a:ext cx="27202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イベントの検索結果のエクスポート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TextBox 1"/>
          <p:cNvSpPr txBox="1"/>
          <p:nvPr/>
        </p:nvSpPr>
        <p:spPr>
          <a:xfrm>
            <a:off x="4165600" y="4965700"/>
            <a:ext cx="276037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289</a:t>
            </a:r>
          </a:p>
        </p:txBody>
      </p:sp>
      <p:sp>
        <p:nvSpPr>
          <p:cNvPr id="37" name="TextBox 1"/>
          <p:cNvSpPr txBox="1"/>
          <p:nvPr/>
        </p:nvSpPr>
        <p:spPr>
          <a:xfrm>
            <a:off x="1371600" y="5118100"/>
            <a:ext cx="406681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7.7.2.6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特定のイベントのビデオをアーカイブするために切り替え</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TextBox 1"/>
          <p:cNvSpPr txBox="1"/>
          <p:nvPr/>
        </p:nvSpPr>
        <p:spPr>
          <a:xfrm>
            <a:off x="5029200" y="5118100"/>
            <a:ext cx="192360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290</a:t>
            </a:r>
          </a:p>
        </p:txBody>
      </p:sp>
      <p:sp>
        <p:nvSpPr>
          <p:cNvPr id="39" name="TextBox 1"/>
          <p:cNvSpPr txBox="1"/>
          <p:nvPr/>
        </p:nvSpPr>
        <p:spPr>
          <a:xfrm>
            <a:off x="990600" y="5283200"/>
            <a:ext cx="274273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7.8 WebクライアントからのAxxonNext作業</a:t>
            </a:r>
          </a:p>
        </p:txBody>
      </p:sp>
      <p:sp>
        <p:nvSpPr>
          <p:cNvPr id="40" name="TextBox 1"/>
          <p:cNvSpPr txBox="1"/>
          <p:nvPr/>
        </p:nvSpPr>
        <p:spPr>
          <a:xfrm>
            <a:off x="4737100" y="5283200"/>
            <a:ext cx="220252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291</a:t>
            </a:r>
          </a:p>
        </p:txBody>
      </p:sp>
      <p:sp>
        <p:nvSpPr>
          <p:cNvPr id="41" name="TextBox 1"/>
          <p:cNvSpPr txBox="1"/>
          <p:nvPr/>
        </p:nvSpPr>
        <p:spPr>
          <a:xfrm>
            <a:off x="1181100" y="5448300"/>
            <a:ext cx="5491888"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7.8.1Webクライアントの起動 . . . . . . . . . . . . . . . . . . . . . . . . . . . . . . . . . . .  291</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Webクライアントでビデオカメラの検索</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292</a:t>
            </a:r>
          </a:p>
        </p:txBody>
      </p:sp>
      <p:sp>
        <p:nvSpPr>
          <p:cNvPr id="42" name="TextBox 1"/>
          <p:cNvSpPr txBox="1"/>
          <p:nvPr/>
        </p:nvSpPr>
        <p:spPr>
          <a:xfrm>
            <a:off x="1181100" y="5765800"/>
            <a:ext cx="3802323"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ウェブクライアントを介してリアルタイムのビデオ監視</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Webクライアントを介してビデオのアーカイブを表示</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TextBox 1"/>
          <p:cNvSpPr txBox="1"/>
          <p:nvPr/>
        </p:nvSpPr>
        <p:spPr>
          <a:xfrm>
            <a:off x="4838700" y="5765800"/>
            <a:ext cx="2109552"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292</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293</a:t>
            </a:r>
          </a:p>
        </p:txBody>
      </p:sp>
      <p:sp>
        <p:nvSpPr>
          <p:cNvPr id="44" name="TextBox 1"/>
          <p:cNvSpPr txBox="1"/>
          <p:nvPr/>
        </p:nvSpPr>
        <p:spPr>
          <a:xfrm>
            <a:off x="1181100" y="6083300"/>
            <a:ext cx="5913478"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Webクライアントのアーカイブ位置選択パネル</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294</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7.8.6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Webクライアントでのデジタルビデオズーム</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 . . . . . . . . .  295</a:t>
            </a:r>
          </a:p>
        </p:txBody>
      </p:sp>
      <p:sp>
        <p:nvSpPr>
          <p:cNvPr id="45" name="TextBox 1"/>
          <p:cNvSpPr txBox="1"/>
          <p:nvPr/>
        </p:nvSpPr>
        <p:spPr>
          <a:xfrm>
            <a:off x="1181100" y="6400800"/>
            <a:ext cx="313707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7.8.7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Webクライアントを介したPTZカメラの制御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TextBox 1"/>
          <p:cNvSpPr txBox="1"/>
          <p:nvPr/>
        </p:nvSpPr>
        <p:spPr>
          <a:xfrm>
            <a:off x="4927600" y="6400800"/>
            <a:ext cx="20165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295</a:t>
            </a:r>
          </a:p>
        </p:txBody>
      </p:sp>
      <p:sp>
        <p:nvSpPr>
          <p:cNvPr id="47" name="TextBox 1"/>
          <p:cNvSpPr txBox="1"/>
          <p:nvPr/>
        </p:nvSpPr>
        <p:spPr>
          <a:xfrm>
            <a:off x="1371600" y="6565900"/>
            <a:ext cx="4478790"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7.8.7.1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プリセットを使用したWebクライアントを介したPTZカメラ制御</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TextBox 1"/>
          <p:cNvSpPr txBox="1"/>
          <p:nvPr/>
        </p:nvSpPr>
        <p:spPr>
          <a:xfrm>
            <a:off x="6451600" y="6565900"/>
            <a:ext cx="5289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296</a:t>
            </a:r>
          </a:p>
        </p:txBody>
      </p:sp>
      <p:sp>
        <p:nvSpPr>
          <p:cNvPr id="49" name="TextBox 1"/>
          <p:cNvSpPr txBox="1"/>
          <p:nvPr/>
        </p:nvSpPr>
        <p:spPr>
          <a:xfrm>
            <a:off x="1371600" y="6718300"/>
            <a:ext cx="407483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7.8.7.2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WebクライアントでPTZカメラの光学ズームを変更します</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TextBox 1"/>
          <p:cNvSpPr txBox="1"/>
          <p:nvPr/>
        </p:nvSpPr>
        <p:spPr>
          <a:xfrm>
            <a:off x="6172200" y="6718300"/>
            <a:ext cx="8079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296</a:t>
            </a:r>
          </a:p>
        </p:txBody>
      </p:sp>
      <p:sp>
        <p:nvSpPr>
          <p:cNvPr id="51" name="TextBox 1"/>
          <p:cNvSpPr txBox="1"/>
          <p:nvPr/>
        </p:nvSpPr>
        <p:spPr>
          <a:xfrm>
            <a:off x="1371600" y="6883400"/>
            <a:ext cx="43441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7.8.7.3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WebクライアントでPTZカメラの位置決め速度を変更します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52" name="TextBox 1"/>
          <p:cNvSpPr txBox="1"/>
          <p:nvPr/>
        </p:nvSpPr>
        <p:spPr>
          <a:xfrm>
            <a:off x="6451600" y="6883400"/>
            <a:ext cx="52899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297</a:t>
            </a:r>
          </a:p>
        </p:txBody>
      </p:sp>
      <p:sp>
        <p:nvSpPr>
          <p:cNvPr id="53" name="TextBox 1"/>
          <p:cNvSpPr txBox="1"/>
          <p:nvPr/>
        </p:nvSpPr>
        <p:spPr>
          <a:xfrm>
            <a:off x="1371600" y="7035800"/>
            <a:ext cx="380552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7.8.7.4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WebクライアントでPTZカメラの傾きを変更します</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54" name="TextBox 1"/>
          <p:cNvSpPr txBox="1"/>
          <p:nvPr/>
        </p:nvSpPr>
        <p:spPr>
          <a:xfrm>
            <a:off x="5499100" y="7035800"/>
            <a:ext cx="145873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297</a:t>
            </a:r>
          </a:p>
        </p:txBody>
      </p:sp>
      <p:sp>
        <p:nvSpPr>
          <p:cNvPr id="55" name="TextBox 1"/>
          <p:cNvSpPr txBox="1"/>
          <p:nvPr/>
        </p:nvSpPr>
        <p:spPr>
          <a:xfrm>
            <a:off x="1181100" y="7200900"/>
            <a:ext cx="288380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7.8.8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Webクライアントメッセージウィンドウ</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TextBox 1"/>
          <p:cNvSpPr txBox="1"/>
          <p:nvPr/>
        </p:nvSpPr>
        <p:spPr>
          <a:xfrm>
            <a:off x="3594100" y="7200900"/>
            <a:ext cx="331821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297</a:t>
            </a:r>
          </a:p>
        </p:txBody>
      </p:sp>
      <p:sp>
        <p:nvSpPr>
          <p:cNvPr id="57" name="TextBox 1"/>
          <p:cNvSpPr txBox="1"/>
          <p:nvPr/>
        </p:nvSpPr>
        <p:spPr>
          <a:xfrm>
            <a:off x="990600" y="7366000"/>
            <a:ext cx="317875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モバイルクライアントを通じたAxxonNextでの作業</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TextBox 1"/>
          <p:cNvSpPr txBox="1"/>
          <p:nvPr/>
        </p:nvSpPr>
        <p:spPr>
          <a:xfrm>
            <a:off x="4927600" y="7366000"/>
            <a:ext cx="201657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297</a:t>
            </a:r>
          </a:p>
        </p:txBody>
      </p:sp>
      <p:sp>
        <p:nvSpPr>
          <p:cNvPr id="59" name="TextBox 1"/>
          <p:cNvSpPr txBox="1"/>
          <p:nvPr/>
        </p:nvSpPr>
        <p:spPr>
          <a:xfrm>
            <a:off x="800100" y="7531100"/>
            <a:ext cx="2543966" cy="328295"/>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ユーティリティの説明</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298</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アクティベーションユーティリティ</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298</a:t>
            </a:r>
          </a:p>
        </p:txBody>
      </p:sp>
      <p:sp>
        <p:nvSpPr>
          <p:cNvPr id="60" name="TextBox 1"/>
          <p:cNvSpPr txBox="1"/>
          <p:nvPr/>
        </p:nvSpPr>
        <p:spPr>
          <a:xfrm>
            <a:off x="990600" y="7835900"/>
            <a:ext cx="112530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Axxon支援ツール</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TextBox 1"/>
          <p:cNvSpPr txBox="1"/>
          <p:nvPr/>
        </p:nvSpPr>
        <p:spPr>
          <a:xfrm>
            <a:off x="2743200" y="7835900"/>
            <a:ext cx="4154984"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299</a:t>
            </a:r>
          </a:p>
        </p:txBody>
      </p:sp>
      <p:sp>
        <p:nvSpPr>
          <p:cNvPr id="62" name="TextBox 1"/>
          <p:cNvSpPr txBox="1"/>
          <p:nvPr/>
        </p:nvSpPr>
        <p:spPr>
          <a:xfrm>
            <a:off x="1181100" y="8001000"/>
            <a:ext cx="287418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8.2.1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Support.exeユーティリティの目的</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300</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8.2.2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ユーティリティの起動と終了</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300</a:t>
            </a:r>
          </a:p>
        </p:txBody>
      </p:sp>
      <p:sp>
        <p:nvSpPr>
          <p:cNvPr id="63" name="TextBox 1"/>
          <p:cNvSpPr txBox="1"/>
          <p:nvPr/>
        </p:nvSpPr>
        <p:spPr>
          <a:xfrm>
            <a:off x="1181100" y="8318500"/>
            <a:ext cx="377186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8.2.3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support.exeのユーティリティインターフェイスの説明</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TextBox 1"/>
          <p:cNvSpPr txBox="1"/>
          <p:nvPr/>
        </p:nvSpPr>
        <p:spPr>
          <a:xfrm>
            <a:off x="4838700" y="8318500"/>
            <a:ext cx="21095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300</a:t>
            </a:r>
          </a:p>
        </p:txBody>
      </p:sp>
      <p:sp>
        <p:nvSpPr>
          <p:cNvPr id="65" name="TextBox 1"/>
          <p:cNvSpPr txBox="1"/>
          <p:nvPr/>
        </p:nvSpPr>
        <p:spPr>
          <a:xfrm>
            <a:off x="1181100" y="8483600"/>
            <a:ext cx="1513235"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8.2.4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プロセスサービス</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TextBox 1"/>
          <p:cNvSpPr txBox="1"/>
          <p:nvPr/>
        </p:nvSpPr>
        <p:spPr>
          <a:xfrm>
            <a:off x="3213100" y="8483600"/>
            <a:ext cx="3690113"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301</a:t>
            </a:r>
          </a:p>
        </p:txBody>
      </p:sp>
      <p:sp>
        <p:nvSpPr>
          <p:cNvPr id="67" name="TextBox 1"/>
          <p:cNvSpPr txBox="1"/>
          <p:nvPr/>
        </p:nvSpPr>
        <p:spPr>
          <a:xfrm>
            <a:off x="1181100" y="8648700"/>
            <a:ext cx="4475584"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8.2.5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サポートを使用するサーバーとクライアントの構成時のデータ収集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302</a:t>
            </a:r>
          </a:p>
        </p:txBody>
      </p:sp>
      <p:sp>
        <p:nvSpPr>
          <p:cNvPr id="68" name="TextBox 1"/>
          <p:cNvSpPr txBox="1"/>
          <p:nvPr/>
        </p:nvSpPr>
        <p:spPr>
          <a:xfrm>
            <a:off x="990600" y="8966200"/>
            <a:ext cx="151483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ログ管理ユーティリティ</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TextBox 1"/>
          <p:cNvSpPr txBox="1"/>
          <p:nvPr/>
        </p:nvSpPr>
        <p:spPr>
          <a:xfrm>
            <a:off x="3022600" y="8966200"/>
            <a:ext cx="387606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304</a:t>
            </a:r>
          </a:p>
        </p:txBody>
      </p:sp>
      <p:sp>
        <p:nvSpPr>
          <p:cNvPr id="70" name="TextBox 1"/>
          <p:cNvSpPr txBox="1"/>
          <p:nvPr/>
        </p:nvSpPr>
        <p:spPr>
          <a:xfrm>
            <a:off x="1181100" y="9118600"/>
            <a:ext cx="218649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8.3.1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ユーティリティの起動と終了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TextBox 1"/>
          <p:cNvSpPr txBox="1"/>
          <p:nvPr/>
        </p:nvSpPr>
        <p:spPr>
          <a:xfrm>
            <a:off x="3784600" y="9118600"/>
            <a:ext cx="31322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305</a:t>
            </a:r>
          </a:p>
        </p:txBody>
      </p:sp>
      <p:sp>
        <p:nvSpPr>
          <p:cNvPr id="72" name="TextBox 1"/>
          <p:cNvSpPr txBox="1"/>
          <p:nvPr/>
        </p:nvSpPr>
        <p:spPr>
          <a:xfrm>
            <a:off x="1181100" y="9283700"/>
            <a:ext cx="2079095" cy="328295"/>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8.3.2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ログアーカイブの設定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305</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8.3.3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ログレベルの設定</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306</a:t>
            </a:r>
          </a:p>
        </p:txBody>
      </p:sp>
      <p:sp>
        <p:nvSpPr>
          <p:cNvPr id="73" name="TextBox 1"/>
          <p:cNvSpPr txBox="1"/>
          <p:nvPr/>
        </p:nvSpPr>
        <p:spPr>
          <a:xfrm>
            <a:off x="990600" y="9601200"/>
            <a:ext cx="2053447"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デジタル署名検証ユーティリティ</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TextBox 1"/>
          <p:cNvSpPr txBox="1"/>
          <p:nvPr/>
        </p:nvSpPr>
        <p:spPr>
          <a:xfrm>
            <a:off x="3784600" y="9601200"/>
            <a:ext cx="3132268"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307</a:t>
            </a:r>
          </a:p>
        </p:txBody>
      </p:sp>
      <p:sp>
        <p:nvSpPr>
          <p:cNvPr id="75" name="TextBox 1"/>
          <p:cNvSpPr txBox="1"/>
          <p:nvPr/>
        </p:nvSpPr>
        <p:spPr>
          <a:xfrm>
            <a:off x="800100" y="9766300"/>
            <a:ext cx="31579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付録</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TextBox 1"/>
          <p:cNvSpPr txBox="1"/>
          <p:nvPr/>
        </p:nvSpPr>
        <p:spPr>
          <a:xfrm>
            <a:off x="1879600" y="9766300"/>
            <a:ext cx="4991751"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 . . . . . . . .  308</a:t>
            </a:r>
          </a:p>
        </p:txBody>
      </p:sp>
      <p:sp>
        <p:nvSpPr>
          <p:cNvPr id="77" name="TextBox 1"/>
          <p:cNvSpPr txBox="1"/>
          <p:nvPr/>
        </p:nvSpPr>
        <p:spPr>
          <a:xfrm>
            <a:off x="990600" y="9918700"/>
            <a:ext cx="942566"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付録1.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用語集</a:t>
            </a:r>
            <a:endPar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TextBox 1"/>
          <p:cNvSpPr txBox="1"/>
          <p:nvPr/>
        </p:nvSpPr>
        <p:spPr>
          <a:xfrm>
            <a:off x="2832100" y="9918700"/>
            <a:ext cx="406200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308</a:t>
            </a:r>
          </a:p>
        </p:txBody>
      </p:sp>
    </p:spTree>
    <p:extLst>
      <p:ext uri="{BB962C8B-B14F-4D97-AF65-F5344CB8AC3E}">
        <p14:creationId xmlns:p14="http://schemas.microsoft.com/office/powerpoint/2010/main" val="126920208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
          <p:cNvSpPr txBox="1"/>
          <p:nvPr/>
        </p:nvSpPr>
        <p:spPr>
          <a:xfrm>
            <a:off x="757237" y="376564"/>
            <a:ext cx="6604000" cy="507831"/>
          </a:xfrm>
          <a:prstGeom prst="rect">
            <a:avLst/>
          </a:prstGeom>
          <a:noFill/>
        </p:spPr>
        <p:txBody>
          <a:bodyPr wrap="square" lIns="0" tIns="0" rIns="0" rtlCol="0">
            <a:spAutoFit/>
          </a:bodyPr>
          <a:lstStyle/>
          <a:p>
            <a:pPr>
              <a:lnSpc>
                <a:spcPts val="1200"/>
              </a:lnSpc>
              <a:tabLst>
                <a:tab pos="1778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[グループ]オブジェクトを作成するには、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ボタンをクリックするか、または</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[全グループ]オブジェクトの コンテキストメニューで[グループを追加]を選択します。</a:t>
            </a:r>
            <a:b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コンテキストメニューでグループを追加]を選択します。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944181" y="926306"/>
            <a:ext cx="5959856" cy="651510"/>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システムで作成されたすべてのビデオカメラを含む[全グループ]オブジェクトは、デフォルトでアクセス可能です。このオブジェクトを削除することはできません。このグループからビデオカメラを削除することもできません。</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60437" y="88439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960437" y="884395"/>
            <a:ext cx="9525" cy="720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960437" y="1612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10768" y="884395"/>
            <a:ext cx="9525" cy="720000"/>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579437" y="4618195"/>
            <a:ext cx="6340856" cy="575310"/>
          </a:xfrm>
          <a:custGeom>
            <a:avLst/>
            <a:gdLst>
              <a:gd name="connsiteX0" fmla="*/ 0 w 6340856"/>
              <a:gd name="connsiteY0" fmla="*/ 0 h 575310"/>
              <a:gd name="connsiteX1" fmla="*/ 6340856 w 6340856"/>
              <a:gd name="connsiteY1" fmla="*/ 0 h 575310"/>
              <a:gd name="connsiteX2" fmla="*/ 6340856 w 6340856"/>
              <a:gd name="connsiteY2" fmla="*/ 575310 h 575310"/>
              <a:gd name="connsiteX3" fmla="*/ 0 w 6340856"/>
              <a:gd name="connsiteY3" fmla="*/ 575310 h 575310"/>
              <a:gd name="connsiteX4" fmla="*/ 0 w 6340856"/>
              <a:gd name="connsiteY4" fmla="*/ 0 h 57531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310">
                <a:moveTo>
                  <a:pt x="0" y="0"/>
                </a:moveTo>
                <a:lnTo>
                  <a:pt x="6340856" y="0"/>
                </a:lnTo>
                <a:lnTo>
                  <a:pt x="6340856" y="575310"/>
                </a:lnTo>
                <a:lnTo>
                  <a:pt x="0" y="57531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ビデオカメラは、管理操作を介して、グループに追加されます（「管理グループとビデオカメラ対象」参照）。グループにビデオカメラを追加する標準的な方法を以下に示します。</a:t>
            </a:r>
            <a:endParaRPr lang="zh-CN"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579437" y="4618195"/>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579437" y="46181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579437" y="51839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10768" y="4618195"/>
            <a:ext cx="9525" cy="575310"/>
          </a:xfrm>
          <a:custGeom>
            <a:avLst/>
            <a:gdLst>
              <a:gd name="connsiteX0" fmla="*/ 4762 w 9525"/>
              <a:gd name="connsiteY0" fmla="*/ 0 h 575310"/>
              <a:gd name="connsiteX1" fmla="*/ 4762 w 9525"/>
              <a:gd name="connsiteY1" fmla="*/ 575310 h 575310"/>
            </a:gdLst>
            <a:ahLst/>
            <a:cxnLst>
              <a:cxn ang="0">
                <a:pos x="connsiteX0" y="connsiteY0"/>
              </a:cxn>
              <a:cxn ang="1">
                <a:pos x="connsiteX1" y="connsiteY1"/>
              </a:cxn>
            </a:cxnLst>
            <a:rect l="l" t="t" r="r" b="b"/>
            <a:pathLst>
              <a:path w="9525" h="575310">
                <a:moveTo>
                  <a:pt x="4762" y="0"/>
                </a:moveTo>
                <a:lnTo>
                  <a:pt x="4762" y="57531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588962" y="4631006"/>
            <a:ext cx="177800" cy="177800"/>
          </a:xfrm>
          <a:prstGeom prst="rect">
            <a:avLst/>
          </a:prstGeom>
          <a:noFill/>
        </p:spPr>
      </p:pic>
      <p:pic>
        <p:nvPicPr>
          <p:cNvPr id="15" name="Picture 3"/>
          <p:cNvPicPr>
            <a:picLocks noChangeAspect="1" noChangeArrowheads="1"/>
          </p:cNvPicPr>
          <p:nvPr/>
        </p:nvPicPr>
        <p:blipFill>
          <a:blip r:embed="rId3" cstate="print"/>
          <a:srcRect/>
          <a:stretch>
            <a:fillRect/>
          </a:stretch>
        </p:blipFill>
        <p:spPr bwMode="auto">
          <a:xfrm>
            <a:off x="2789237" y="316706"/>
            <a:ext cx="342900" cy="342900"/>
          </a:xfrm>
          <a:prstGeom prst="rect">
            <a:avLst/>
          </a:prstGeom>
          <a:noFill/>
        </p:spPr>
      </p:pic>
      <p:pic>
        <p:nvPicPr>
          <p:cNvPr id="16" name="Picture 3"/>
          <p:cNvPicPr>
            <a:picLocks noChangeAspect="1" noChangeArrowheads="1"/>
          </p:cNvPicPr>
          <p:nvPr/>
        </p:nvPicPr>
        <p:blipFill>
          <a:blip r:embed="rId4" cstate="print"/>
          <a:srcRect/>
          <a:stretch>
            <a:fillRect/>
          </a:stretch>
        </p:blipFill>
        <p:spPr bwMode="auto">
          <a:xfrm>
            <a:off x="969962" y="893921"/>
            <a:ext cx="177800" cy="177800"/>
          </a:xfrm>
          <a:prstGeom prst="rect">
            <a:avLst/>
          </a:prstGeom>
          <a:noFill/>
        </p:spPr>
      </p:pic>
      <p:pic>
        <p:nvPicPr>
          <p:cNvPr id="17" name="Picture 3"/>
          <p:cNvPicPr>
            <a:picLocks noChangeAspect="1" noChangeArrowheads="1"/>
          </p:cNvPicPr>
          <p:nvPr/>
        </p:nvPicPr>
        <p:blipFill>
          <a:blip r:embed="rId5" cstate="print"/>
          <a:srcRect/>
          <a:stretch>
            <a:fillRect/>
          </a:stretch>
        </p:blipFill>
        <p:spPr bwMode="auto">
          <a:xfrm>
            <a:off x="960437" y="1967706"/>
            <a:ext cx="5257800" cy="13970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80</a:t>
            </a:r>
          </a:p>
        </p:txBody>
      </p:sp>
      <p:sp>
        <p:nvSpPr>
          <p:cNvPr id="20" name="TextBox 1"/>
          <p:cNvSpPr txBox="1"/>
          <p:nvPr/>
        </p:nvSpPr>
        <p:spPr>
          <a:xfrm>
            <a:off x="808037" y="1764506"/>
            <a:ext cx="2311530" cy="135935"/>
          </a:xfrm>
          <a:prstGeom prst="rect">
            <a:avLst/>
          </a:prstGeom>
          <a:noFill/>
        </p:spPr>
        <p:txBody>
          <a:bodyPr wrap="none" lIns="0" tIns="0" rIns="0" rtlCol="0">
            <a:spAutoFit/>
          </a:bodyPr>
          <a:lstStyle/>
          <a:p>
            <a:pPr>
              <a:lnSpc>
                <a:spcPts val="700"/>
              </a:lnSpc>
              <a:tabLst>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[名前]フィールドにグループ名を指定します。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TextBox 1"/>
          <p:cNvSpPr txBox="1"/>
          <p:nvPr/>
        </p:nvSpPr>
        <p:spPr>
          <a:xfrm>
            <a:off x="854471" y="3466728"/>
            <a:ext cx="3975447" cy="1123384"/>
          </a:xfrm>
          <a:prstGeom prst="rect">
            <a:avLst/>
          </a:prstGeom>
          <a:noFill/>
        </p:spPr>
        <p:txBody>
          <a:bodyPr wrap="none" lIns="0" tIns="0" rIns="0" rtlCol="0">
            <a:spAutoFit/>
          </a:bodyPr>
          <a:lstStyle/>
          <a:p>
            <a:pPr>
              <a:lnSpc>
                <a:spcPts val="1200"/>
              </a:lnSpc>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適切なフィールドにグループの説明を入力します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203200" algn="l"/>
                <a:tab pos="342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[適用]ボタンをクリックします。</a:t>
            </a:r>
          </a:p>
          <a:p>
            <a:pPr>
              <a:lnSpc>
                <a:spcPts val="1200"/>
              </a:lnSpc>
              <a:tabLst>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グループオブジェクトが作成されます。</a:t>
            </a:r>
          </a:p>
          <a:p>
            <a:pPr>
              <a:lnSpc>
                <a:spcPts val="1200"/>
              </a:lnSpc>
              <a:tabLst>
                <a:tab pos="203200" algn="l"/>
                <a:tab pos="3429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システムで作成されたビデオカメラのグループオブジェクトへの追加</a:t>
            </a: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グループにビデオカメラを追加するには、次の手順を実行します。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808037" y="5345906"/>
            <a:ext cx="4204997" cy="215444"/>
          </a:xfrm>
          <a:prstGeom prst="rect">
            <a:avLst/>
          </a:prstGeom>
          <a:noFill/>
        </p:spPr>
        <p:txBody>
          <a:bodyPr wrap="none" rtlCol="0">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[全グループ]のグループでビデオカメラを選択し、選択したグループに追加します。</a:t>
            </a:r>
          </a:p>
        </p:txBody>
      </p:sp>
      <p:pic>
        <p:nvPicPr>
          <p:cNvPr id="24" name="Picture 3"/>
          <p:cNvPicPr>
            <a:picLocks noChangeAspect="1" noChangeArrowheads="1"/>
          </p:cNvPicPr>
          <p:nvPr/>
        </p:nvPicPr>
        <p:blipFill>
          <a:blip r:embed="rId6" cstate="print"/>
          <a:srcRect/>
          <a:stretch>
            <a:fillRect/>
          </a:stretch>
        </p:blipFill>
        <p:spPr bwMode="auto">
          <a:xfrm>
            <a:off x="969962" y="5561350"/>
            <a:ext cx="2882900" cy="1905000"/>
          </a:xfrm>
          <a:prstGeom prst="rect">
            <a:avLst/>
          </a:prstGeom>
          <a:noFill/>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1"/>
          <p:cNvSpPr txBox="1"/>
          <p:nvPr/>
        </p:nvSpPr>
        <p:spPr>
          <a:xfrm>
            <a:off x="812800" y="773906"/>
            <a:ext cx="5491888" cy="815608"/>
          </a:xfrm>
          <a:prstGeom prst="rect">
            <a:avLst/>
          </a:prstGeom>
          <a:noFill/>
        </p:spPr>
        <p:txBody>
          <a:bodyPr wrap="none" lIns="0" tIns="0" rIns="0" rtlCol="0">
            <a:spAutoFit/>
          </a:bodyPr>
          <a:lstStyle/>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ボタンをクリックするか</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、選択したビデオカメラのコンテキストメニューから</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[コピー]を選択します。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ビデオカメラを追加する</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[グループ]オブジェクトを選択します。</a:t>
            </a:r>
          </a:p>
          <a:p>
            <a:pPr>
              <a:lnSpc>
                <a:spcPts val="12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ボタンをクリックするか、選択されたビデオカメラのコンテキストメニューから</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[貼り付け]を選択します。</a:t>
            </a:r>
          </a:p>
          <a:p>
            <a:pPr>
              <a:lnSpc>
                <a:spcPts val="1200"/>
              </a:lnSpc>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  グループに必要なビデオカメラを入力します（ステップ1～4を参照）。</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Freeform 3"/>
          <p:cNvSpPr/>
          <p:nvPr/>
        </p:nvSpPr>
        <p:spPr>
          <a:xfrm>
            <a:off x="609600" y="10077450"/>
            <a:ext cx="2671826" cy="12700"/>
          </a:xfrm>
          <a:custGeom>
            <a:avLst/>
            <a:gdLst>
              <a:gd name="connsiteX0" fmla="*/ 0 w 2671826"/>
              <a:gd name="connsiteY0" fmla="*/ 1905 h 12700"/>
              <a:gd name="connsiteX1" fmla="*/ 2671826 w 2671826"/>
              <a:gd name="connsiteY1" fmla="*/ 1905 h 12700"/>
            </a:gdLst>
            <a:ahLst/>
            <a:cxnLst>
              <a:cxn ang="0">
                <a:pos x="connsiteX0" y="connsiteY0"/>
              </a:cxn>
              <a:cxn ang="1">
                <a:pos x="connsiteX1" y="connsiteY1"/>
              </a:cxn>
            </a:cxnLst>
            <a:rect l="l" t="t" r="r" b="b"/>
            <a:pathLst>
              <a:path w="2671826" h="12700">
                <a:moveTo>
                  <a:pt x="0" y="1905"/>
                </a:moveTo>
                <a:lnTo>
                  <a:pt x="2671826"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3271901" y="10077450"/>
            <a:ext cx="3678554" cy="12700"/>
          </a:xfrm>
          <a:custGeom>
            <a:avLst/>
            <a:gdLst>
              <a:gd name="connsiteX0" fmla="*/ 0 w 3678554"/>
              <a:gd name="connsiteY0" fmla="*/ 1905 h 12700"/>
              <a:gd name="connsiteX1" fmla="*/ 3678555 w 3678554"/>
              <a:gd name="connsiteY1" fmla="*/ 1905 h 12700"/>
            </a:gdLst>
            <a:ahLst/>
            <a:cxnLst>
              <a:cxn ang="0">
                <a:pos x="connsiteX0" y="connsiteY0"/>
              </a:cxn>
              <a:cxn ang="1">
                <a:pos x="connsiteX1" y="connsiteY1"/>
              </a:cxn>
            </a:cxnLst>
            <a:rect l="l" t="t" r="r" b="b"/>
            <a:pathLst>
              <a:path w="3678554" h="12700">
                <a:moveTo>
                  <a:pt x="0" y="1905"/>
                </a:moveTo>
                <a:lnTo>
                  <a:pt x="3678555"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798512" y="1577541"/>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4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1つのビデオカメラを複数のグループに割り当てることができます。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Freeform 3"/>
          <p:cNvSpPr/>
          <p:nvPr/>
        </p:nvSpPr>
        <p:spPr>
          <a:xfrm>
            <a:off x="798512" y="157754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798512" y="157754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798512" y="202140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6748843" y="1577541"/>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3" name="Picture 3"/>
          <p:cNvPicPr>
            <a:picLocks noChangeAspect="1" noChangeArrowheads="1"/>
          </p:cNvPicPr>
          <p:nvPr/>
        </p:nvPicPr>
        <p:blipFill>
          <a:blip r:embed="rId2" cstate="print"/>
          <a:srcRect/>
          <a:stretch>
            <a:fillRect/>
          </a:stretch>
        </p:blipFill>
        <p:spPr bwMode="auto">
          <a:xfrm>
            <a:off x="939062" y="621506"/>
            <a:ext cx="317500" cy="304800"/>
          </a:xfrm>
          <a:prstGeom prst="rect">
            <a:avLst/>
          </a:prstGeom>
          <a:noFill/>
        </p:spPr>
      </p:pic>
      <p:pic>
        <p:nvPicPr>
          <p:cNvPr id="24" name="Picture 3"/>
          <p:cNvPicPr>
            <a:picLocks noChangeAspect="1" noChangeArrowheads="1"/>
          </p:cNvPicPr>
          <p:nvPr/>
        </p:nvPicPr>
        <p:blipFill>
          <a:blip r:embed="rId3" cstate="print"/>
          <a:srcRect/>
          <a:stretch>
            <a:fillRect/>
          </a:stretch>
        </p:blipFill>
        <p:spPr bwMode="auto">
          <a:xfrm>
            <a:off x="960437" y="1078706"/>
            <a:ext cx="317500" cy="304800"/>
          </a:xfrm>
          <a:prstGeom prst="rect">
            <a:avLst/>
          </a:prstGeom>
          <a:noFill/>
        </p:spPr>
      </p:pic>
      <p:pic>
        <p:nvPicPr>
          <p:cNvPr id="25" name="Picture 3"/>
          <p:cNvPicPr>
            <a:picLocks noChangeAspect="1" noChangeArrowheads="1"/>
          </p:cNvPicPr>
          <p:nvPr/>
        </p:nvPicPr>
        <p:blipFill>
          <a:blip r:embed="rId4" cstate="print"/>
          <a:srcRect/>
          <a:stretch>
            <a:fillRect/>
          </a:stretch>
        </p:blipFill>
        <p:spPr bwMode="auto">
          <a:xfrm>
            <a:off x="821549" y="1580005"/>
            <a:ext cx="177800" cy="177800"/>
          </a:xfrm>
          <a:prstGeom prst="rect">
            <a:avLst/>
          </a:prstGeom>
          <a:noFill/>
        </p:spPr>
      </p:pic>
      <p:pic>
        <p:nvPicPr>
          <p:cNvPr id="26" name="Picture 3"/>
          <p:cNvPicPr>
            <a:picLocks noChangeAspect="1" noChangeArrowheads="1"/>
          </p:cNvPicPr>
          <p:nvPr/>
        </p:nvPicPr>
        <p:blipFill>
          <a:blip r:embed="rId5" cstate="print"/>
          <a:srcRect/>
          <a:stretch>
            <a:fillRect/>
          </a:stretch>
        </p:blipFill>
        <p:spPr bwMode="auto">
          <a:xfrm>
            <a:off x="609600" y="2831306"/>
            <a:ext cx="2882900" cy="29845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81</a:t>
            </a:r>
          </a:p>
        </p:txBody>
      </p:sp>
      <p:sp>
        <p:nvSpPr>
          <p:cNvPr id="1024" name="TextBox 1"/>
          <p:cNvSpPr txBox="1"/>
          <p:nvPr/>
        </p:nvSpPr>
        <p:spPr>
          <a:xfrm>
            <a:off x="503237" y="5966018"/>
            <a:ext cx="6858000" cy="892552"/>
          </a:xfrm>
          <a:prstGeom prst="rect">
            <a:avLst/>
          </a:prstGeom>
          <a:noFill/>
        </p:spPr>
        <p:txBody>
          <a:bodyPr wrap="square" lIns="0" tIns="0" rIns="0" rtlCol="0">
            <a:spAutoFit/>
          </a:bodyPr>
          <a:lstStyle/>
          <a:p>
            <a:pPr>
              <a:lnSpc>
                <a:spcPts val="11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グループおよびサブグループのシステムは、グループ管理操作とビデオカメラの管理操作を介して作成することが</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できます</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「管理グループとビデオカメラ対オブジェクト」参照）。</a:t>
            </a:r>
          </a:p>
          <a:p>
            <a:pPr>
              <a:lnSpc>
                <a:spcPts val="11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[グループ]オブジェクトは、他の[グループ]オブジェクトや[全グループ]オブジェクトに移動させたりコピーすることができます。</a:t>
            </a:r>
          </a:p>
          <a:p>
            <a:pPr>
              <a:lnSpc>
                <a:spcPts val="1100"/>
              </a:lnSpc>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ja-JP" altLang="en-US" sz="9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グループオブジェクトとビデオカメラのオブジェクトの管理</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グループとビデオカメラを管理するために使用される主な操作は、下表のとおりです。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TextBox 1"/>
          <p:cNvSpPr txBox="1"/>
          <p:nvPr/>
        </p:nvSpPr>
        <p:spPr>
          <a:xfrm>
            <a:off x="584817" y="2109692"/>
            <a:ext cx="6471620" cy="892552"/>
          </a:xfrm>
          <a:prstGeom prst="rect">
            <a:avLst/>
          </a:prstGeom>
          <a:noFill/>
        </p:spPr>
        <p:txBody>
          <a:bodyPr wrap="square" lIns="0" tIns="0" rIns="0" rtlCol="0">
            <a:spAutoFit/>
          </a:bodyPr>
          <a:lstStyle/>
          <a:p>
            <a:pPr>
              <a:lnSpc>
                <a:spcPts val="1100"/>
              </a:lnSpc>
              <a:tabLst>
                <a:tab pos="203200" algn="l"/>
                <a:tab pos="723900" algn="l"/>
                <a:tab pos="762000" algn="l"/>
              </a:tabLst>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100"/>
              </a:lnSpc>
              <a:tabLst>
                <a:tab pos="203200" algn="l"/>
                <a:tab pos="723900" algn="l"/>
                <a:tab pos="762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グループへのビデオカメラ追加は、これで完了です。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723900" algn="l"/>
                <a:tab pos="762000" algn="l"/>
              </a:tabLst>
            </a:pPr>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723900" algn="l"/>
                <a:tab pos="762000" algn="l"/>
              </a:tabLst>
            </a:pP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グループおよびサブグループシステムの作成　　　　　　　</a:t>
            </a:r>
            <a:endPar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723900" algn="l"/>
                <a:tab pos="7620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グループ</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は、グループおよびサブグループシステムを形成し、他のグループに含めるることができます。</a:t>
            </a:r>
          </a:p>
          <a:p>
            <a:pPr>
              <a:lnSpc>
                <a:spcPts val="1100"/>
              </a:lnSpc>
              <a:tabLst>
                <a:tab pos="203200" algn="l"/>
                <a:tab pos="723900" algn="l"/>
                <a:tab pos="7620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3"/>
          <p:cNvPicPr>
            <a:picLocks noChangeAspect="1" noChangeArrowheads="1"/>
          </p:cNvPicPr>
          <p:nvPr/>
        </p:nvPicPr>
        <p:blipFill>
          <a:blip r:embed="rId2" cstate="print"/>
          <a:srcRect/>
          <a:stretch>
            <a:fillRect/>
          </a:stretch>
        </p:blipFill>
        <p:spPr bwMode="auto">
          <a:xfrm>
            <a:off x="4010246" y="2890623"/>
            <a:ext cx="2194887" cy="2203200"/>
          </a:xfrm>
          <a:prstGeom prst="rect">
            <a:avLst/>
          </a:prstGeom>
          <a:noFill/>
        </p:spPr>
      </p:pic>
      <p:sp>
        <p:nvSpPr>
          <p:cNvPr id="3" name="Freeform 3"/>
          <p:cNvSpPr/>
          <p:nvPr/>
        </p:nvSpPr>
        <p:spPr>
          <a:xfrm>
            <a:off x="609600" y="598868"/>
            <a:ext cx="2671826" cy="12700"/>
          </a:xfrm>
          <a:custGeom>
            <a:avLst/>
            <a:gdLst>
              <a:gd name="connsiteX0" fmla="*/ 0 w 2671826"/>
              <a:gd name="connsiteY0" fmla="*/ 1904 h 12700"/>
              <a:gd name="connsiteX1" fmla="*/ 2671826 w 2671826"/>
              <a:gd name="connsiteY1" fmla="*/ 1904 h 12700"/>
            </a:gdLst>
            <a:ahLst/>
            <a:cxnLst>
              <a:cxn ang="0">
                <a:pos x="connsiteX0" y="connsiteY0"/>
              </a:cxn>
              <a:cxn ang="1">
                <a:pos x="connsiteX1" y="connsiteY1"/>
              </a:cxn>
            </a:cxnLst>
            <a:rect l="l" t="t" r="r" b="b"/>
            <a:pathLst>
              <a:path w="2671826" h="12700">
                <a:moveTo>
                  <a:pt x="0" y="1904"/>
                </a:moveTo>
                <a:lnTo>
                  <a:pt x="267182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3271901" y="598868"/>
            <a:ext cx="3678554" cy="12700"/>
          </a:xfrm>
          <a:custGeom>
            <a:avLst/>
            <a:gdLst>
              <a:gd name="connsiteX0" fmla="*/ 0 w 3678554"/>
              <a:gd name="connsiteY0" fmla="*/ 1904 h 12700"/>
              <a:gd name="connsiteX1" fmla="*/ 3678555 w 3678554"/>
              <a:gd name="connsiteY1" fmla="*/ 1904 h 12700"/>
            </a:gdLst>
            <a:ahLst/>
            <a:cxnLst>
              <a:cxn ang="0">
                <a:pos x="connsiteX0" y="connsiteY0"/>
              </a:cxn>
              <a:cxn ang="1">
                <a:pos x="connsiteX1" y="connsiteY1"/>
              </a:cxn>
            </a:cxnLst>
            <a:rect l="l" t="t" r="r" b="b"/>
            <a:pathLst>
              <a:path w="3678554" h="12700">
                <a:moveTo>
                  <a:pt x="0" y="1904"/>
                </a:moveTo>
                <a:lnTo>
                  <a:pt x="3678555"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5630" y="617601"/>
            <a:ext cx="12700" cy="1168400"/>
          </a:xfrm>
          <a:custGeom>
            <a:avLst/>
            <a:gdLst>
              <a:gd name="connsiteX0" fmla="*/ 2413 w 12700"/>
              <a:gd name="connsiteY0" fmla="*/ 0 h 1168400"/>
              <a:gd name="connsiteX1" fmla="*/ 2413 w 12700"/>
              <a:gd name="connsiteY1" fmla="*/ 1168400 h 1168400"/>
            </a:gdLst>
            <a:ahLst/>
            <a:cxnLst>
              <a:cxn ang="0">
                <a:pos x="connsiteX0" y="connsiteY0"/>
              </a:cxn>
              <a:cxn ang="1">
                <a:pos x="connsiteX1" y="connsiteY1"/>
              </a:cxn>
            </a:cxnLst>
            <a:rect l="l" t="t" r="r" b="b"/>
            <a:pathLst>
              <a:path w="12700" h="1168400">
                <a:moveTo>
                  <a:pt x="2413" y="0"/>
                </a:moveTo>
                <a:lnTo>
                  <a:pt x="2413" y="1168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3271901" y="1992134"/>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3271901" y="617601"/>
            <a:ext cx="12700" cy="1168400"/>
          </a:xfrm>
          <a:custGeom>
            <a:avLst/>
            <a:gdLst>
              <a:gd name="connsiteX0" fmla="*/ 4762 w 12700"/>
              <a:gd name="connsiteY0" fmla="*/ 0 h 1168400"/>
              <a:gd name="connsiteX1" fmla="*/ 4762 w 12700"/>
              <a:gd name="connsiteY1" fmla="*/ 1168400 h 1168400"/>
            </a:gdLst>
            <a:ahLst/>
            <a:cxnLst>
              <a:cxn ang="0">
                <a:pos x="connsiteX0" y="connsiteY0"/>
              </a:cxn>
              <a:cxn ang="1">
                <a:pos x="connsiteX1" y="connsiteY1"/>
              </a:cxn>
            </a:cxnLst>
            <a:rect l="l" t="t" r="r" b="b"/>
            <a:pathLst>
              <a:path w="12700" h="1168400">
                <a:moveTo>
                  <a:pt x="4762" y="0"/>
                </a:moveTo>
                <a:lnTo>
                  <a:pt x="4762" y="1168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3271901" y="1992134"/>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3265883" y="493825"/>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3271901" y="10077450"/>
            <a:ext cx="3678554" cy="12700"/>
          </a:xfrm>
          <a:custGeom>
            <a:avLst/>
            <a:gdLst>
              <a:gd name="connsiteX0" fmla="*/ 0 w 3678554"/>
              <a:gd name="connsiteY0" fmla="*/ 1905 h 12700"/>
              <a:gd name="connsiteX1" fmla="*/ 3678555 w 3678554"/>
              <a:gd name="connsiteY1" fmla="*/ 1905 h 12700"/>
            </a:gdLst>
            <a:ahLst/>
            <a:cxnLst>
              <a:cxn ang="0">
                <a:pos x="connsiteX0" y="connsiteY0"/>
              </a:cxn>
              <a:cxn ang="1">
                <a:pos x="connsiteX1" y="connsiteY1"/>
              </a:cxn>
            </a:cxnLst>
            <a:rect l="l" t="t" r="r" b="b"/>
            <a:pathLst>
              <a:path w="3678554" h="12700">
                <a:moveTo>
                  <a:pt x="0" y="1905"/>
                </a:moveTo>
                <a:lnTo>
                  <a:pt x="3678555"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90943" y="850106"/>
            <a:ext cx="2555494" cy="1110584"/>
          </a:xfrm>
          <a:custGeom>
            <a:avLst/>
            <a:gdLst>
              <a:gd name="connsiteX0" fmla="*/ 0 w 2555494"/>
              <a:gd name="connsiteY0" fmla="*/ 0 h 941069"/>
              <a:gd name="connsiteX1" fmla="*/ 2555494 w 2555494"/>
              <a:gd name="connsiteY1" fmla="*/ 0 h 941069"/>
              <a:gd name="connsiteX2" fmla="*/ 2555494 w 2555494"/>
              <a:gd name="connsiteY2" fmla="*/ 941069 h 941069"/>
              <a:gd name="connsiteX3" fmla="*/ 0 w 2555494"/>
              <a:gd name="connsiteY3" fmla="*/ 941069 h 941069"/>
              <a:gd name="connsiteX4" fmla="*/ 0 w 2555494"/>
              <a:gd name="connsiteY4" fmla="*/ 0 h 94106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55494" h="941069">
                <a:moveTo>
                  <a:pt x="0" y="0"/>
                </a:moveTo>
                <a:lnTo>
                  <a:pt x="2555494" y="0"/>
                </a:lnTo>
                <a:lnTo>
                  <a:pt x="2555494" y="941069"/>
                </a:lnTo>
                <a:lnTo>
                  <a:pt x="0" y="94106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000"/>
              </a:lnSpc>
            </a:pPr>
            <a:r>
              <a:rPr lang="ja-JP" altLang="en-US" sz="8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8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r>
              <a:rPr lang="ja-JP" altLang="en-US" sz="8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[ビデオカメラ]オブジェクトは、[グループ]オブジェクトからのみ切り取ることができます。</a:t>
            </a:r>
          </a:p>
          <a:p>
            <a:pPr>
              <a:lnSpc>
                <a:spcPts val="1000"/>
              </a:lnSpc>
            </a:pPr>
            <a:r>
              <a:rPr lang="ja-JP" altLang="en-US" sz="8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[全グループ]オブジェクトから[ビデオカメラ]オブジェクトを切り取ることはできません。</a:t>
            </a:r>
          </a:p>
          <a:p>
            <a:pPr>
              <a:lnSpc>
                <a:spcPts val="1000"/>
              </a:lnSpc>
            </a:pPr>
            <a:r>
              <a:rPr lang="ja-JP" altLang="en-US" sz="8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また、[全グループ]オブジェクトを切り取ることもできません。</a:t>
            </a:r>
            <a:endParaRPr lang="zh-CN" altLang="en-US" sz="8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Freeform 3"/>
          <p:cNvSpPr/>
          <p:nvPr/>
        </p:nvSpPr>
        <p:spPr>
          <a:xfrm>
            <a:off x="665352" y="882522"/>
            <a:ext cx="2555494" cy="9525"/>
          </a:xfrm>
          <a:custGeom>
            <a:avLst/>
            <a:gdLst>
              <a:gd name="connsiteX0" fmla="*/ 0 w 2555494"/>
              <a:gd name="connsiteY0" fmla="*/ 4762 h 9525"/>
              <a:gd name="connsiteX1" fmla="*/ 2555494 w 2555494"/>
              <a:gd name="connsiteY1" fmla="*/ 4762 h 9525"/>
            </a:gdLst>
            <a:ahLst/>
            <a:cxnLst>
              <a:cxn ang="0">
                <a:pos x="connsiteX0" y="connsiteY0"/>
              </a:cxn>
              <a:cxn ang="1">
                <a:pos x="connsiteX1" y="connsiteY1"/>
              </a:cxn>
            </a:cxnLst>
            <a:rect l="l" t="t" r="r" b="b"/>
            <a:pathLst>
              <a:path w="2555494" h="9525">
                <a:moveTo>
                  <a:pt x="0" y="4762"/>
                </a:moveTo>
                <a:lnTo>
                  <a:pt x="2555494"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65352" y="882522"/>
            <a:ext cx="9525" cy="941069"/>
          </a:xfrm>
          <a:custGeom>
            <a:avLst/>
            <a:gdLst>
              <a:gd name="connsiteX0" fmla="*/ 4762 w 9525"/>
              <a:gd name="connsiteY0" fmla="*/ 0 h 941069"/>
              <a:gd name="connsiteX1" fmla="*/ 4762 w 9525"/>
              <a:gd name="connsiteY1" fmla="*/ 941069 h 941069"/>
            </a:gdLst>
            <a:ahLst/>
            <a:cxnLst>
              <a:cxn ang="0">
                <a:pos x="connsiteX0" y="connsiteY0"/>
              </a:cxn>
              <a:cxn ang="1">
                <a:pos x="connsiteX1" y="connsiteY1"/>
              </a:cxn>
            </a:cxnLst>
            <a:rect l="l" t="t" r="r" b="b"/>
            <a:pathLst>
              <a:path w="9525" h="941069">
                <a:moveTo>
                  <a:pt x="4762" y="0"/>
                </a:moveTo>
                <a:lnTo>
                  <a:pt x="4762" y="94106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65352" y="1840706"/>
            <a:ext cx="2555494" cy="9525"/>
          </a:xfrm>
          <a:custGeom>
            <a:avLst/>
            <a:gdLst>
              <a:gd name="connsiteX0" fmla="*/ 0 w 2555494"/>
              <a:gd name="connsiteY0" fmla="*/ 4762 h 9525"/>
              <a:gd name="connsiteX1" fmla="*/ 2555494 w 2555494"/>
              <a:gd name="connsiteY1" fmla="*/ 4762 h 9525"/>
            </a:gdLst>
            <a:ahLst/>
            <a:cxnLst>
              <a:cxn ang="0">
                <a:pos x="connsiteX0" y="connsiteY0"/>
              </a:cxn>
              <a:cxn ang="1">
                <a:pos x="connsiteX1" y="connsiteY1"/>
              </a:cxn>
            </a:cxnLst>
            <a:rect l="l" t="t" r="r" b="b"/>
            <a:pathLst>
              <a:path w="2555494" h="9525">
                <a:moveTo>
                  <a:pt x="0" y="4762"/>
                </a:moveTo>
                <a:lnTo>
                  <a:pt x="2555494"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3211322" y="882521"/>
            <a:ext cx="9525" cy="972000"/>
          </a:xfrm>
          <a:custGeom>
            <a:avLst/>
            <a:gdLst>
              <a:gd name="connsiteX0" fmla="*/ 4762 w 9525"/>
              <a:gd name="connsiteY0" fmla="*/ 0 h 941069"/>
              <a:gd name="connsiteX1" fmla="*/ 4762 w 9525"/>
              <a:gd name="connsiteY1" fmla="*/ 941069 h 941069"/>
            </a:gdLst>
            <a:ahLst/>
            <a:cxnLst>
              <a:cxn ang="0">
                <a:pos x="connsiteX0" y="connsiteY0"/>
              </a:cxn>
              <a:cxn ang="1">
                <a:pos x="connsiteX1" y="connsiteY1"/>
              </a:cxn>
            </a:cxnLst>
            <a:rect l="l" t="t" r="r" b="b"/>
            <a:pathLst>
              <a:path w="9525" h="941069">
                <a:moveTo>
                  <a:pt x="4762" y="0"/>
                </a:moveTo>
                <a:lnTo>
                  <a:pt x="4762" y="94106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702661" y="892047"/>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82</a:t>
            </a:r>
          </a:p>
        </p:txBody>
      </p:sp>
      <p:sp>
        <p:nvSpPr>
          <p:cNvPr id="21" name="TextBox 1"/>
          <p:cNvSpPr txBox="1"/>
          <p:nvPr/>
        </p:nvSpPr>
        <p:spPr>
          <a:xfrm>
            <a:off x="3339577" y="675181"/>
            <a:ext cx="3594829" cy="1841530"/>
          </a:xfrm>
          <a:prstGeom prst="rect">
            <a:avLst/>
          </a:prstGeom>
          <a:noFill/>
        </p:spPr>
        <p:txBody>
          <a:bodyPr wrap="square" lIns="0" tIns="0" rIns="0" rtlCol="0">
            <a:spAutoFit/>
          </a:bodyPr>
          <a:lstStyle/>
          <a:p>
            <a:pPr>
              <a:lnSpc>
                <a:spcPts val="1000"/>
              </a:lnSpc>
              <a:tabLst>
                <a:tab pos="38100" algn="l"/>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コンテキストメニューを使用する場合</a:t>
            </a: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[ビデオカメラ/グループ]オブジェクトを右クリックしてコンテキストメニューを表示させます。</a:t>
            </a: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切り取り]を選択します。</a:t>
            </a: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[ビデオカメラ/グループ]オブジェクトに移動させたい[グループ]オブジェクト（または移動したいグループを含む[全グループ]</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オブジェクト）を右クリックしてコンテキストメニューを表示します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[貼り付け]を選択します。</a:t>
            </a:r>
          </a:p>
          <a:p>
            <a:pPr>
              <a:lnSpc>
                <a:spcPts val="1000"/>
              </a:lnSpc>
              <a:tabLst>
                <a:tab pos="38100" algn="l"/>
                <a:tab pos="2032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tabLst>
                <a:tab pos="38100" algn="l"/>
                <a:tab pos="2032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マウスを使用する場合</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左クリックで</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、[ビデオカメラ/グループ]オブジェクトを選択します。</a:t>
            </a: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[グループ]オブジェクト（または1つの[グループ]オブジェクトをドラッグする場合は[全グループ]オブジェクト）にオブジェクトをドラッグします。</a:t>
            </a:r>
          </a:p>
          <a:p>
            <a:pPr>
              <a:lnSpc>
                <a:spcPts val="10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マウスの左ボタンを離します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TextBox 1"/>
          <p:cNvSpPr txBox="1"/>
          <p:nvPr/>
        </p:nvSpPr>
        <p:spPr>
          <a:xfrm>
            <a:off x="660400" y="723900"/>
            <a:ext cx="867225" cy="174407"/>
          </a:xfrm>
          <a:prstGeom prst="rect">
            <a:avLst/>
          </a:prstGeom>
          <a:noFill/>
        </p:spPr>
        <p:txBody>
          <a:bodyPr wrap="none" lIns="0" tIns="0" rIns="0" rtlCol="0">
            <a:spAutoFit/>
          </a:bodyPr>
          <a:lstStyle/>
          <a:p>
            <a:pPr>
              <a:lnSpc>
                <a:spcPts val="1000"/>
              </a:lnSpc>
            </a:pPr>
            <a:r>
              <a:rPr lang="ja-JP" altLang="en-US" sz="800" smtClean="0">
                <a:latin typeface="メイリオ" panose="020B0604030504040204" pitchFamily="50" charset="-128"/>
                <a:ea typeface="メイリオ" panose="020B0604030504040204" pitchFamily="50" charset="-128"/>
                <a:cs typeface="メイリオ" panose="020B0604030504040204" pitchFamily="50" charset="-128"/>
              </a:rPr>
              <a:t>切り取り/貼り付け</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681101" y="515461"/>
            <a:ext cx="2524125" cy="121919"/>
          </a:xfrm>
          <a:custGeom>
            <a:avLst/>
            <a:gdLst>
              <a:gd name="connsiteX0" fmla="*/ 0 w 2524125"/>
              <a:gd name="connsiteY0" fmla="*/ 0 h 121919"/>
              <a:gd name="connsiteX1" fmla="*/ 2524125 w 2524125"/>
              <a:gd name="connsiteY1" fmla="*/ 0 h 121919"/>
              <a:gd name="connsiteX2" fmla="*/ 2524125 w 2524125"/>
              <a:gd name="connsiteY2" fmla="*/ 121919 h 121919"/>
              <a:gd name="connsiteX3" fmla="*/ 0 w 2524125"/>
              <a:gd name="connsiteY3" fmla="*/ 121919 h 121919"/>
              <a:gd name="connsiteX4" fmla="*/ 0 w 2524125"/>
              <a:gd name="connsiteY4" fmla="*/ 0 h 12191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24125" h="121919">
                <a:moveTo>
                  <a:pt x="0" y="0"/>
                </a:moveTo>
                <a:lnTo>
                  <a:pt x="2524125" y="0"/>
                </a:lnTo>
                <a:lnTo>
                  <a:pt x="2524125" y="121919"/>
                </a:lnTo>
                <a:lnTo>
                  <a:pt x="0" y="121919"/>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アクション</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Freeform 3"/>
          <p:cNvSpPr/>
          <p:nvPr/>
        </p:nvSpPr>
        <p:spPr>
          <a:xfrm>
            <a:off x="3373183" y="511651"/>
            <a:ext cx="3530854" cy="121919"/>
          </a:xfrm>
          <a:custGeom>
            <a:avLst/>
            <a:gdLst>
              <a:gd name="connsiteX0" fmla="*/ 0 w 3530854"/>
              <a:gd name="connsiteY0" fmla="*/ 0 h 121919"/>
              <a:gd name="connsiteX1" fmla="*/ 3530854 w 3530854"/>
              <a:gd name="connsiteY1" fmla="*/ 0 h 121919"/>
              <a:gd name="connsiteX2" fmla="*/ 3530854 w 3530854"/>
              <a:gd name="connsiteY2" fmla="*/ 121919 h 121919"/>
              <a:gd name="connsiteX3" fmla="*/ 0 w 3530854"/>
              <a:gd name="connsiteY3" fmla="*/ 121919 h 121919"/>
              <a:gd name="connsiteX4" fmla="*/ 0 w 3530854"/>
              <a:gd name="connsiteY4" fmla="*/ 0 h 12191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530854" h="121919">
                <a:moveTo>
                  <a:pt x="0" y="0"/>
                </a:moveTo>
                <a:lnTo>
                  <a:pt x="3530854" y="0"/>
                </a:lnTo>
                <a:lnTo>
                  <a:pt x="3530854" y="121919"/>
                </a:lnTo>
                <a:lnTo>
                  <a:pt x="0" y="121919"/>
                </a:lnTo>
                <a:lnTo>
                  <a:pt x="0" y="0"/>
                </a:lnTo>
              </a:path>
            </a:pathLst>
          </a:custGeom>
          <a:solidFill>
            <a:srgbClr val="F0F0F0">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操作</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Freeform 3"/>
          <p:cNvSpPr/>
          <p:nvPr/>
        </p:nvSpPr>
        <p:spPr>
          <a:xfrm>
            <a:off x="3271901" y="458311"/>
            <a:ext cx="9525" cy="236219"/>
          </a:xfrm>
          <a:custGeom>
            <a:avLst/>
            <a:gdLst>
              <a:gd name="connsiteX0" fmla="*/ 4762 w 9525"/>
              <a:gd name="connsiteY0" fmla="*/ 0 h 236219"/>
              <a:gd name="connsiteX1" fmla="*/ 4762 w 9525"/>
              <a:gd name="connsiteY1" fmla="*/ 236219 h 236219"/>
            </a:gdLst>
            <a:ahLst/>
            <a:cxnLst>
              <a:cxn ang="0">
                <a:pos x="connsiteX0" y="connsiteY0"/>
              </a:cxn>
              <a:cxn ang="1">
                <a:pos x="connsiteX1" y="connsiteY1"/>
              </a:cxn>
            </a:cxnLst>
            <a:rect l="l" t="t" r="r" b="b"/>
            <a:pathLst>
              <a:path w="9525" h="236219">
                <a:moveTo>
                  <a:pt x="4762" y="0"/>
                </a:moveTo>
                <a:lnTo>
                  <a:pt x="4762" y="236219"/>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Freeform 3"/>
          <p:cNvSpPr/>
          <p:nvPr/>
        </p:nvSpPr>
        <p:spPr>
          <a:xfrm>
            <a:off x="609600" y="458311"/>
            <a:ext cx="12700" cy="228600"/>
          </a:xfrm>
          <a:custGeom>
            <a:avLst/>
            <a:gdLst>
              <a:gd name="connsiteX0" fmla="*/ 2412 w 12700"/>
              <a:gd name="connsiteY0" fmla="*/ 0 h 228600"/>
              <a:gd name="connsiteX1" fmla="*/ 2412 w 12700"/>
              <a:gd name="connsiteY1" fmla="*/ 228600 h 228600"/>
            </a:gdLst>
            <a:ahLst/>
            <a:cxnLst>
              <a:cxn ang="0">
                <a:pos x="connsiteX0" y="connsiteY0"/>
              </a:cxn>
              <a:cxn ang="1">
                <a:pos x="connsiteX1" y="connsiteY1"/>
              </a:cxn>
            </a:cxnLst>
            <a:rect l="l" t="t" r="r" b="b"/>
            <a:pathLst>
              <a:path w="12700" h="228600">
                <a:moveTo>
                  <a:pt x="2412" y="0"/>
                </a:moveTo>
                <a:lnTo>
                  <a:pt x="2412"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Freeform 3"/>
          <p:cNvSpPr/>
          <p:nvPr/>
        </p:nvSpPr>
        <p:spPr>
          <a:xfrm>
            <a:off x="6945630" y="458311"/>
            <a:ext cx="12700" cy="228600"/>
          </a:xfrm>
          <a:custGeom>
            <a:avLst/>
            <a:gdLst>
              <a:gd name="connsiteX0" fmla="*/ 2413 w 12700"/>
              <a:gd name="connsiteY0" fmla="*/ 0 h 228600"/>
              <a:gd name="connsiteX1" fmla="*/ 2413 w 12700"/>
              <a:gd name="connsiteY1" fmla="*/ 228600 h 228600"/>
            </a:gdLst>
            <a:ahLst/>
            <a:cxnLst>
              <a:cxn ang="0">
                <a:pos x="connsiteX0" y="connsiteY0"/>
              </a:cxn>
              <a:cxn ang="1">
                <a:pos x="connsiteX1" y="connsiteY1"/>
              </a:cxn>
            </a:cxnLst>
            <a:rect l="l" t="t" r="r" b="b"/>
            <a:pathLst>
              <a:path w="12700" h="228600">
                <a:moveTo>
                  <a:pt x="2413" y="0"/>
                </a:moveTo>
                <a:lnTo>
                  <a:pt x="2413" y="228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Freeform 3"/>
          <p:cNvSpPr/>
          <p:nvPr/>
        </p:nvSpPr>
        <p:spPr>
          <a:xfrm>
            <a:off x="3271901" y="685006"/>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Freeform 3"/>
          <p:cNvSpPr/>
          <p:nvPr/>
        </p:nvSpPr>
        <p:spPr>
          <a:xfrm>
            <a:off x="3271901" y="458311"/>
            <a:ext cx="9525" cy="236219"/>
          </a:xfrm>
          <a:custGeom>
            <a:avLst/>
            <a:gdLst>
              <a:gd name="connsiteX0" fmla="*/ 4762 w 9525"/>
              <a:gd name="connsiteY0" fmla="*/ 0 h 236219"/>
              <a:gd name="connsiteX1" fmla="*/ 4762 w 9525"/>
              <a:gd name="connsiteY1" fmla="*/ 236219 h 236219"/>
            </a:gdLst>
            <a:ahLst/>
            <a:cxnLst>
              <a:cxn ang="0">
                <a:pos x="connsiteX0" y="connsiteY0"/>
              </a:cxn>
              <a:cxn ang="1">
                <a:pos x="connsiteX1" y="connsiteY1"/>
              </a:cxn>
            </a:cxnLst>
            <a:rect l="l" t="t" r="r" b="b"/>
            <a:pathLst>
              <a:path w="9525" h="236219">
                <a:moveTo>
                  <a:pt x="4762" y="0"/>
                </a:moveTo>
                <a:lnTo>
                  <a:pt x="4762" y="236219"/>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Freeform 3"/>
          <p:cNvSpPr/>
          <p:nvPr/>
        </p:nvSpPr>
        <p:spPr>
          <a:xfrm>
            <a:off x="6929644" y="485463"/>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Freeform 3"/>
          <p:cNvSpPr/>
          <p:nvPr/>
        </p:nvSpPr>
        <p:spPr>
          <a:xfrm>
            <a:off x="606425" y="471011"/>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Freeform 3"/>
          <p:cNvSpPr/>
          <p:nvPr/>
        </p:nvSpPr>
        <p:spPr>
          <a:xfrm rot="5400000">
            <a:off x="3748220" y="-2668829"/>
            <a:ext cx="45719" cy="63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Freeform 3"/>
          <p:cNvSpPr/>
          <p:nvPr/>
        </p:nvSpPr>
        <p:spPr>
          <a:xfrm rot="5400000">
            <a:off x="5088154" y="-86733"/>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Freeform 3"/>
          <p:cNvSpPr/>
          <p:nvPr/>
        </p:nvSpPr>
        <p:spPr>
          <a:xfrm rot="5400000">
            <a:off x="5081803" y="670506"/>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テキスト ボックス 22"/>
          <p:cNvSpPr txBox="1"/>
          <p:nvPr/>
        </p:nvSpPr>
        <p:spPr>
          <a:xfrm>
            <a:off x="3246437" y="2526506"/>
            <a:ext cx="3671198" cy="461665"/>
          </a:xfrm>
          <a:prstGeom prst="rect">
            <a:avLst/>
          </a:prstGeom>
          <a:noFill/>
        </p:spPr>
        <p:txBody>
          <a:bodyPr wrap="none" rtlCol="0">
            <a:spAutoFit/>
          </a:bodyPr>
          <a:lstStyle/>
          <a:p>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ツールバーを使用する場合</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移動したい</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[ビデオカメラ/グループ]オブジェクトを左クリックします。</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ツールバーをクリックします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5" name="Freeform 3"/>
          <p:cNvSpPr/>
          <p:nvPr/>
        </p:nvSpPr>
        <p:spPr>
          <a:xfrm rot="5400000">
            <a:off x="5091391" y="6195170"/>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46" name="Picture 3"/>
          <p:cNvPicPr>
            <a:picLocks noChangeAspect="1" noChangeArrowheads="1"/>
          </p:cNvPicPr>
          <p:nvPr/>
        </p:nvPicPr>
        <p:blipFill>
          <a:blip r:embed="rId4" cstate="print"/>
          <a:srcRect/>
          <a:stretch>
            <a:fillRect/>
          </a:stretch>
        </p:blipFill>
        <p:spPr bwMode="auto">
          <a:xfrm>
            <a:off x="4010246" y="5768030"/>
            <a:ext cx="2201863" cy="2201863"/>
          </a:xfrm>
          <a:prstGeom prst="rect">
            <a:avLst/>
          </a:prstGeom>
          <a:noFill/>
        </p:spPr>
      </p:pic>
      <p:sp>
        <p:nvSpPr>
          <p:cNvPr id="43" name="正方形/長方形 42"/>
          <p:cNvSpPr/>
          <p:nvPr/>
        </p:nvSpPr>
        <p:spPr>
          <a:xfrm>
            <a:off x="3278187" y="5170023"/>
            <a:ext cx="3778250" cy="584775"/>
          </a:xfrm>
          <a:prstGeom prst="rect">
            <a:avLst/>
          </a:prstGeom>
        </p:spPr>
        <p:txBody>
          <a:bodyPr>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[ビデオカメラ/グループ]オブジェクトに移動させたい[グループ]オブジェクト（または移動したいグループを含む[全グループ]オブジェクト）を左クリックします。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ツールバーをクリックします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48" name="テキスト ボックス 47"/>
          <p:cNvSpPr txBox="1"/>
          <p:nvPr/>
        </p:nvSpPr>
        <p:spPr>
          <a:xfrm>
            <a:off x="3297599" y="8130230"/>
            <a:ext cx="3623482" cy="954107"/>
          </a:xfrm>
          <a:prstGeom prst="rect">
            <a:avLst/>
          </a:prstGeom>
          <a:noFill/>
        </p:spPr>
        <p:txBody>
          <a:bodyPr wrap="square" rtlCol="0">
            <a:spAutoFit/>
          </a:bodyPr>
          <a:lstStyle/>
          <a:p>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キーボードを使用する場合</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移動したい</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[ビデオカメラ/グループ]オブジェクトを左クリックします。</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Ctrl+Xを押します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[ビデオカメラ/グループ]オブジェクトに移動させたい[グループ]オブジェクト（または移動したいグループを含む[全グループ]オブジェクト）を左クリックします。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Ctrl+Vを押します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50" name="Freeform 3"/>
          <p:cNvSpPr/>
          <p:nvPr/>
        </p:nvSpPr>
        <p:spPr>
          <a:xfrm rot="5400000">
            <a:off x="5059578" y="7338170"/>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p:cNvSpPr/>
          <p:nvPr/>
        </p:nvSpPr>
        <p:spPr>
          <a:xfrm>
            <a:off x="3271901" y="617601"/>
            <a:ext cx="12700" cy="9461500"/>
          </a:xfrm>
          <a:custGeom>
            <a:avLst/>
            <a:gdLst>
              <a:gd name="connsiteX0" fmla="*/ 4762 w 12700"/>
              <a:gd name="connsiteY0" fmla="*/ 0 h 9461500"/>
              <a:gd name="connsiteX1" fmla="*/ 4762 w 12700"/>
              <a:gd name="connsiteY1" fmla="*/ 9461500 h 9461500"/>
            </a:gdLst>
            <a:ahLst/>
            <a:cxnLst>
              <a:cxn ang="0">
                <a:pos x="connsiteX0" y="connsiteY0"/>
              </a:cxn>
              <a:cxn ang="1">
                <a:pos x="connsiteX1" y="connsiteY1"/>
              </a:cxn>
            </a:cxnLst>
            <a:rect l="l" t="t" r="r" b="b"/>
            <a:pathLst>
              <a:path w="12700" h="9461500">
                <a:moveTo>
                  <a:pt x="4762" y="0"/>
                </a:moveTo>
                <a:lnTo>
                  <a:pt x="4762" y="946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609600" y="617601"/>
            <a:ext cx="12700" cy="9461500"/>
          </a:xfrm>
          <a:custGeom>
            <a:avLst/>
            <a:gdLst>
              <a:gd name="connsiteX0" fmla="*/ 2412 w 12700"/>
              <a:gd name="connsiteY0" fmla="*/ 0 h 9461500"/>
              <a:gd name="connsiteX1" fmla="*/ 2412 w 12700"/>
              <a:gd name="connsiteY1" fmla="*/ 9461500 h 9461500"/>
            </a:gdLst>
            <a:ahLst/>
            <a:cxnLst>
              <a:cxn ang="0">
                <a:pos x="connsiteX0" y="connsiteY0"/>
              </a:cxn>
              <a:cxn ang="1">
                <a:pos x="connsiteX1" y="connsiteY1"/>
              </a:cxn>
            </a:cxnLst>
            <a:rect l="l" t="t" r="r" b="b"/>
            <a:pathLst>
              <a:path w="12700" h="9461500">
                <a:moveTo>
                  <a:pt x="2412" y="0"/>
                </a:moveTo>
                <a:lnTo>
                  <a:pt x="2412" y="94615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3271901" y="609663"/>
            <a:ext cx="3678554" cy="12700"/>
          </a:xfrm>
          <a:custGeom>
            <a:avLst/>
            <a:gdLst>
              <a:gd name="connsiteX0" fmla="*/ 0 w 3678554"/>
              <a:gd name="connsiteY0" fmla="*/ 1904 h 12700"/>
              <a:gd name="connsiteX1" fmla="*/ 3678555 w 3678554"/>
              <a:gd name="connsiteY1" fmla="*/ 1904 h 12700"/>
            </a:gdLst>
            <a:ahLst/>
            <a:cxnLst>
              <a:cxn ang="0">
                <a:pos x="connsiteX0" y="connsiteY0"/>
              </a:cxn>
              <a:cxn ang="1">
                <a:pos x="connsiteX1" y="connsiteY1"/>
              </a:cxn>
            </a:cxnLst>
            <a:rect l="l" t="t" r="r" b="b"/>
            <a:pathLst>
              <a:path w="3678554" h="12700">
                <a:moveTo>
                  <a:pt x="0" y="1904"/>
                </a:moveTo>
                <a:lnTo>
                  <a:pt x="3678555"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945630" y="617601"/>
            <a:ext cx="12700" cy="1168400"/>
          </a:xfrm>
          <a:custGeom>
            <a:avLst/>
            <a:gdLst>
              <a:gd name="connsiteX0" fmla="*/ 2413 w 12700"/>
              <a:gd name="connsiteY0" fmla="*/ 0 h 1168400"/>
              <a:gd name="connsiteX1" fmla="*/ 2413 w 12700"/>
              <a:gd name="connsiteY1" fmla="*/ 1168400 h 1168400"/>
            </a:gdLst>
            <a:ahLst/>
            <a:cxnLst>
              <a:cxn ang="0">
                <a:pos x="connsiteX0" y="connsiteY0"/>
              </a:cxn>
              <a:cxn ang="1">
                <a:pos x="connsiteX1" y="connsiteY1"/>
              </a:cxn>
            </a:cxnLst>
            <a:rect l="l" t="t" r="r" b="b"/>
            <a:pathLst>
              <a:path w="12700" h="1168400">
                <a:moveTo>
                  <a:pt x="2413" y="0"/>
                </a:moveTo>
                <a:lnTo>
                  <a:pt x="2413" y="1168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3271901" y="1787017"/>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3271901" y="617601"/>
            <a:ext cx="12700" cy="1168400"/>
          </a:xfrm>
          <a:custGeom>
            <a:avLst/>
            <a:gdLst>
              <a:gd name="connsiteX0" fmla="*/ 4762 w 12700"/>
              <a:gd name="connsiteY0" fmla="*/ 0 h 1168400"/>
              <a:gd name="connsiteX1" fmla="*/ 4762 w 12700"/>
              <a:gd name="connsiteY1" fmla="*/ 1168400 h 1168400"/>
            </a:gdLst>
            <a:ahLst/>
            <a:cxnLst>
              <a:cxn ang="0">
                <a:pos x="connsiteX0" y="connsiteY0"/>
              </a:cxn>
              <a:cxn ang="1">
                <a:pos x="connsiteX1" y="connsiteY1"/>
              </a:cxn>
            </a:cxnLst>
            <a:rect l="l" t="t" r="r" b="b"/>
            <a:pathLst>
              <a:path w="12700" h="1168400">
                <a:moveTo>
                  <a:pt x="4762" y="0"/>
                </a:moveTo>
                <a:lnTo>
                  <a:pt x="4762" y="11684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3271901" y="1787017"/>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945630" y="1787017"/>
            <a:ext cx="12700" cy="939800"/>
          </a:xfrm>
          <a:custGeom>
            <a:avLst/>
            <a:gdLst>
              <a:gd name="connsiteX0" fmla="*/ 2413 w 12700"/>
              <a:gd name="connsiteY0" fmla="*/ 0 h 939800"/>
              <a:gd name="connsiteX1" fmla="*/ 2413 w 12700"/>
              <a:gd name="connsiteY1" fmla="*/ 939800 h 939800"/>
            </a:gdLst>
            <a:ahLst/>
            <a:cxnLst>
              <a:cxn ang="0">
                <a:pos x="connsiteX0" y="connsiteY0"/>
              </a:cxn>
              <a:cxn ang="1">
                <a:pos x="connsiteX1" y="connsiteY1"/>
              </a:cxn>
            </a:cxnLst>
            <a:rect l="l" t="t" r="r" b="b"/>
            <a:pathLst>
              <a:path w="12700" h="939800">
                <a:moveTo>
                  <a:pt x="2413" y="0"/>
                </a:moveTo>
                <a:lnTo>
                  <a:pt x="2413" y="9398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3271901" y="1787017"/>
            <a:ext cx="9525" cy="947674"/>
          </a:xfrm>
          <a:custGeom>
            <a:avLst/>
            <a:gdLst>
              <a:gd name="connsiteX0" fmla="*/ 4762 w 9525"/>
              <a:gd name="connsiteY0" fmla="*/ 0 h 947674"/>
              <a:gd name="connsiteX1" fmla="*/ 4762 w 9525"/>
              <a:gd name="connsiteY1" fmla="*/ 947674 h 947674"/>
            </a:gdLst>
            <a:ahLst/>
            <a:cxnLst>
              <a:cxn ang="0">
                <a:pos x="connsiteX0" y="connsiteY0"/>
              </a:cxn>
              <a:cxn ang="1">
                <a:pos x="connsiteX1" y="connsiteY1"/>
              </a:cxn>
            </a:cxnLst>
            <a:rect l="l" t="t" r="r" b="b"/>
            <a:pathLst>
              <a:path w="9525" h="947674">
                <a:moveTo>
                  <a:pt x="4762" y="0"/>
                </a:moveTo>
                <a:lnTo>
                  <a:pt x="4762" y="94767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 name="TextBox 1"/>
          <p:cNvSpPr txBox="1"/>
          <p:nvPr/>
        </p:nvSpPr>
        <p:spPr>
          <a:xfrm>
            <a:off x="457200" y="10426700"/>
            <a:ext cx="102592" cy="137474"/>
          </a:xfrm>
          <a:prstGeom prst="rect">
            <a:avLst/>
          </a:prstGeom>
          <a:noFill/>
        </p:spPr>
        <p:txBody>
          <a:bodyPr wrap="none" lIns="0" tIns="0" rIns="0" rtlCol="0">
            <a:spAutoFit/>
          </a:bodyPr>
          <a:lstStyle/>
          <a:p>
            <a:pPr>
              <a:lnSpc>
                <a:spcPts val="700"/>
              </a:lnSpc>
              <a:tabLst/>
            </a:pPr>
            <a:r>
              <a:rPr lang="en-US" altLang="zh-CN" sz="798" smtClean="0">
                <a:solidFill>
                  <a:srgbClr val="000000"/>
                </a:solidFill>
                <a:latin typeface="Times New Roman" pitchFamily="18" charset="0"/>
                <a:cs typeface="Times New Roman" pitchFamily="18" charset="0"/>
              </a:rPr>
              <a:t>83</a:t>
            </a:r>
            <a:endParaRPr lang="en-US" altLang="zh-CN" sz="798" dirty="0" smtClean="0">
              <a:solidFill>
                <a:srgbClr val="000000"/>
              </a:solidFill>
              <a:latin typeface="Times New Roman" pitchFamily="18" charset="0"/>
              <a:cs typeface="Times New Roman" pitchFamily="18" charset="0"/>
            </a:endParaRPr>
          </a:p>
        </p:txBody>
      </p:sp>
      <p:sp>
        <p:nvSpPr>
          <p:cNvPr id="16" name="TextBox 1"/>
          <p:cNvSpPr txBox="1"/>
          <p:nvPr/>
        </p:nvSpPr>
        <p:spPr>
          <a:xfrm>
            <a:off x="670958" y="629764"/>
            <a:ext cx="809517" cy="135935"/>
          </a:xfrm>
          <a:prstGeom prst="rect">
            <a:avLst/>
          </a:prstGeom>
          <a:noFill/>
        </p:spPr>
        <p:txBody>
          <a:bodyPr wrap="none" lIns="0" tIns="0" rIns="0" rtlCol="0">
            <a:spAutoFit/>
          </a:bodyPr>
          <a:lstStyle/>
          <a:p>
            <a:pPr>
              <a:lnSpc>
                <a:spcPts val="700"/>
              </a:lnSpc>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コピー</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貼り付け</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TextBox 1"/>
          <p:cNvSpPr txBox="1"/>
          <p:nvPr/>
        </p:nvSpPr>
        <p:spPr>
          <a:xfrm>
            <a:off x="3327400" y="568215"/>
            <a:ext cx="3576637" cy="2354491"/>
          </a:xfrm>
          <a:prstGeom prst="rect">
            <a:avLst/>
          </a:prstGeom>
          <a:noFill/>
        </p:spPr>
        <p:txBody>
          <a:bodyPr wrap="square" lIns="0" tIns="0" rIns="0" rtlCol="0">
            <a:spAutoFit/>
          </a:bodyPr>
          <a:lstStyle/>
          <a:p>
            <a:pPr>
              <a:lnSpc>
                <a:spcPts val="1200"/>
              </a:lnSpc>
              <a:tabLst>
                <a:tab pos="38100" algn="l"/>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コンテキストメニューを使用する場合</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[ビデオカメラ/グループ]オブジェクトを右クリックしてコンテキストメニューを表示させます。</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[切り取り]を選択します。</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[ビデオカメラ/グループ]オブジェクトに移動させたい[グループ]オブジェクト（または移動したいグループを含む[全グループ]オブジェクト）を右クリックしてコンテキストメニューを表示させます。</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貼り付け]を選択します。</a:t>
            </a:r>
          </a:p>
          <a:p>
            <a:pPr>
              <a:lnSpc>
                <a:spcPts val="1200"/>
              </a:lnSpc>
              <a:tabLst>
                <a:tab pos="38100" algn="l"/>
                <a:tab pos="2032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マウスを使用する場合</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Ctrlキーを押しながら</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、[ビデオカメラ/グループ]オブジェクトを左クリックします。</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選択したオブジェクトを</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[グループ]オブジェクト（または1つの[グループ]オブジェクトをドラッグする場合は[全グループ]オブジェクト）にドラッグします。</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マウスの左ボタンを離します</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Freeform 3"/>
          <p:cNvSpPr/>
          <p:nvPr/>
        </p:nvSpPr>
        <p:spPr>
          <a:xfrm>
            <a:off x="3265883" y="493825"/>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929644" y="485463"/>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606425" y="471011"/>
            <a:ext cx="9525" cy="90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rot="5400000">
            <a:off x="3748220" y="-2668829"/>
            <a:ext cx="45719" cy="6300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rot="5400000">
            <a:off x="5066826" y="-65713"/>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rot="5400000">
            <a:off x="5072278" y="1072148"/>
            <a:ext cx="45719" cy="36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5" name="Picture 3"/>
          <p:cNvPicPr>
            <a:picLocks noChangeAspect="1" noChangeArrowheads="1"/>
          </p:cNvPicPr>
          <p:nvPr/>
        </p:nvPicPr>
        <p:blipFill>
          <a:blip r:embed="rId2" cstate="print"/>
          <a:srcRect/>
          <a:stretch>
            <a:fillRect/>
          </a:stretch>
        </p:blipFill>
        <p:spPr bwMode="auto">
          <a:xfrm>
            <a:off x="3944369" y="3259833"/>
            <a:ext cx="2194886" cy="2203200"/>
          </a:xfrm>
          <a:prstGeom prst="rect">
            <a:avLst/>
          </a:prstGeom>
          <a:noFill/>
        </p:spPr>
      </p:pic>
      <p:sp>
        <p:nvSpPr>
          <p:cNvPr id="24" name="テキスト ボックス 23"/>
          <p:cNvSpPr txBox="1"/>
          <p:nvPr/>
        </p:nvSpPr>
        <p:spPr>
          <a:xfrm>
            <a:off x="3246437" y="2907506"/>
            <a:ext cx="3716082" cy="553998"/>
          </a:xfrm>
          <a:prstGeom prst="rect">
            <a:avLst/>
          </a:prstGeom>
          <a:noFill/>
        </p:spPr>
        <p:txBody>
          <a:bodyPr wrap="none" rtlCol="0">
            <a:spAutoFit/>
          </a:bodyPr>
          <a:lstStyle/>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ツールバーを使用する場合</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コピーしたい[ビデオカメラ/グループ]オブジェクトを左クリックします。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ツールバーをクリックします。</a:t>
            </a:r>
          </a:p>
        </p:txBody>
      </p:sp>
      <p:pic>
        <p:nvPicPr>
          <p:cNvPr id="27" name="Picture 3"/>
          <p:cNvPicPr>
            <a:picLocks noChangeAspect="1" noChangeArrowheads="1"/>
          </p:cNvPicPr>
          <p:nvPr/>
        </p:nvPicPr>
        <p:blipFill>
          <a:blip r:embed="rId3" cstate="print"/>
          <a:srcRect/>
          <a:stretch>
            <a:fillRect/>
          </a:stretch>
        </p:blipFill>
        <p:spPr bwMode="auto">
          <a:xfrm>
            <a:off x="4020729" y="6031706"/>
            <a:ext cx="2203200" cy="2203200"/>
          </a:xfrm>
          <a:prstGeom prst="rect">
            <a:avLst/>
          </a:prstGeom>
          <a:noFill/>
        </p:spPr>
      </p:pic>
      <p:sp>
        <p:nvSpPr>
          <p:cNvPr id="26" name="テキスト ボックス 25"/>
          <p:cNvSpPr txBox="1"/>
          <p:nvPr/>
        </p:nvSpPr>
        <p:spPr>
          <a:xfrm>
            <a:off x="3246437" y="5246132"/>
            <a:ext cx="3728449" cy="861774"/>
          </a:xfrm>
          <a:prstGeom prst="rect">
            <a:avLst/>
          </a:prstGeom>
          <a:noFill/>
        </p:spPr>
        <p:txBody>
          <a:bodyPr wrap="square" rtlCol="0">
            <a:spAutoFit/>
          </a:bodyPr>
          <a:lstStyle/>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[ビデオカメラ/グループ]オブジェクトに移動させたい[グループ]オブジェクト（または移動したいグループを含む[全グループ]オブジェクト）を左クリックします。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ツールバーをクリックします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28" name="テキスト ボックス 27"/>
          <p:cNvSpPr txBox="1"/>
          <p:nvPr/>
        </p:nvSpPr>
        <p:spPr>
          <a:xfrm>
            <a:off x="3246437" y="8373308"/>
            <a:ext cx="3668135" cy="1169551"/>
          </a:xfrm>
          <a:prstGeom prst="rect">
            <a:avLst/>
          </a:prstGeom>
          <a:noFill/>
        </p:spPr>
        <p:txBody>
          <a:bodyPr wrap="square" rtlCol="0">
            <a:spAutoFit/>
          </a:bodyPr>
          <a:lstStyle/>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キーボードを使用する場合</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コピーしたいビデオカメラ</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/グループのオブジェクトを左クリックします。</a:t>
            </a:r>
          </a:p>
          <a:p>
            <a:pPr>
              <a:lnSpc>
                <a:spcPts val="1200"/>
              </a:lnSpc>
            </a:pPr>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Ctrl </a:t>
            </a:r>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+を押します。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[ビデオカメラ/グループ]オブジェクトにコピーしたい[グループ]オブジェクト（またはコピーしたいグループを含む[全グループ]オブジェクト）を左クリックします。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Ctrl +を押します。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Freeform 3"/>
          <p:cNvSpPr/>
          <p:nvPr/>
        </p:nvSpPr>
        <p:spPr>
          <a:xfrm rot="5400000">
            <a:off x="3749440" y="6305778"/>
            <a:ext cx="45719" cy="63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609600" y="609663"/>
            <a:ext cx="2671826" cy="12700"/>
          </a:xfrm>
          <a:custGeom>
            <a:avLst/>
            <a:gdLst>
              <a:gd name="connsiteX0" fmla="*/ 0 w 2671826"/>
              <a:gd name="connsiteY0" fmla="*/ 1904 h 12700"/>
              <a:gd name="connsiteX1" fmla="*/ 2671826 w 2671826"/>
              <a:gd name="connsiteY1" fmla="*/ 1904 h 12700"/>
            </a:gdLst>
            <a:ahLst/>
            <a:cxnLst>
              <a:cxn ang="0">
                <a:pos x="connsiteX0" y="connsiteY0"/>
              </a:cxn>
              <a:cxn ang="1">
                <a:pos x="connsiteX1" y="connsiteY1"/>
              </a:cxn>
            </a:cxnLst>
            <a:rect l="l" t="t" r="r" b="b"/>
            <a:pathLst>
              <a:path w="2671826" h="12700">
                <a:moveTo>
                  <a:pt x="0" y="1904"/>
                </a:moveTo>
                <a:lnTo>
                  <a:pt x="2671826" y="1904"/>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945630" y="617601"/>
            <a:ext cx="12700" cy="685800"/>
          </a:xfrm>
          <a:custGeom>
            <a:avLst/>
            <a:gdLst>
              <a:gd name="connsiteX0" fmla="*/ 2413 w 12700"/>
              <a:gd name="connsiteY0" fmla="*/ 0 h 685800"/>
              <a:gd name="connsiteX1" fmla="*/ 2413 w 12700"/>
              <a:gd name="connsiteY1" fmla="*/ 685799 h 685800"/>
            </a:gdLst>
            <a:ahLst/>
            <a:cxnLst>
              <a:cxn ang="0">
                <a:pos x="connsiteX0" y="connsiteY0"/>
              </a:cxn>
              <a:cxn ang="1">
                <a:pos x="connsiteX1" y="connsiteY1"/>
              </a:cxn>
            </a:cxnLst>
            <a:rect l="l" t="t" r="r" b="b"/>
            <a:pathLst>
              <a:path w="12700" h="685800">
                <a:moveTo>
                  <a:pt x="2413" y="0"/>
                </a:moveTo>
                <a:lnTo>
                  <a:pt x="2413" y="6857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3271901" y="1299210"/>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3271901" y="1299210"/>
            <a:ext cx="3678554" cy="12700"/>
          </a:xfrm>
          <a:custGeom>
            <a:avLst/>
            <a:gdLst>
              <a:gd name="connsiteX0" fmla="*/ 0 w 3678554"/>
              <a:gd name="connsiteY0" fmla="*/ 4286 h 12700"/>
              <a:gd name="connsiteX1" fmla="*/ 3678555 w 3678554"/>
              <a:gd name="connsiteY1" fmla="*/ 4286 h 12700"/>
            </a:gdLst>
            <a:ahLst/>
            <a:cxnLst>
              <a:cxn ang="0">
                <a:pos x="connsiteX0" y="connsiteY0"/>
              </a:cxn>
              <a:cxn ang="1">
                <a:pos x="connsiteX1" y="connsiteY1"/>
              </a:cxn>
            </a:cxnLst>
            <a:rect l="l" t="t" r="r" b="b"/>
            <a:pathLst>
              <a:path w="3678554" h="12700">
                <a:moveTo>
                  <a:pt x="0" y="4286"/>
                </a:moveTo>
                <a:lnTo>
                  <a:pt x="3678555"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945630" y="1299210"/>
            <a:ext cx="12700" cy="889000"/>
          </a:xfrm>
          <a:custGeom>
            <a:avLst/>
            <a:gdLst>
              <a:gd name="connsiteX0" fmla="*/ 2413 w 12700"/>
              <a:gd name="connsiteY0" fmla="*/ 0 h 889000"/>
              <a:gd name="connsiteX1" fmla="*/ 2413 w 12700"/>
              <a:gd name="connsiteY1" fmla="*/ 889000 h 889000"/>
            </a:gdLst>
            <a:ahLst/>
            <a:cxnLst>
              <a:cxn ang="0">
                <a:pos x="connsiteX0" y="connsiteY0"/>
              </a:cxn>
              <a:cxn ang="1">
                <a:pos x="connsiteX1" y="connsiteY1"/>
              </a:cxn>
            </a:cxnLst>
            <a:rect l="l" t="t" r="r" b="b"/>
            <a:pathLst>
              <a:path w="12700" h="889000">
                <a:moveTo>
                  <a:pt x="2413" y="0"/>
                </a:moveTo>
                <a:lnTo>
                  <a:pt x="2413" y="8890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55637" y="926306"/>
            <a:ext cx="2550922" cy="922529"/>
          </a:xfrm>
          <a:custGeom>
            <a:avLst/>
            <a:gdLst>
              <a:gd name="connsiteX0" fmla="*/ 0 w 2555494"/>
              <a:gd name="connsiteY0" fmla="*/ 0 h 819150"/>
              <a:gd name="connsiteX1" fmla="*/ 2555494 w 2555494"/>
              <a:gd name="connsiteY1" fmla="*/ 0 h 819150"/>
              <a:gd name="connsiteX2" fmla="*/ 2555494 w 2555494"/>
              <a:gd name="connsiteY2" fmla="*/ 819150 h 819150"/>
              <a:gd name="connsiteX3" fmla="*/ 0 w 2555494"/>
              <a:gd name="connsiteY3" fmla="*/ 819150 h 819150"/>
              <a:gd name="connsiteX4" fmla="*/ 0 w 2555494"/>
              <a:gd name="connsiteY4" fmla="*/ 0 h 81915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555494" h="819150">
                <a:moveTo>
                  <a:pt x="0" y="0"/>
                </a:moveTo>
                <a:lnTo>
                  <a:pt x="2555494" y="0"/>
                </a:lnTo>
                <a:lnTo>
                  <a:pt x="2555494" y="819150"/>
                </a:lnTo>
                <a:lnTo>
                  <a:pt x="0" y="81915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[ビデオカメラ]オブジェクトは、[グループ]オブジェクトからのみ削除できます。[全グループ]オブジェクトから[ビデオカメラ]オブジェクトを削除することはできません。</a:t>
            </a:r>
            <a:endParaRPr lang="zh-CN" altLang="en-US" sz="100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Freeform 3"/>
          <p:cNvSpPr/>
          <p:nvPr/>
        </p:nvSpPr>
        <p:spPr>
          <a:xfrm>
            <a:off x="665352" y="882522"/>
            <a:ext cx="2555494" cy="9525"/>
          </a:xfrm>
          <a:custGeom>
            <a:avLst/>
            <a:gdLst>
              <a:gd name="connsiteX0" fmla="*/ 0 w 2555494"/>
              <a:gd name="connsiteY0" fmla="*/ 4762 h 9525"/>
              <a:gd name="connsiteX1" fmla="*/ 2555494 w 2555494"/>
              <a:gd name="connsiteY1" fmla="*/ 4762 h 9525"/>
            </a:gdLst>
            <a:ahLst/>
            <a:cxnLst>
              <a:cxn ang="0">
                <a:pos x="connsiteX0" y="connsiteY0"/>
              </a:cxn>
              <a:cxn ang="1">
                <a:pos x="connsiteX1" y="connsiteY1"/>
              </a:cxn>
            </a:cxnLst>
            <a:rect l="l" t="t" r="r" b="b"/>
            <a:pathLst>
              <a:path w="2555494" h="9525">
                <a:moveTo>
                  <a:pt x="0" y="4762"/>
                </a:moveTo>
                <a:lnTo>
                  <a:pt x="2555494"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65352" y="882522"/>
            <a:ext cx="9525" cy="97200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665352" y="1840706"/>
            <a:ext cx="2555494" cy="9525"/>
          </a:xfrm>
          <a:custGeom>
            <a:avLst/>
            <a:gdLst>
              <a:gd name="connsiteX0" fmla="*/ 0 w 2555494"/>
              <a:gd name="connsiteY0" fmla="*/ 4762 h 9525"/>
              <a:gd name="connsiteX1" fmla="*/ 2555494 w 2555494"/>
              <a:gd name="connsiteY1" fmla="*/ 4762 h 9525"/>
            </a:gdLst>
            <a:ahLst/>
            <a:cxnLst>
              <a:cxn ang="0">
                <a:pos x="connsiteX0" y="connsiteY0"/>
              </a:cxn>
              <a:cxn ang="1">
                <a:pos x="connsiteX1" y="connsiteY1"/>
              </a:cxn>
            </a:cxnLst>
            <a:rect l="l" t="t" r="r" b="b"/>
            <a:pathLst>
              <a:path w="2555494" h="9525">
                <a:moveTo>
                  <a:pt x="0" y="4762"/>
                </a:moveTo>
                <a:lnTo>
                  <a:pt x="2555494"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3211322" y="882522"/>
            <a:ext cx="9525" cy="972000"/>
          </a:xfrm>
          <a:custGeom>
            <a:avLst/>
            <a:gdLst>
              <a:gd name="connsiteX0" fmla="*/ 4762 w 9525"/>
              <a:gd name="connsiteY0" fmla="*/ 0 h 819150"/>
              <a:gd name="connsiteX1" fmla="*/ 4762 w 9525"/>
              <a:gd name="connsiteY1" fmla="*/ 819150 h 819150"/>
            </a:gdLst>
            <a:ahLst/>
            <a:cxnLst>
              <a:cxn ang="0">
                <a:pos x="connsiteX0" y="connsiteY0"/>
              </a:cxn>
              <a:cxn ang="1">
                <a:pos x="connsiteX1" y="connsiteY1"/>
              </a:cxn>
            </a:cxnLst>
            <a:rect l="l" t="t" r="r" b="b"/>
            <a:pathLst>
              <a:path w="9525" h="819150">
                <a:moveTo>
                  <a:pt x="4762" y="0"/>
                </a:moveTo>
                <a:lnTo>
                  <a:pt x="4762" y="81915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09600" y="2536538"/>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Freeform 3"/>
          <p:cNvSpPr/>
          <p:nvPr/>
        </p:nvSpPr>
        <p:spPr>
          <a:xfrm>
            <a:off x="609600" y="2536538"/>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609600" y="2536538"/>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609600" y="29741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Freeform 3"/>
          <p:cNvSpPr/>
          <p:nvPr/>
        </p:nvSpPr>
        <p:spPr>
          <a:xfrm>
            <a:off x="6940931" y="2536538"/>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Freeform 3"/>
          <p:cNvSpPr/>
          <p:nvPr/>
        </p:nvSpPr>
        <p:spPr>
          <a:xfrm>
            <a:off x="609600" y="9723723"/>
            <a:ext cx="6340856" cy="575182"/>
          </a:xfrm>
          <a:custGeom>
            <a:avLst/>
            <a:gdLst>
              <a:gd name="connsiteX0" fmla="*/ 0 w 6340856"/>
              <a:gd name="connsiteY0" fmla="*/ 0 h 575182"/>
              <a:gd name="connsiteX1" fmla="*/ 6340856 w 6340856"/>
              <a:gd name="connsiteY1" fmla="*/ 0 h 575182"/>
              <a:gd name="connsiteX2" fmla="*/ 6340856 w 6340856"/>
              <a:gd name="connsiteY2" fmla="*/ 575182 h 575182"/>
              <a:gd name="connsiteX3" fmla="*/ 0 w 6340856"/>
              <a:gd name="connsiteY3" fmla="*/ 575182 h 575182"/>
              <a:gd name="connsiteX4" fmla="*/ 0 w 6340856"/>
              <a:gd name="connsiteY4" fmla="*/ 0 h 57518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575182">
                <a:moveTo>
                  <a:pt x="0" y="0"/>
                </a:moveTo>
                <a:lnTo>
                  <a:pt x="6340856" y="0"/>
                </a:lnTo>
                <a:lnTo>
                  <a:pt x="6340856" y="575182"/>
                </a:lnTo>
                <a:lnTo>
                  <a:pt x="0" y="575182"/>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ビデオカメラとその分岐を検出ツールリストに表示させるには、AxxonNextでカメラを有効にする必要があります。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Freeform 3"/>
          <p:cNvSpPr/>
          <p:nvPr/>
        </p:nvSpPr>
        <p:spPr>
          <a:xfrm>
            <a:off x="609600" y="9723723"/>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Freeform 3"/>
          <p:cNvSpPr/>
          <p:nvPr/>
        </p:nvSpPr>
        <p:spPr>
          <a:xfrm>
            <a:off x="609600" y="9723723"/>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Freeform 3"/>
          <p:cNvSpPr/>
          <p:nvPr/>
        </p:nvSpPr>
        <p:spPr>
          <a:xfrm>
            <a:off x="609600" y="10289381"/>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Freeform 3"/>
          <p:cNvSpPr/>
          <p:nvPr/>
        </p:nvSpPr>
        <p:spPr>
          <a:xfrm>
            <a:off x="6940931" y="9723723"/>
            <a:ext cx="9525" cy="575182"/>
          </a:xfrm>
          <a:custGeom>
            <a:avLst/>
            <a:gdLst>
              <a:gd name="connsiteX0" fmla="*/ 4762 w 9525"/>
              <a:gd name="connsiteY0" fmla="*/ 0 h 575182"/>
              <a:gd name="connsiteX1" fmla="*/ 4762 w 9525"/>
              <a:gd name="connsiteY1" fmla="*/ 575182 h 575182"/>
            </a:gdLst>
            <a:ahLst/>
            <a:cxnLst>
              <a:cxn ang="0">
                <a:pos x="connsiteX0" y="connsiteY0"/>
              </a:cxn>
              <a:cxn ang="1">
                <a:pos x="connsiteX1" y="connsiteY1"/>
              </a:cxn>
            </a:cxnLst>
            <a:rect l="l" t="t" r="r" b="b"/>
            <a:pathLst>
              <a:path w="9525" h="575182">
                <a:moveTo>
                  <a:pt x="4762" y="0"/>
                </a:moveTo>
                <a:lnTo>
                  <a:pt x="4762" y="57518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3" cstate="print"/>
          <a:srcRect/>
          <a:stretch>
            <a:fillRect/>
          </a:stretch>
        </p:blipFill>
        <p:spPr bwMode="auto">
          <a:xfrm>
            <a:off x="698500" y="903528"/>
            <a:ext cx="177800" cy="177800"/>
          </a:xfrm>
          <a:prstGeom prst="rect">
            <a:avLst/>
          </a:prstGeom>
          <a:noFill/>
        </p:spPr>
      </p:pic>
      <p:pic>
        <p:nvPicPr>
          <p:cNvPr id="31" name="Picture 3"/>
          <p:cNvPicPr>
            <a:picLocks noChangeAspect="1" noChangeArrowheads="1"/>
          </p:cNvPicPr>
          <p:nvPr/>
        </p:nvPicPr>
        <p:blipFill>
          <a:blip r:embed="rId4" cstate="print"/>
          <a:srcRect/>
          <a:stretch>
            <a:fillRect/>
          </a:stretch>
        </p:blipFill>
        <p:spPr bwMode="auto">
          <a:xfrm>
            <a:off x="609600" y="5195732"/>
            <a:ext cx="6350000" cy="3594100"/>
          </a:xfrm>
          <a:prstGeom prst="rect">
            <a:avLst/>
          </a:prstGeom>
          <a:noFill/>
        </p:spPr>
      </p:pic>
      <p:pic>
        <p:nvPicPr>
          <p:cNvPr id="1024" name="Picture 3"/>
          <p:cNvPicPr>
            <a:picLocks noChangeAspect="1" noChangeArrowheads="1"/>
          </p:cNvPicPr>
          <p:nvPr/>
        </p:nvPicPr>
        <p:blipFill>
          <a:blip r:embed="rId5" cstate="print"/>
          <a:srcRect/>
          <a:stretch>
            <a:fillRect/>
          </a:stretch>
        </p:blipFill>
        <p:spPr bwMode="auto">
          <a:xfrm>
            <a:off x="655637" y="9743281"/>
            <a:ext cx="177800" cy="177800"/>
          </a:xfrm>
          <a:prstGeom prst="rect">
            <a:avLst/>
          </a:prstGeom>
          <a:noFill/>
        </p:spPr>
      </p:pic>
      <p:sp>
        <p:nvSpPr>
          <p:cNvPr id="1025" name="TextBox 1"/>
          <p:cNvSpPr txBox="1"/>
          <p:nvPr/>
        </p:nvSpPr>
        <p:spPr>
          <a:xfrm>
            <a:off x="3337814" y="717322"/>
            <a:ext cx="3591830" cy="1277273"/>
          </a:xfrm>
          <a:prstGeom prst="rect">
            <a:avLst/>
          </a:prstGeom>
          <a:noFill/>
        </p:spPr>
        <p:txBody>
          <a:bodyPr wrap="square" lIns="0" tIns="0" rIns="0" rtlCol="0">
            <a:spAutoFit/>
          </a:bodyPr>
          <a:lstStyle/>
          <a:p>
            <a:pPr>
              <a:lnSpc>
                <a:spcPts val="1200"/>
              </a:lnSpc>
              <a:tabLst>
                <a:tab pos="38100" algn="l"/>
                <a:tab pos="2032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コンテキストメニューを使用する場合</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削除したい</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[ビデオカメラ/グループ]オブジェクトを左クリックしてコンテキストメニューを開きます。</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削除]を選択します。</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キーボードを使用する場合</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削除したい</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[ビデオカメラ/グループ]オブジェクトを左クリックします。</a:t>
            </a:r>
          </a:p>
          <a:p>
            <a:pPr>
              <a:lnSpc>
                <a:spcPts val="1200"/>
              </a:lnSpc>
              <a:tabLst>
                <a:tab pos="38100" algn="l"/>
                <a:tab pos="2032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Delete</a:t>
            </a:r>
            <a:r>
              <a:rPr lang="en-US" altLang="ja-JP" sz="798"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キーを押します</a:t>
            </a:r>
            <a:r>
              <a:rPr lang="en-US" altLang="ja-JP"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6" name="TextBox 1"/>
          <p:cNvSpPr txBox="1"/>
          <p:nvPr/>
        </p:nvSpPr>
        <p:spPr>
          <a:xfrm>
            <a:off x="660400" y="711200"/>
            <a:ext cx="205184" cy="136256"/>
          </a:xfrm>
          <a:prstGeom prst="rect">
            <a:avLst/>
          </a:prstGeom>
          <a:noFill/>
        </p:spPr>
        <p:txBody>
          <a:bodyPr wrap="none" lIns="0" tIns="0" rIns="0" rtlCol="0">
            <a:spAutoFit/>
          </a:bodyPr>
          <a:lstStyle/>
          <a:p>
            <a:pPr>
              <a:lnSpc>
                <a:spcPts val="700"/>
              </a:lnSpc>
              <a:tabLst>
                <a:tab pos="355600" algn="l"/>
              </a:tabLst>
            </a:pPr>
            <a:r>
              <a:rPr lang="ja-JP" altLang="en-US" sz="798"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削除</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TextBox 1"/>
          <p:cNvSpPr txBox="1"/>
          <p:nvPr/>
        </p:nvSpPr>
        <p:spPr>
          <a:xfrm>
            <a:off x="609600" y="2290559"/>
            <a:ext cx="1025922" cy="200055"/>
          </a:xfrm>
          <a:prstGeom prst="rect">
            <a:avLst/>
          </a:prstGeom>
          <a:noFill/>
        </p:spPr>
        <p:txBody>
          <a:bodyPr wrap="none" lIns="0" tIns="0" rIns="0" rtlCol="0">
            <a:spAutoFit/>
          </a:bodyPr>
          <a:lstStyle/>
          <a:p>
            <a:pPr>
              <a:lnSpc>
                <a:spcPts val="1200"/>
              </a:lnSpc>
              <a:tabLst>
                <a:tab pos="114300" algn="l"/>
                <a:tab pos="203200" algn="l"/>
                <a:tab pos="584200" algn="l"/>
                <a:tab pos="2755900" algn="l"/>
                <a:tab pos="2921000" algn="l"/>
              </a:tabLst>
            </a:pPr>
            <a:r>
              <a:rPr lang="ja-JP" altLang="en-US" sz="1000" b="1">
                <a:latin typeface="メイリオ" panose="020B0604030504040204" pitchFamily="50" charset="-128"/>
                <a:ea typeface="メイリオ" panose="020B0604030504040204" pitchFamily="50" charset="-128"/>
                <a:cs typeface="メイリオ" panose="020B0604030504040204" pitchFamily="50" charset="-128"/>
              </a:rPr>
              <a:t>検出ツールの設定</a:t>
            </a:r>
            <a:endParaRPr lang="en-US" altLang="zh-CN" sz="10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9" name="TextBox 1"/>
          <p:cNvSpPr txBox="1"/>
          <p:nvPr/>
        </p:nvSpPr>
        <p:spPr>
          <a:xfrm>
            <a:off x="609600" y="8993032"/>
            <a:ext cx="2154436" cy="661720"/>
          </a:xfrm>
          <a:prstGeom prst="rect">
            <a:avLst/>
          </a:prstGeom>
          <a:noFill/>
        </p:spPr>
        <p:txBody>
          <a:bodyPr wrap="none" lIns="0" tIns="0" rIns="0" rtlCol="0">
            <a:spAutoFit/>
          </a:bodyPr>
          <a:lstStyle/>
          <a:p>
            <a:pPr>
              <a:lnSpc>
                <a:spcPts val="1200"/>
              </a:lnSpc>
              <a:tabLst>
                <a:tab pos="203200" algn="l"/>
                <a:tab pos="3429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検出ツールリストは三層構造になっています。</a:t>
            </a: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ビデオカメラ検出ツールのタイプ</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ビデオカメラ検出ツール</a:t>
            </a:r>
            <a:endPar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Freeform 3"/>
          <p:cNvSpPr/>
          <p:nvPr/>
        </p:nvSpPr>
        <p:spPr>
          <a:xfrm>
            <a:off x="6929644" y="485463"/>
            <a:ext cx="9525" cy="1548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Freeform 3"/>
          <p:cNvSpPr/>
          <p:nvPr/>
        </p:nvSpPr>
        <p:spPr>
          <a:xfrm>
            <a:off x="574675" y="492267"/>
            <a:ext cx="9525" cy="1548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Freeform 3"/>
          <p:cNvSpPr/>
          <p:nvPr/>
        </p:nvSpPr>
        <p:spPr>
          <a:xfrm rot="5400000">
            <a:off x="3749440" y="-2694034"/>
            <a:ext cx="45719" cy="63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Freeform 3"/>
          <p:cNvSpPr/>
          <p:nvPr/>
        </p:nvSpPr>
        <p:spPr>
          <a:xfrm rot="5400000">
            <a:off x="3742578" y="-1139554"/>
            <a:ext cx="45719" cy="6372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Freeform 3"/>
          <p:cNvSpPr/>
          <p:nvPr/>
        </p:nvSpPr>
        <p:spPr>
          <a:xfrm>
            <a:off x="3313552" y="483346"/>
            <a:ext cx="9525" cy="1548000"/>
          </a:xfrm>
          <a:custGeom>
            <a:avLst/>
            <a:gdLst>
              <a:gd name="connsiteX0" fmla="*/ 4762 w 9525"/>
              <a:gd name="connsiteY0" fmla="*/ 0 h 825754"/>
              <a:gd name="connsiteX1" fmla="*/ 4762 w 9525"/>
              <a:gd name="connsiteY1" fmla="*/ 825754 h 825754"/>
            </a:gdLst>
            <a:ahLst/>
            <a:cxnLst>
              <a:cxn ang="0">
                <a:pos x="connsiteX0" y="connsiteY0"/>
              </a:cxn>
              <a:cxn ang="1">
                <a:pos x="connsiteX1" y="connsiteY1"/>
              </a:cxn>
            </a:cxnLst>
            <a:rect l="l" t="t" r="r" b="b"/>
            <a:pathLst>
              <a:path w="9525" h="825754">
                <a:moveTo>
                  <a:pt x="4762" y="0"/>
                </a:moveTo>
                <a:lnTo>
                  <a:pt x="4762" y="825754"/>
                </a:lnTo>
              </a:path>
            </a:pathLst>
          </a:custGeom>
          <a:ln w="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テキスト ボックス 31"/>
          <p:cNvSpPr txBox="1"/>
          <p:nvPr/>
        </p:nvSpPr>
        <p:spPr>
          <a:xfrm>
            <a:off x="579437" y="3186008"/>
            <a:ext cx="4315605" cy="1938992"/>
          </a:xfrm>
          <a:prstGeom prst="rect">
            <a:avLst/>
          </a:prstGeom>
          <a:noFill/>
        </p:spPr>
        <p:txBody>
          <a:bodyPr wrap="none" rtlCol="0">
            <a:spAutoFit/>
          </a:bodyPr>
          <a:lstStyle/>
          <a:p>
            <a:pPr>
              <a:lnSpc>
                <a:spcPts val="1200"/>
              </a:lnSpc>
            </a:pPr>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検出ツールの種類</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err="1">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AxxonNextソフトウェアパッケージでは、複数の検出ツールが着信データを処理します。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現状解析ツール</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基本的検出ツール</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ビデオ解析</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オーディオ解析</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ビデオカメラに組み込まれた検出ツール</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(組み込み解析)</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検出ツールを処理するビデオストリーム</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ビデオカメラのセンサーからの信号を処理する検出ツール</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検出は、[検出ツール]タブ([設定]の下)のインターフェイスで設定します。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検出設定には、適切な権限が必要です。</a:t>
            </a:r>
          </a:p>
        </p:txBody>
      </p:sp>
      <p:sp>
        <p:nvSpPr>
          <p:cNvPr id="45" name="TextBox 1"/>
          <p:cNvSpPr txBox="1"/>
          <p:nvPr/>
        </p:nvSpPr>
        <p:spPr>
          <a:xfrm>
            <a:off x="457200" y="10426700"/>
            <a:ext cx="102592" cy="137474"/>
          </a:xfrm>
          <a:prstGeom prst="rect">
            <a:avLst/>
          </a:prstGeom>
          <a:noFill/>
        </p:spPr>
        <p:txBody>
          <a:bodyPr wrap="none" lIns="0" tIns="0" rIns="0" rtlCol="0">
            <a:spAutoFit/>
          </a:bodyPr>
          <a:lstStyle/>
          <a:p>
            <a:pPr>
              <a:lnSpc>
                <a:spcPts val="700"/>
              </a:lnSpc>
              <a:tabLst/>
            </a:pPr>
            <a:r>
              <a:rPr lang="en-US" altLang="zh-CN" sz="798" smtClean="0">
                <a:solidFill>
                  <a:srgbClr val="000000"/>
                </a:solidFill>
                <a:latin typeface="Times New Roman" pitchFamily="18" charset="0"/>
                <a:cs typeface="Times New Roman" pitchFamily="18" charset="0"/>
              </a:rPr>
              <a:t>84</a:t>
            </a:r>
            <a:endParaRPr lang="en-US" altLang="zh-CN" sz="798"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57200" y="10426700"/>
            <a:ext cx="102592" cy="137474"/>
          </a:xfrm>
          <a:prstGeom prst="rect">
            <a:avLst/>
          </a:prstGeom>
          <a:noFill/>
        </p:spPr>
        <p:txBody>
          <a:bodyPr wrap="none" lIns="0" tIns="0" rIns="0" rtlCol="0">
            <a:spAutoFit/>
          </a:bodyPr>
          <a:lstStyle/>
          <a:p>
            <a:pPr>
              <a:lnSpc>
                <a:spcPts val="700"/>
              </a:lnSpc>
              <a:tabLst/>
            </a:pPr>
            <a:r>
              <a:rPr lang="en-US" altLang="zh-CN" sz="798" smtClean="0">
                <a:solidFill>
                  <a:srgbClr val="000000"/>
                </a:solidFill>
                <a:latin typeface="Times New Roman" pitchFamily="18" charset="0"/>
                <a:cs typeface="Times New Roman" pitchFamily="18" charset="0"/>
              </a:rPr>
              <a:t>85</a:t>
            </a:r>
            <a:endParaRPr lang="en-US" altLang="zh-CN" sz="798" dirty="0" smtClean="0">
              <a:solidFill>
                <a:srgbClr val="000000"/>
              </a:solidFill>
              <a:latin typeface="Times New Roman" pitchFamily="18" charset="0"/>
              <a:cs typeface="Times New Roman" pitchFamily="18" charset="0"/>
            </a:endParaRPr>
          </a:p>
        </p:txBody>
      </p:sp>
      <p:sp>
        <p:nvSpPr>
          <p:cNvPr id="5" name="テキスト ボックス 4"/>
          <p:cNvSpPr txBox="1"/>
          <p:nvPr/>
        </p:nvSpPr>
        <p:spPr>
          <a:xfrm>
            <a:off x="457200" y="469106"/>
            <a:ext cx="6827837" cy="5786199"/>
          </a:xfrm>
          <a:prstGeom prst="rect">
            <a:avLst/>
          </a:prstGeom>
          <a:noFill/>
        </p:spPr>
        <p:txBody>
          <a:bodyPr wrap="square" rtlCol="0">
            <a:spAutoFit/>
          </a:bodyPr>
          <a:lstStyle/>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各検出タイプは、親オブジェクトに対応しています。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シチュエーション解析</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ビデオ検出ツール</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オーディオ検出ツール</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組み込み解析</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センサ</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ー</a:t>
            </a:r>
          </a:p>
          <a:p>
            <a:pPr>
              <a:lnSpc>
                <a:spcPts val="1200"/>
              </a:lnSpc>
            </a:pPr>
            <a:endPar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ビデオカメラに設定できる検出ツール用の親オブジェクトは、カメラの仕様によっては自動的に作成されます(デバイス</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公式</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リファレンス文書を参照)。</a:t>
            </a:r>
          </a:p>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たとえば、[オーディオ解析]オブジェクトは、ビデオカメラにオーディオ用アプトレットがある場合のみ作成され、また</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組み込み解析]オブジェクトは、組み込み解析がある場合のみ作成されます。</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検出ツールのビデオ適合性（要件）</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ビデオ解析が正しく働くには、以下の条件が必要です。</a:t>
            </a:r>
          </a:p>
          <a:p>
            <a:pPr marL="228600" indent="-228600">
              <a:lnSpc>
                <a:spcPts val="1200"/>
              </a:lnSpc>
              <a:buAutoNum type="arabicPeriod"/>
            </a:pP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カメラ要件</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最低</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320x240ピクセルの</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解像度</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b.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秒</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当たり6フレーム</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以上</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c.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色</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：ビデオ解析は、白黒画像でもカラー画像でも</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稼働</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d.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カメラ</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の振動は、フレームサイズ3%以下の画像シフトである</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こと</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1200"/>
              </a:lnSpc>
              <a:buAutoNum type="arabicPeriod" startAt="2"/>
            </a:pP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光源要件</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適度</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な採光。光が少なすぎる(夜間)か、または、多すぎる光(明るい直射日光)がビデオの解析品質に影響を与えることがある</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照明</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レベルに大きな変動がない</a:t>
            </a:r>
          </a:p>
          <a:p>
            <a:pPr marL="228600" indent="-228600">
              <a:lnSpc>
                <a:spcPts val="1200"/>
              </a:lnSpc>
              <a:buAutoNum type="arabicPeriod" startAt="3"/>
            </a:pP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シーンおよびカメラのアングル要件</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228600" indent="-228600">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a.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移動する対象は、動画内において、それぞれ視覚的に分離可能であること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背景</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は概して静的で、急激に変化しないこと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静的</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対象物（柱、木など）による移動対象物のオブスキュレーションが最小であること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d.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反射面</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及び移動対象物からの過酷シャドウは、解析品質に影響する可能性がある</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e.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長い</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単一色の対象物は、適切に追跡できないことがある</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オブジェクト要件</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フレーム内</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の各オブジェクトの直線寸法が、フレームサイズの2%以上であること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b.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フレーム内</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のオブジェクトの直線寸法は、フレームサイズの25%以下を推奨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c.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フレーム内</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のオブジェクトの速度が、秒当たり最低1ピクセル</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d.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対象物</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は、検出のために8フレーム以上で視認できること</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e.  </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2つ</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の隣接フレーム中では、対象物は、自身のサイズより長い距離を移動することはできない。</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この条件は、対象物の軌道(トラック)を正しく計算するために必要である</a:t>
            </a:r>
          </a:p>
        </p:txBody>
      </p:sp>
    </p:spTree>
    <p:extLst>
      <p:ext uri="{BB962C8B-B14F-4D97-AF65-F5344CB8AC3E}">
        <p14:creationId xmlns:p14="http://schemas.microsoft.com/office/powerpoint/2010/main" val="81461699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p:cNvGraphicFramePr>
            <a:graphicFrameLocks noGrp="1"/>
          </p:cNvGraphicFramePr>
          <p:nvPr>
            <p:extLst>
              <p:ext uri="{D42A27DB-BD31-4B8C-83A1-F6EECF244321}">
                <p14:modId xmlns:p14="http://schemas.microsoft.com/office/powerpoint/2010/main" val="2842699384"/>
              </p:ext>
            </p:extLst>
          </p:nvPr>
        </p:nvGraphicFramePr>
        <p:xfrm>
          <a:off x="427037" y="2455386"/>
          <a:ext cx="6172200" cy="3169920"/>
        </p:xfrm>
        <a:graphic>
          <a:graphicData uri="http://schemas.openxmlformats.org/drawingml/2006/table">
            <a:tbl>
              <a:tblPr firstRow="1" bandRow="1">
                <a:tableStyleId>{5940675A-B579-460E-94D1-54222C63F5DA}</a:tableStyleId>
              </a:tblPr>
              <a:tblGrid>
                <a:gridCol w="1959757"/>
                <a:gridCol w="4212443"/>
              </a:tblGrid>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検出ツールオブジェクトの名称</a:t>
                      </a: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検出説明</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動作開始時</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ビューの[ビデオカメラ]フィールドエリア内での動作開始時にトリガーされる検出ツール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ロイタリング</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ビューの[ビデオカメラ]フィールドエリアでの対象物の長期存在によってトリガーされる検出ツール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オブジェクト消失</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ビューの[ビデオカメラ]フィールドエリアでのオブジェクトの消失によってトリガーされる検出ツール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破棄オブジェクト</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ビューの[ビデオカメラ]フィールドエリアでの破棄オブジェクトの出現によってトリガーされる検出ツール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ラインクロッシング</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仮想回線を横断するオブジェクトの軌跡によってトリガーされる検出ツール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オブジェクトの出現</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ビューの[ビデオカメラ]フィールドエリアでのオブジェクトの出現によってトリガーされる検出ツール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停止</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ビューの[ビデオカメラ]フィールドエリア内での動作停止時にトリガーされる検出ツール</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2" name="TextBox 1"/>
          <p:cNvSpPr txBox="1"/>
          <p:nvPr/>
        </p:nvSpPr>
        <p:spPr>
          <a:xfrm>
            <a:off x="457200" y="10426700"/>
            <a:ext cx="102592" cy="137474"/>
          </a:xfrm>
          <a:prstGeom prst="rect">
            <a:avLst/>
          </a:prstGeom>
          <a:noFill/>
        </p:spPr>
        <p:txBody>
          <a:bodyPr wrap="none" lIns="0" tIns="0" rIns="0" rtlCol="0">
            <a:spAutoFit/>
          </a:bodyPr>
          <a:lstStyle/>
          <a:p>
            <a:pPr>
              <a:lnSpc>
                <a:spcPts val="700"/>
              </a:lnSpc>
              <a:tabLst/>
            </a:pPr>
            <a:r>
              <a:rPr lang="en-US" altLang="zh-CN" sz="798" smtClean="0">
                <a:solidFill>
                  <a:srgbClr val="000000"/>
                </a:solidFill>
                <a:latin typeface="Times New Roman" pitchFamily="18" charset="0"/>
                <a:cs typeface="Times New Roman" pitchFamily="18" charset="0"/>
              </a:rPr>
              <a:t>86</a:t>
            </a:r>
            <a:endParaRPr lang="en-US" altLang="zh-CN" sz="798" dirty="0" smtClean="0">
              <a:solidFill>
                <a:srgbClr val="000000"/>
              </a:solidFill>
              <a:latin typeface="Times New Roman" pitchFamily="18" charset="0"/>
              <a:cs typeface="Times New Roman" pitchFamily="18" charset="0"/>
            </a:endParaRPr>
          </a:p>
        </p:txBody>
      </p:sp>
      <p:sp>
        <p:nvSpPr>
          <p:cNvPr id="8" name="TextBox 1"/>
          <p:cNvSpPr txBox="1"/>
          <p:nvPr/>
        </p:nvSpPr>
        <p:spPr>
          <a:xfrm>
            <a:off x="579437" y="545306"/>
            <a:ext cx="1154162" cy="264175"/>
          </a:xfrm>
          <a:prstGeom prst="rect">
            <a:avLst/>
          </a:prstGeom>
          <a:noFill/>
        </p:spPr>
        <p:txBody>
          <a:bodyPr wrap="none" lIns="0" tIns="0" rIns="0" rtlCol="0">
            <a:spAutoFit/>
          </a:bodyPr>
          <a:lstStyle/>
          <a:p>
            <a:pPr>
              <a:lnSpc>
                <a:spcPts val="1700"/>
              </a:lnSpc>
              <a:tabLst>
                <a:tab pos="114300" algn="l"/>
                <a:tab pos="203200" algn="l"/>
                <a:tab pos="584200" algn="l"/>
                <a:tab pos="596900" algn="l"/>
                <a:tab pos="7620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シチュエーション解析の検出ツール</a:t>
            </a:r>
          </a:p>
        </p:txBody>
      </p:sp>
      <p:sp>
        <p:nvSpPr>
          <p:cNvPr id="10" name="Freeform 3"/>
          <p:cNvSpPr/>
          <p:nvPr/>
        </p:nvSpPr>
        <p:spPr>
          <a:xfrm>
            <a:off x="579437" y="1002506"/>
            <a:ext cx="6340856" cy="447167"/>
          </a:xfrm>
          <a:custGeom>
            <a:avLst/>
            <a:gdLst>
              <a:gd name="connsiteX0" fmla="*/ 0 w 6340856"/>
              <a:gd name="connsiteY0" fmla="*/ 0 h 447167"/>
              <a:gd name="connsiteX1" fmla="*/ 6340856 w 6340856"/>
              <a:gd name="connsiteY1" fmla="*/ 0 h 447167"/>
              <a:gd name="connsiteX2" fmla="*/ 6340856 w 6340856"/>
              <a:gd name="connsiteY2" fmla="*/ 447167 h 447167"/>
              <a:gd name="connsiteX3" fmla="*/ 0 w 6340856"/>
              <a:gd name="connsiteY3" fmla="*/ 447167 h 447167"/>
              <a:gd name="connsiteX4" fmla="*/ 0 w 6340856"/>
              <a:gd name="connsiteY4" fmla="*/ 0 h 44716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47167">
                <a:moveTo>
                  <a:pt x="0" y="0"/>
                </a:moveTo>
                <a:lnTo>
                  <a:pt x="6340856" y="0"/>
                </a:lnTo>
                <a:lnTo>
                  <a:pt x="6340856" y="447167"/>
                </a:lnTo>
                <a:lnTo>
                  <a:pt x="0" y="447167"/>
                </a:lnTo>
                <a:lnTo>
                  <a:pt x="0" y="0"/>
                </a:lnTo>
              </a:path>
            </a:pathLst>
          </a:custGeom>
          <a:solidFill>
            <a:srgbClr val="F3F9F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2"/>
              </a:rPr>
              <a:t>関連の動画を再生する</a:t>
            </a:r>
            <a:endParaRPr lang="zh-CN"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Freeform 3"/>
          <p:cNvSpPr/>
          <p:nvPr/>
        </p:nvSpPr>
        <p:spPr>
          <a:xfrm>
            <a:off x="579437" y="10025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579437" y="1002506"/>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579437" y="1440149"/>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6910768" y="1002506"/>
            <a:ext cx="9525" cy="447167"/>
          </a:xfrm>
          <a:custGeom>
            <a:avLst/>
            <a:gdLst>
              <a:gd name="connsiteX0" fmla="*/ 4762 w 9525"/>
              <a:gd name="connsiteY0" fmla="*/ 0 h 447167"/>
              <a:gd name="connsiteX1" fmla="*/ 4762 w 9525"/>
              <a:gd name="connsiteY1" fmla="*/ 447167 h 447167"/>
            </a:gdLst>
            <a:ahLst/>
            <a:cxnLst>
              <a:cxn ang="0">
                <a:pos x="connsiteX0" y="connsiteY0"/>
              </a:cxn>
              <a:cxn ang="1">
                <a:pos x="connsiteX1" y="connsiteY1"/>
              </a:cxn>
            </a:cxnLst>
            <a:rect l="l" t="t" r="r" b="b"/>
            <a:pathLst>
              <a:path w="9525" h="447167">
                <a:moveTo>
                  <a:pt x="4762" y="0"/>
                </a:moveTo>
                <a:lnTo>
                  <a:pt x="4762" y="447167"/>
                </a:lnTo>
              </a:path>
            </a:pathLst>
          </a:custGeom>
          <a:ln w="0">
            <a:solidFill>
              <a:srgbClr val="91C89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テキスト ボックス 8"/>
          <p:cNvSpPr txBox="1"/>
          <p:nvPr/>
        </p:nvSpPr>
        <p:spPr>
          <a:xfrm>
            <a:off x="503237" y="1751603"/>
            <a:ext cx="3980577" cy="546303"/>
          </a:xfrm>
          <a:prstGeom prst="rect">
            <a:avLst/>
          </a:prstGeom>
          <a:noFill/>
        </p:spPr>
        <p:txBody>
          <a:bodyPr wrap="none" rtlCol="0">
            <a:spAutoFit/>
          </a:bodyPr>
          <a:lstStyle/>
          <a:p>
            <a:pPr>
              <a:lnSpc>
                <a:spcPts val="1200"/>
              </a:lnSpc>
            </a:pPr>
            <a:r>
              <a:rPr kumimoji="1" lang="ja-JP" altLang="en-US" sz="1000" b="1">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シチュエーション解析検出ツールの種類</a:t>
            </a:r>
          </a:p>
          <a:p>
            <a:pPr>
              <a:lnSpc>
                <a:spcPts val="1200"/>
              </a:lnSpc>
            </a:pPr>
            <a:endParaRPr kumimoji="1" lang="ja-JP" altLang="en-US" sz="80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a:latin typeface="メイリオ" panose="020B0604030504040204" pitchFamily="50" charset="-128"/>
                <a:ea typeface="メイリオ" panose="020B0604030504040204" pitchFamily="50" charset="-128"/>
                <a:cs typeface="メイリオ" panose="020B0604030504040204" pitchFamily="50" charset="-128"/>
              </a:rPr>
              <a:t>以下の検出ツールは、ビューの[ビデオカメラ]フィールドでのシチュエーションの解析を有効にします。</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57200" y="10426700"/>
            <a:ext cx="102592" cy="137474"/>
          </a:xfrm>
          <a:prstGeom prst="rect">
            <a:avLst/>
          </a:prstGeom>
          <a:noFill/>
        </p:spPr>
        <p:txBody>
          <a:bodyPr wrap="none" lIns="0" tIns="0" rIns="0" rtlCol="0">
            <a:spAutoFit/>
          </a:bodyPr>
          <a:lstStyle/>
          <a:p>
            <a:pPr>
              <a:lnSpc>
                <a:spcPts val="700"/>
              </a:lnSpc>
              <a:tabLst/>
            </a:pPr>
            <a:r>
              <a:rPr lang="en-US" altLang="ja-JP" sz="798" smtClean="0">
                <a:solidFill>
                  <a:srgbClr val="000000"/>
                </a:solidFill>
                <a:latin typeface="Times New Roman" pitchFamily="18" charset="0"/>
                <a:cs typeface="Times New Roman" pitchFamily="18" charset="0"/>
              </a:rPr>
              <a:t>87</a:t>
            </a:r>
            <a:endParaRPr lang="en-US" altLang="zh-CN" sz="798" dirty="0" smtClean="0">
              <a:solidFill>
                <a:srgbClr val="000000"/>
              </a:solidFill>
              <a:latin typeface="Times New Roman" pitchFamily="18" charset="0"/>
              <a:cs typeface="Times New Roman" pitchFamily="18" charset="0"/>
            </a:endParaRPr>
          </a:p>
        </p:txBody>
      </p:sp>
      <p:sp>
        <p:nvSpPr>
          <p:cNvPr id="5" name="正方形/長方形 4"/>
          <p:cNvSpPr/>
          <p:nvPr/>
        </p:nvSpPr>
        <p:spPr>
          <a:xfrm>
            <a:off x="427037" y="469106"/>
            <a:ext cx="6705600" cy="2523768"/>
          </a:xfrm>
          <a:prstGeom prst="rect">
            <a:avLst/>
          </a:prstGeom>
        </p:spPr>
        <p:txBody>
          <a:bodyPr wrap="square">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シチュエーション解析検出ツールの設定手順</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シチュエーション解析検出ツールは、以下のように設定することができます。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シチュエーション解析を有効にします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(デフォルトでは無効)。</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一般的なパラメータを設定します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一般的な検出ゾーン</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/マスクを設定します。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必要な検出ツールタイプ用のオブジェクトを作成します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各検出ツールに、シチュエーション解析で使用される仮想要素</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(面または線)を設定ます。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検出パラメータ</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(ロイタリング検出専用)を設定します。</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トリガーリボンを利用して機能している検出ツールを確認します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(オプションについては、「検出ツールのトリガーの確認」を参照)。</a:t>
            </a:r>
          </a:p>
          <a:p>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各検出ツールには、検出ツールが起動したときに自動的に実行するルールを設定します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（「自動ルールの設定」を参照）。</a:t>
            </a:r>
          </a:p>
          <a:p>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シチュエーション解析の有効化</a:t>
            </a:r>
          </a:p>
          <a:p>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シチュエーション解析は、以下の方法で有効にします。</a:t>
            </a:r>
          </a:p>
          <a:p>
            <a:pPr marL="228600" indent="-228600">
              <a:buAutoNum type="arabicPeriod"/>
            </a:pP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検出ツールリストで</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手段に必要なビデオカメラのビューフィールドでシチュエーションの解析手段を提供する</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b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シチュエーション解析]オブジェクト(1)を選択します。</a:t>
            </a:r>
          </a:p>
        </p:txBody>
      </p:sp>
      <p:pic>
        <p:nvPicPr>
          <p:cNvPr id="7" name="Picture 3"/>
          <p:cNvPicPr>
            <a:picLocks noChangeAspect="1" noChangeArrowheads="1"/>
          </p:cNvPicPr>
          <p:nvPr/>
        </p:nvPicPr>
        <p:blipFill>
          <a:blip r:embed="rId2" cstate="print"/>
          <a:srcRect/>
          <a:stretch>
            <a:fillRect/>
          </a:stretch>
        </p:blipFill>
        <p:spPr bwMode="auto">
          <a:xfrm>
            <a:off x="508496" y="3212306"/>
            <a:ext cx="4787900" cy="1549400"/>
          </a:xfrm>
          <a:prstGeom prst="rect">
            <a:avLst/>
          </a:prstGeom>
          <a:noFill/>
        </p:spPr>
      </p:pic>
      <p:sp>
        <p:nvSpPr>
          <p:cNvPr id="8" name="テキスト ボックス 7"/>
          <p:cNvSpPr txBox="1"/>
          <p:nvPr/>
        </p:nvSpPr>
        <p:spPr>
          <a:xfrm>
            <a:off x="457200" y="4888706"/>
            <a:ext cx="2329484" cy="338554"/>
          </a:xfrm>
          <a:prstGeom prst="rect">
            <a:avLst/>
          </a:prstGeom>
          <a:noFill/>
        </p:spPr>
        <p:txBody>
          <a:bodyPr wrap="none" rtlCol="0">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[有効化]リストで[はい]を選択します(2)。</a:t>
            </a:r>
          </a:p>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Freeform 3"/>
          <p:cNvSpPr/>
          <p:nvPr/>
        </p:nvSpPr>
        <p:spPr>
          <a:xfrm>
            <a:off x="418139" y="5246254"/>
            <a:ext cx="6340856" cy="4067175"/>
          </a:xfrm>
          <a:custGeom>
            <a:avLst/>
            <a:gdLst>
              <a:gd name="connsiteX0" fmla="*/ 0 w 6340856"/>
              <a:gd name="connsiteY0" fmla="*/ 0 h 4067175"/>
              <a:gd name="connsiteX1" fmla="*/ 6340856 w 6340856"/>
              <a:gd name="connsiteY1" fmla="*/ 0 h 4067175"/>
              <a:gd name="connsiteX2" fmla="*/ 6340856 w 6340856"/>
              <a:gd name="connsiteY2" fmla="*/ 4067175 h 4067175"/>
              <a:gd name="connsiteX3" fmla="*/ 0 w 6340856"/>
              <a:gd name="connsiteY3" fmla="*/ 4067175 h 4067175"/>
              <a:gd name="connsiteX4" fmla="*/ 0 w 6340856"/>
              <a:gd name="connsiteY4" fmla="*/ 0 h 40671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067175">
                <a:moveTo>
                  <a:pt x="0" y="0"/>
                </a:moveTo>
                <a:lnTo>
                  <a:pt x="6340856" y="0"/>
                </a:lnTo>
                <a:lnTo>
                  <a:pt x="6340856" y="4067175"/>
                </a:lnTo>
                <a:lnTo>
                  <a:pt x="0" y="4067175"/>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シチュエーション解析を有効にした後、表示タイルは、追跡対象のプロパティ(幅と高さ、フレームに対するパーセンテージ、色)を表示します。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418139" y="524625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418139" y="5246254"/>
            <a:ext cx="9525" cy="4067175"/>
          </a:xfrm>
          <a:custGeom>
            <a:avLst/>
            <a:gdLst>
              <a:gd name="connsiteX0" fmla="*/ 4762 w 9525"/>
              <a:gd name="connsiteY0" fmla="*/ 0 h 4067175"/>
              <a:gd name="connsiteX1" fmla="*/ 4762 w 9525"/>
              <a:gd name="connsiteY1" fmla="*/ 4067175 h 4067175"/>
            </a:gdLst>
            <a:ahLst/>
            <a:cxnLst>
              <a:cxn ang="0">
                <a:pos x="connsiteX0" y="connsiteY0"/>
              </a:cxn>
              <a:cxn ang="1">
                <a:pos x="connsiteX1" y="connsiteY1"/>
              </a:cxn>
            </a:cxnLst>
            <a:rect l="l" t="t" r="r" b="b"/>
            <a:pathLst>
              <a:path w="9525" h="4067175">
                <a:moveTo>
                  <a:pt x="4762" y="0"/>
                </a:moveTo>
                <a:lnTo>
                  <a:pt x="4762" y="406717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418139" y="9303904"/>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749470" y="5246254"/>
            <a:ext cx="9525" cy="4067175"/>
          </a:xfrm>
          <a:custGeom>
            <a:avLst/>
            <a:gdLst>
              <a:gd name="connsiteX0" fmla="*/ 4762 w 9525"/>
              <a:gd name="connsiteY0" fmla="*/ 0 h 4067175"/>
              <a:gd name="connsiteX1" fmla="*/ 4762 w 9525"/>
              <a:gd name="connsiteY1" fmla="*/ 4067175 h 4067175"/>
            </a:gdLst>
            <a:ahLst/>
            <a:cxnLst>
              <a:cxn ang="0">
                <a:pos x="connsiteX0" y="connsiteY0"/>
              </a:cxn>
              <a:cxn ang="1">
                <a:pos x="connsiteX1" y="connsiteY1"/>
              </a:cxn>
            </a:cxnLst>
            <a:rect l="l" t="t" r="r" b="b"/>
            <a:pathLst>
              <a:path w="9525" h="4067175">
                <a:moveTo>
                  <a:pt x="4762" y="0"/>
                </a:moveTo>
                <a:lnTo>
                  <a:pt x="4762" y="4067175"/>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4" name="Picture 3"/>
          <p:cNvPicPr>
            <a:picLocks noChangeAspect="1" noChangeArrowheads="1"/>
          </p:cNvPicPr>
          <p:nvPr/>
        </p:nvPicPr>
        <p:blipFill>
          <a:blip r:embed="rId3" cstate="print"/>
          <a:srcRect/>
          <a:stretch>
            <a:fillRect/>
          </a:stretch>
        </p:blipFill>
        <p:spPr bwMode="auto">
          <a:xfrm>
            <a:off x="427664" y="5269369"/>
            <a:ext cx="177800" cy="177800"/>
          </a:xfrm>
          <a:prstGeom prst="rect">
            <a:avLst/>
          </a:prstGeom>
          <a:noFill/>
        </p:spPr>
      </p:pic>
      <p:pic>
        <p:nvPicPr>
          <p:cNvPr id="15" name="Picture 3"/>
          <p:cNvPicPr>
            <a:picLocks noChangeAspect="1" noChangeArrowheads="1"/>
          </p:cNvPicPr>
          <p:nvPr/>
        </p:nvPicPr>
        <p:blipFill>
          <a:blip r:embed="rId4" cstate="print"/>
          <a:srcRect/>
          <a:stretch>
            <a:fillRect/>
          </a:stretch>
        </p:blipFill>
        <p:spPr bwMode="auto">
          <a:xfrm>
            <a:off x="605464" y="5816285"/>
            <a:ext cx="5706163" cy="3413414"/>
          </a:xfrm>
          <a:prstGeom prst="rect">
            <a:avLst/>
          </a:prstGeom>
          <a:noFill/>
        </p:spPr>
      </p:pic>
      <p:sp>
        <p:nvSpPr>
          <p:cNvPr id="16" name="テキスト ボックス 15"/>
          <p:cNvSpPr txBox="1"/>
          <p:nvPr/>
        </p:nvSpPr>
        <p:spPr>
          <a:xfrm>
            <a:off x="559792" y="9429184"/>
            <a:ext cx="1620957" cy="215444"/>
          </a:xfrm>
          <a:prstGeom prst="rect">
            <a:avLst/>
          </a:prstGeom>
          <a:noFill/>
        </p:spPr>
        <p:txBody>
          <a:bodyPr wrap="none" rtlCol="0">
            <a:spAutoFit/>
          </a:bodyPr>
          <a:lstStyle/>
          <a:p>
            <a:r>
              <a:rPr kumimoji="1" lang="ja-JP" altLang="en-US" sz="800">
                <a:latin typeface="メイリオ" panose="020B0604030504040204" pitchFamily="50" charset="-128"/>
                <a:ea typeface="メイリオ" panose="020B0604030504040204" pitchFamily="50" charset="-128"/>
                <a:cs typeface="メイリオ" panose="020B0604030504040204" pitchFamily="50" charset="-128"/>
              </a:rPr>
              <a:t>シチュエーション解析が有効になりました。</a:t>
            </a:r>
          </a:p>
        </p:txBody>
      </p:sp>
    </p:spTree>
    <p:extLst>
      <p:ext uri="{BB962C8B-B14F-4D97-AF65-F5344CB8AC3E}">
        <p14:creationId xmlns:p14="http://schemas.microsoft.com/office/powerpoint/2010/main" val="386891696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88</a:t>
            </a:r>
          </a:p>
        </p:txBody>
      </p:sp>
      <p:sp>
        <p:nvSpPr>
          <p:cNvPr id="14" name="TextBox 1"/>
          <p:cNvSpPr txBox="1"/>
          <p:nvPr/>
        </p:nvSpPr>
        <p:spPr>
          <a:xfrm>
            <a:off x="350874" y="423032"/>
            <a:ext cx="6617196" cy="661720"/>
          </a:xfrm>
          <a:prstGeom prst="rect">
            <a:avLst/>
          </a:prstGeom>
          <a:noFill/>
        </p:spPr>
        <p:txBody>
          <a:bodyPr wrap="none" lIns="0" tIns="0" rIns="0" rtlCol="0">
            <a:spAutoFit/>
          </a:bodyPr>
          <a:lstStyle/>
          <a:p>
            <a:pPr>
              <a:lnSpc>
                <a:spcPts val="1200"/>
              </a:lnSpc>
              <a:tabLst>
                <a:tab pos="203200" algn="l"/>
                <a:tab pos="3810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一般的なパラメータの設定</a:t>
            </a:r>
          </a:p>
          <a:p>
            <a:pPr>
              <a:lnSpc>
                <a:spcPts val="1200"/>
              </a:lnSpc>
              <a:tabLst>
                <a:tab pos="203200" algn="l"/>
                <a:tab pos="3810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シチュエーション解析検出ツールの一般的なパラメータの設定は、以下の手順で行います。</a:t>
            </a:r>
          </a:p>
          <a:p>
            <a:pPr>
              <a:lnSpc>
                <a:spcPts val="1200"/>
              </a:lnSpc>
              <a:tabLst>
                <a:tab pos="203200" algn="l"/>
                <a:tab pos="3810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1. </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検出</a:t>
            </a: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ツールの一覧で、必要なビデオカメラのビューフィールド内のステータスを解析する手段を提供する対象(1)をハイライト表示します。</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7" name="Picture 3"/>
          <p:cNvPicPr>
            <a:picLocks noChangeAspect="1" noChangeArrowheads="1"/>
          </p:cNvPicPr>
          <p:nvPr/>
        </p:nvPicPr>
        <p:blipFill>
          <a:blip r:embed="rId2" cstate="print"/>
          <a:srcRect/>
          <a:stretch>
            <a:fillRect/>
          </a:stretch>
        </p:blipFill>
        <p:spPr bwMode="auto">
          <a:xfrm>
            <a:off x="457163" y="1231106"/>
            <a:ext cx="5588000" cy="4864100"/>
          </a:xfrm>
          <a:prstGeom prst="rect">
            <a:avLst/>
          </a:prstGeom>
          <a:noFill/>
        </p:spPr>
      </p:pic>
      <p:sp>
        <p:nvSpPr>
          <p:cNvPr id="16" name="テキスト ボックス 15"/>
          <p:cNvSpPr txBox="1"/>
          <p:nvPr/>
        </p:nvSpPr>
        <p:spPr>
          <a:xfrm>
            <a:off x="308232" y="6412703"/>
            <a:ext cx="7053006" cy="1426031"/>
          </a:xfrm>
          <a:prstGeom prst="rect">
            <a:avLst/>
          </a:prstGeom>
          <a:noFill/>
        </p:spPr>
        <p:txBody>
          <a:bodyPr wrap="square" rtlCol="0">
            <a:spAutoFit/>
          </a:bodyPr>
          <a:lstStyle/>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ビデオストリームメタデータの記録を有効にする必要がある場合</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、[記録オブジェクト追跡]リストから[はい]を選択します(2)。</a:t>
            </a:r>
          </a:p>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ビデオカメラがマルチストリーミングをサポートする場合、検出するべきストリームを選択します（3）。</a:t>
            </a:r>
          </a:p>
          <a:p>
            <a:pPr>
              <a:lnSpc>
                <a:spcPts val="13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低品質ビデオストリームを選択すると、サーバーの負荷を軽減することができます。</a:t>
            </a:r>
          </a:p>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必要に応じて破棄オブジェクト検出ツール使用して</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、[破棄オブジェクト検出]を[はい]に設定します(4)。</a:t>
            </a:r>
          </a:p>
          <a:p>
            <a:pPr marL="228600" indent="-228600">
              <a:lnSpc>
                <a:spcPts val="1300"/>
              </a:lnSpc>
              <a:buAutoNum type="arabicPeriod" startAt="5"/>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エリア内でのオブジェクトの最大アイドルタイムのアラーム]フィールド(4)</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に、オブジェクトが破棄されたとみなされる最大アイドル時間を</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、秒で入力します</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値</a:t>
            </a:r>
            <a:r>
              <a:rPr kumimoji="1"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は、[30, 1800]の範囲内とします。</a:t>
            </a:r>
          </a:p>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6.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手ぶれを補正するために</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、[手ぶれ防止]を[はい](4)に設定します。振動によって明らかに画像が劣化するカメラにのみ設定することを推奨します。</a:t>
            </a:r>
          </a:p>
          <a:p>
            <a:pPr>
              <a:lnSpc>
                <a:spcPts val="13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7.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シーン解析検出ツールの感度の自動調整が必要な場合は</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、[自動感度]リストで[はい](4)を選択します。</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808037" y="628999"/>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カメラ操作時に光源が大幅に変動するような(たとえば、戸外での撮影など)場合に、このオプションを有効にすることを推奨します。</a:t>
            </a:r>
          </a:p>
        </p:txBody>
      </p:sp>
      <p:sp>
        <p:nvSpPr>
          <p:cNvPr id="5" name="Freeform 3"/>
          <p:cNvSpPr/>
          <p:nvPr/>
        </p:nvSpPr>
        <p:spPr>
          <a:xfrm>
            <a:off x="808037" y="62899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Freeform 3"/>
          <p:cNvSpPr/>
          <p:nvPr/>
        </p:nvSpPr>
        <p:spPr>
          <a:xfrm>
            <a:off x="808037" y="62899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808037" y="1194783"/>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Freeform 3"/>
          <p:cNvSpPr/>
          <p:nvPr/>
        </p:nvSpPr>
        <p:spPr>
          <a:xfrm>
            <a:off x="6758368" y="628999"/>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808037" y="1676749"/>
            <a:ext cx="5959856" cy="453517"/>
          </a:xfrm>
          <a:custGeom>
            <a:avLst/>
            <a:gdLst>
              <a:gd name="connsiteX0" fmla="*/ 0 w 5959856"/>
              <a:gd name="connsiteY0" fmla="*/ 0 h 453517"/>
              <a:gd name="connsiteX1" fmla="*/ 5959856 w 5959856"/>
              <a:gd name="connsiteY1" fmla="*/ 0 h 453517"/>
              <a:gd name="connsiteX2" fmla="*/ 5959856 w 5959856"/>
              <a:gd name="connsiteY2" fmla="*/ 453517 h 453517"/>
              <a:gd name="connsiteX3" fmla="*/ 0 w 5959856"/>
              <a:gd name="connsiteY3" fmla="*/ 453517 h 453517"/>
              <a:gd name="connsiteX4" fmla="*/ 0 w 5959856"/>
              <a:gd name="connsiteY4" fmla="*/ 0 h 45351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517">
                <a:moveTo>
                  <a:pt x="0" y="0"/>
                </a:moveTo>
                <a:lnTo>
                  <a:pt x="5959856" y="0"/>
                </a:lnTo>
                <a:lnTo>
                  <a:pt x="5959856" y="453517"/>
                </a:lnTo>
                <a:lnTo>
                  <a:pt x="0" y="453517"/>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これは、破棄オブジェクト検出ツールに関連する設定です。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808037" y="167674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808037" y="1676749"/>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808037" y="212074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758368" y="1676749"/>
            <a:ext cx="9525" cy="453517"/>
          </a:xfrm>
          <a:custGeom>
            <a:avLst/>
            <a:gdLst>
              <a:gd name="connsiteX0" fmla="*/ 4762 w 9525"/>
              <a:gd name="connsiteY0" fmla="*/ 0 h 453517"/>
              <a:gd name="connsiteX1" fmla="*/ 4762 w 9525"/>
              <a:gd name="connsiteY1" fmla="*/ 453517 h 453517"/>
            </a:gdLst>
            <a:ahLst/>
            <a:cxnLst>
              <a:cxn ang="0">
                <a:pos x="connsiteX0" y="connsiteY0"/>
              </a:cxn>
              <a:cxn ang="1">
                <a:pos x="connsiteX1" y="connsiteY1"/>
              </a:cxn>
            </a:cxnLst>
            <a:rect l="l" t="t" r="r" b="b"/>
            <a:pathLst>
              <a:path w="9525" h="453517">
                <a:moveTo>
                  <a:pt x="4762" y="0"/>
                </a:moveTo>
                <a:lnTo>
                  <a:pt x="4762" y="453517"/>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808037" y="222551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en-US" altLang="ja-JP"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このパラメータは、10で始めることを推奨します。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808037" y="222551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808037" y="22255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808037" y="266938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6758368" y="222551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1" name="Picture 3"/>
          <p:cNvPicPr>
            <a:picLocks noChangeAspect="1" noChangeArrowheads="1"/>
          </p:cNvPicPr>
          <p:nvPr/>
        </p:nvPicPr>
        <p:blipFill>
          <a:blip r:embed="rId2" cstate="print"/>
          <a:srcRect/>
          <a:stretch>
            <a:fillRect/>
          </a:stretch>
        </p:blipFill>
        <p:spPr bwMode="auto">
          <a:xfrm>
            <a:off x="837905" y="654399"/>
            <a:ext cx="177800" cy="177800"/>
          </a:xfrm>
          <a:prstGeom prst="rect">
            <a:avLst/>
          </a:prstGeom>
          <a:noFill/>
        </p:spPr>
      </p:pic>
      <p:pic>
        <p:nvPicPr>
          <p:cNvPr id="22" name="Picture 3"/>
          <p:cNvPicPr>
            <a:picLocks noChangeAspect="1" noChangeArrowheads="1"/>
          </p:cNvPicPr>
          <p:nvPr/>
        </p:nvPicPr>
        <p:blipFill>
          <a:blip r:embed="rId3" cstate="print"/>
          <a:srcRect/>
          <a:stretch>
            <a:fillRect/>
          </a:stretch>
        </p:blipFill>
        <p:spPr bwMode="auto">
          <a:xfrm>
            <a:off x="833769" y="1698068"/>
            <a:ext cx="177800" cy="177800"/>
          </a:xfrm>
          <a:prstGeom prst="rect">
            <a:avLst/>
          </a:prstGeom>
          <a:noFill/>
        </p:spPr>
      </p:pic>
      <p:pic>
        <p:nvPicPr>
          <p:cNvPr id="23" name="Picture 3"/>
          <p:cNvPicPr>
            <a:picLocks noChangeAspect="1" noChangeArrowheads="1"/>
          </p:cNvPicPr>
          <p:nvPr/>
        </p:nvPicPr>
        <p:blipFill>
          <a:blip r:embed="rId3" cstate="print"/>
          <a:srcRect/>
          <a:stretch>
            <a:fillRect/>
          </a:stretch>
        </p:blipFill>
        <p:spPr bwMode="auto">
          <a:xfrm>
            <a:off x="819150" y="2248007"/>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89</a:t>
            </a:r>
          </a:p>
        </p:txBody>
      </p:sp>
      <p:sp>
        <p:nvSpPr>
          <p:cNvPr id="27" name="TextBox 1"/>
          <p:cNvSpPr txBox="1"/>
          <p:nvPr/>
        </p:nvSpPr>
        <p:spPr>
          <a:xfrm>
            <a:off x="321687" y="2983706"/>
            <a:ext cx="6620402" cy="969496"/>
          </a:xfrm>
          <a:prstGeom prst="rect">
            <a:avLst/>
          </a:prstGeom>
          <a:noFill/>
        </p:spPr>
        <p:txBody>
          <a:bodyPr wrap="none" lIns="0" tIns="0" rIns="0" rtlCol="0">
            <a:spAutoFit/>
          </a:bodyPr>
          <a:lstStyle/>
          <a:p>
            <a:pPr>
              <a:lnSpc>
                <a:spcPts val="12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10.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最小高さ]および[最小幅]フィールド(4)では、検出対象物の高さと幅を、ビデオ画像フレームの高さに対する割合で入力します。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値は[2～100]の範囲内とします。</a:t>
            </a:r>
          </a:p>
          <a:p>
            <a:pPr>
              <a:lnSpc>
                <a:spcPts val="12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 [期間]フィールド(4)には、ミリ秒で時刻を入力します。次のビデオフレームを解析するタイミングまでの時間です。</a:t>
            </a:r>
          </a:p>
          <a:p>
            <a:pPr>
              <a:lnSpc>
                <a:spcPts val="12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この値は、[0～65535]の範囲内に設定します。この値が0の場合、ビデオ画像の各フレームを解析します。</a:t>
            </a:r>
          </a:p>
          <a:p>
            <a:pPr>
              <a:lnSpc>
                <a:spcPts val="12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11.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感度：動作]フィールド(4)には、1～80のスケールで動作検出ツールの感度を設定します。</a:t>
            </a:r>
          </a:p>
          <a:p>
            <a:pPr>
              <a:lnSpc>
                <a:spcPts val="12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12.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感度：破棄]オブジェクトフィールド(4)には、5～30のスケールで、破棄された対象のシチュエーション解析ツールの感度を設定します。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318180" y="1273552"/>
            <a:ext cx="6603090" cy="338554"/>
          </a:xfrm>
          <a:prstGeom prst="rect">
            <a:avLst/>
          </a:prstGeom>
          <a:noFill/>
        </p:spPr>
        <p:txBody>
          <a:bodyPr wrap="none" rtlCol="0">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8.  [最大高さ]および[最大の幅]フィールド(4)には、検出対象の最大高および幅を、ビデオ画像フレームの高さに対する割合で入力します。</a:t>
            </a:r>
          </a:p>
          <a:p>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  値は[2～100]の範囲内とします。</a:t>
            </a:r>
          </a:p>
        </p:txBody>
      </p:sp>
      <p:sp>
        <p:nvSpPr>
          <p:cNvPr id="32" name="Freeform 3"/>
          <p:cNvSpPr/>
          <p:nvPr/>
        </p:nvSpPr>
        <p:spPr>
          <a:xfrm>
            <a:off x="808037" y="4126706"/>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これらのパラメータは光源の状態に左右されるため、経験則で選択するようにしてください。</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感度設定は、20で始めることを推奨します。</a:t>
            </a:r>
          </a:p>
        </p:txBody>
      </p:sp>
      <p:sp>
        <p:nvSpPr>
          <p:cNvPr id="33" name="Freeform 3"/>
          <p:cNvSpPr/>
          <p:nvPr/>
        </p:nvSpPr>
        <p:spPr>
          <a:xfrm>
            <a:off x="808037" y="41267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Freeform 3"/>
          <p:cNvSpPr/>
          <p:nvPr/>
        </p:nvSpPr>
        <p:spPr>
          <a:xfrm>
            <a:off x="808037" y="41267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Freeform 3"/>
          <p:cNvSpPr/>
          <p:nvPr/>
        </p:nvSpPr>
        <p:spPr>
          <a:xfrm>
            <a:off x="808037" y="46924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Freeform 3"/>
          <p:cNvSpPr/>
          <p:nvPr/>
        </p:nvSpPr>
        <p:spPr>
          <a:xfrm>
            <a:off x="6758368" y="41267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37" name="Picture 3"/>
          <p:cNvPicPr>
            <a:picLocks noChangeAspect="1" noChangeArrowheads="1"/>
          </p:cNvPicPr>
          <p:nvPr/>
        </p:nvPicPr>
        <p:blipFill>
          <a:blip r:embed="rId2" cstate="print"/>
          <a:srcRect/>
          <a:stretch>
            <a:fillRect/>
          </a:stretch>
        </p:blipFill>
        <p:spPr bwMode="auto">
          <a:xfrm>
            <a:off x="837905" y="4152106"/>
            <a:ext cx="177800" cy="177800"/>
          </a:xfrm>
          <a:prstGeom prst="rect">
            <a:avLst/>
          </a:prstGeom>
          <a:noFill/>
        </p:spPr>
      </p:pic>
      <p:sp>
        <p:nvSpPr>
          <p:cNvPr id="29" name="テキスト ボックス 28"/>
          <p:cNvSpPr txBox="1"/>
          <p:nvPr/>
        </p:nvSpPr>
        <p:spPr>
          <a:xfrm>
            <a:off x="274637" y="4812506"/>
            <a:ext cx="6428363" cy="707886"/>
          </a:xfrm>
          <a:prstGeom prst="rect">
            <a:avLst/>
          </a:prstGeom>
          <a:noFill/>
        </p:spPr>
        <p:txBody>
          <a:bodyPr wrap="none" rtlCol="0">
            <a:spAutoFit/>
          </a:bodyPr>
          <a:lstStyle/>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13.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DB内オブジェクトの時間</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]フィールドに、オブジェクトが検出されなくなるまでの最大残り時間を、秒単位で入力してます（4）。</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この値は、[1～1200]の範囲内に設定します。</a:t>
            </a: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14.  [適用]ボタンをクリックします。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これで、シチュエーション解析検出ツールの一般的なパラメータが設定されます。</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TextBox 1"/>
          <p:cNvSpPr txBox="1"/>
          <p:nvPr/>
        </p:nvSpPr>
        <p:spPr>
          <a:xfrm>
            <a:off x="990600" y="660400"/>
            <a:ext cx="3893695" cy="789960"/>
          </a:xfrm>
          <a:prstGeom prst="rect">
            <a:avLst/>
          </a:prstGeom>
          <a:noFill/>
        </p:spPr>
        <p:txBody>
          <a:bodyPr wrap="none" lIns="0" tIns="0" rIns="0" rtlCol="0">
            <a:spAutoFit/>
          </a:bodyPr>
          <a:lstStyle/>
          <a:p>
            <a:pPr>
              <a:lnSpc>
                <a:spcPts val="10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付録1.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AxxonNextソフトウェアパッケージの既知の問題</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310</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9.2.1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インストール中に発生する可能性のあるエラ</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ー 310</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9.2.2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起動時に発生する可能性のあるエラ</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ー 311</a:t>
            </a:r>
          </a:p>
          <a:p>
            <a:pPr>
              <a:lnSpc>
                <a:spcPts val="1200"/>
              </a:lnSpc>
              <a:tabLst>
                <a:tab pos="190500" algn="l"/>
              </a:tabLst>
            </a:pP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  9.2.3 </a:t>
            </a:r>
            <a:r>
              <a:rPr lang="en-US" altLang="zh-CN" sz="1050" dirty="0" err="1" smtClean="0">
                <a:latin typeface="メイリオ" panose="020B0604030504040204" pitchFamily="50" charset="-128"/>
                <a:ea typeface="メイリオ" panose="020B0604030504040204" pitchFamily="50" charset="-128"/>
                <a:cs typeface="メイリオ" panose="020B0604030504040204" pitchFamily="50" charset="-128"/>
              </a:rPr>
              <a:t>動作中の可能性のあるエラ</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rPr>
              <a:t>ー 311</a:t>
            </a:r>
          </a:p>
          <a:p>
            <a:pPr>
              <a:lnSpc>
                <a:spcPts val="1200"/>
              </a:lnSpc>
              <a:tabLst>
                <a:tab pos="190500" algn="l"/>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付録1. AxxonNextサーバーインストール時のドメイン割り当て</a:t>
            </a:r>
          </a:p>
        </p:txBody>
      </p:sp>
      <p:sp>
        <p:nvSpPr>
          <p:cNvPr id="3" name="TextBox 1"/>
          <p:cNvSpPr txBox="1"/>
          <p:nvPr/>
        </p:nvSpPr>
        <p:spPr>
          <a:xfrm>
            <a:off x="990600" y="1435100"/>
            <a:ext cx="134652"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a:t>
            </a:r>
          </a:p>
        </p:txBody>
      </p:sp>
      <p:sp>
        <p:nvSpPr>
          <p:cNvPr id="5" name="TextBox 1"/>
          <p:cNvSpPr txBox="1"/>
          <p:nvPr/>
        </p:nvSpPr>
        <p:spPr>
          <a:xfrm>
            <a:off x="1689100" y="1435100"/>
            <a:ext cx="5177699" cy="174407"/>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 . . . . . . . . . . . . . . . . . . . . . . . . . . . . . . . . . . . . . . . . . . . . . . . . . . .  312</a:t>
            </a:r>
          </a:p>
        </p:txBody>
      </p:sp>
      <p:sp>
        <p:nvSpPr>
          <p:cNvPr id="6" name="TextBox 1"/>
          <p:cNvSpPr txBox="1"/>
          <p:nvPr/>
        </p:nvSpPr>
        <p:spPr>
          <a:xfrm>
            <a:off x="990600" y="1612900"/>
            <a:ext cx="5366854" cy="482183"/>
          </a:xfrm>
          <a:prstGeom prst="rect">
            <a:avLst/>
          </a:prstGeom>
          <a:noFill/>
        </p:spPr>
        <p:txBody>
          <a:bodyPr wrap="none" lIns="0" tIns="0" rIns="0" rtlCol="0">
            <a:spAutoFit/>
          </a:bodyPr>
          <a:lstStyle/>
          <a:p>
            <a:pPr>
              <a:lnSpc>
                <a:spcPts val="10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付録1.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アンチウイルスソフトウェアとAxxonNextの使用</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 . . . . . . . . . . . . . .  312</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付録1.  </a:t>
            </a:r>
            <a:r>
              <a:rPr lang="en-US" altLang="zh-CN" sz="105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AxxonNextとCH</a:t>
            </a: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VM-デスクトップのUSB多機能コントローラの使用</a:t>
            </a:r>
          </a:p>
          <a:p>
            <a:pPr>
              <a:lnSpc>
                <a:spcPts val="1200"/>
              </a:lnSpc>
              <a:tabLst/>
            </a:pPr>
            <a:r>
              <a:rPr lang="en-US" altLang="zh-CN" sz="105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 action="ppaction://noaction"/>
              </a:rPr>
              <a:t> 313</a:t>
            </a:r>
          </a:p>
        </p:txBody>
      </p:sp>
    </p:spTree>
    <p:extLst>
      <p:ext uri="{BB962C8B-B14F-4D97-AF65-F5344CB8AC3E}">
        <p14:creationId xmlns:p14="http://schemas.microsoft.com/office/powerpoint/2010/main" val="229980916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2" cstate="print"/>
          <a:srcRect/>
          <a:stretch>
            <a:fillRect/>
          </a:stretch>
        </p:blipFill>
        <p:spPr bwMode="auto">
          <a:xfrm>
            <a:off x="1463674" y="7936706"/>
            <a:ext cx="715963" cy="718675"/>
          </a:xfrm>
          <a:prstGeom prst="rect">
            <a:avLst/>
          </a:prstGeom>
          <a:noFill/>
        </p:spPr>
      </p:pic>
      <p:graphicFrame>
        <p:nvGraphicFramePr>
          <p:cNvPr id="7" name="表 6"/>
          <p:cNvGraphicFramePr>
            <a:graphicFrameLocks noGrp="1"/>
          </p:cNvGraphicFramePr>
          <p:nvPr>
            <p:extLst>
              <p:ext uri="{D42A27DB-BD31-4B8C-83A1-F6EECF244321}">
                <p14:modId xmlns:p14="http://schemas.microsoft.com/office/powerpoint/2010/main" val="4069786916"/>
              </p:ext>
            </p:extLst>
          </p:nvPr>
        </p:nvGraphicFramePr>
        <p:xfrm>
          <a:off x="647700" y="6031706"/>
          <a:ext cx="6159500" cy="2646680"/>
        </p:xfrm>
        <a:graphic>
          <a:graphicData uri="http://schemas.openxmlformats.org/drawingml/2006/table">
            <a:tbl>
              <a:tblPr firstRow="1" bandRow="1">
                <a:tableStyleId>{5940675A-B579-460E-94D1-54222C63F5DA}</a:tableStyleId>
              </a:tblPr>
              <a:tblGrid>
                <a:gridCol w="4579937"/>
                <a:gridCol w="1579563"/>
              </a:tblGrid>
              <a:tr h="37084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アクション</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結果</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表示タイル内で左クリック</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rowSpan="2">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新規エリアノードを作成します。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ライン上で右クリック</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vMerge="1">
                  <a:txBody>
                    <a:bodyPr/>
                    <a:lstStyle/>
                    <a:p>
                      <a:pPr algn="ct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作成されたノード上で右クリック</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エリアノードを削除します。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ノードの上にカーソルを置き、マウスの左ボタンを押したままマウスを移動</a:t>
                      </a:r>
                      <a:r>
                        <a:rPr kumimoji="1"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エリアノードを移動します。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741680">
                <a:tc>
                  <a:txBody>
                    <a:bodyPr/>
                    <a:lstStyle/>
                    <a:p>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1800" kern="1200" baseline="0" dirty="0" smtClean="0">
                        <a:solidFill>
                          <a:schemeClr val="tx1"/>
                        </a:solidFill>
                        <a:latin typeface="+mn-lt"/>
                        <a:ea typeface="+mn-ea"/>
                        <a:cs typeface="+mn-cs"/>
                      </a:endParaRPr>
                    </a:p>
                    <a:p>
                      <a:r>
                        <a:rPr kumimoji="1" lang="ja-JP" altLang="en-US" sz="1000" kern="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をクリック </a:t>
                      </a:r>
                      <a:r>
                        <a:rPr lang="ja-JP" altLang="en-US" sz="1800" kern="1200" baseline="0" dirty="0" smtClean="0">
                          <a:solidFill>
                            <a:schemeClr val="tx1"/>
                          </a:solidFill>
                          <a:latin typeface="+mn-lt"/>
                          <a:ea typeface="+mn-ea"/>
                          <a:cs typeface="+mn-cs"/>
                        </a:rPr>
                        <a:t>	</a:t>
                      </a:r>
                    </a:p>
                    <a:p>
                      <a:pPr algn="ct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エリアを削除します。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5" name="TextBox 1"/>
          <p:cNvSpPr txBox="1"/>
          <p:nvPr/>
        </p:nvSpPr>
        <p:spPr>
          <a:xfrm>
            <a:off x="536575" y="424027"/>
            <a:ext cx="6668492" cy="1269578"/>
          </a:xfrm>
          <a:prstGeom prst="rect">
            <a:avLst/>
          </a:prstGeom>
          <a:noFill/>
        </p:spPr>
        <p:txBody>
          <a:bodyPr wrap="none" lIns="0" tIns="0" rIns="0" rtlCol="0">
            <a:spAutoFit/>
          </a:bodyPr>
          <a:lstStyle/>
          <a:p>
            <a:pPr>
              <a:lnSpc>
                <a:spcPts val="1200"/>
              </a:lnSpc>
              <a:tabLst>
                <a:tab pos="139700" algn="l"/>
                <a:tab pos="203200" algn="l"/>
                <a:tab pos="381000" algn="l"/>
                <a:tab pos="723900" algn="l"/>
              </a:tabLst>
            </a:pPr>
            <a:r>
              <a:rPr lang="ja-JP" altLang="en-US" sz="1000" b="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一般的な検出ゾーンの設定</a:t>
            </a:r>
          </a:p>
          <a:p>
            <a:pPr>
              <a:lnSpc>
                <a:spcPts val="1200"/>
              </a:lnSpc>
              <a:tabLst>
                <a:tab pos="139700" algn="l"/>
                <a:tab pos="203200" algn="l"/>
                <a:tab pos="381000" algn="l"/>
                <a:tab pos="723900" algn="l"/>
              </a:tabLst>
            </a:pPr>
            <a:endPar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すべてのシチュエーション解析検出ツールに共通の検出ゾーンを設定できます。</a:t>
            </a: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検出ゾーンは、すべてのシチュエーション解析検出ツールによって解析されます。</a:t>
            </a: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デフォルトは、フレーム全体が検出ゾーンです。</a:t>
            </a: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ビューのカメラフィールド内の複雑なエリア（葉、水など）を解析から除外する必要がある場合、必要に応じて検出ゾーンを設定してください。</a:t>
            </a: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これを行うには、次の手順を実行します。</a:t>
            </a:r>
          </a:p>
          <a:p>
            <a:pPr>
              <a:lnSpc>
                <a:spcPts val="1200"/>
              </a:lnSpc>
              <a:tabLst>
                <a:tab pos="139700" algn="l"/>
                <a:tab pos="203200" algn="l"/>
                <a:tab pos="381000" algn="l"/>
                <a:tab pos="723900" algn="l"/>
              </a:tabLst>
            </a:pPr>
            <a:r>
              <a:rPr lang="ja-JP" altLang="en-US" sz="80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検出ツールリストで、必要なビデオカメラのビューフィールドでの現状解析手段を提供する現状解析オブジェクト(1)をハイライト表示します。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TextBox 1"/>
          <p:cNvSpPr txBox="1"/>
          <p:nvPr/>
        </p:nvSpPr>
        <p:spPr>
          <a:xfrm>
            <a:off x="605428" y="4828971"/>
            <a:ext cx="4574970" cy="135935"/>
          </a:xfrm>
          <a:prstGeom prst="rect">
            <a:avLst/>
          </a:prstGeom>
          <a:noFill/>
        </p:spPr>
        <p:txBody>
          <a:bodyPr wrap="none" lIns="0" tIns="0" rIns="0" rtlCol="0">
            <a:spAutoFit/>
          </a:bodyPr>
          <a:lstStyle/>
          <a:p>
            <a:pPr>
              <a:lnSpc>
                <a:spcPts val="700"/>
              </a:lnSpc>
              <a:tabLst>
                <a:tab pos="177800" algn="l"/>
                <a:tab pos="520700" algn="l"/>
              </a:tabLst>
            </a:pP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表示タイル(2)では、検出を実行したいエリア内で選択したエリアのノードを設定します。</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575" y="1764506"/>
            <a:ext cx="6062662" cy="2919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reeform 3"/>
          <p:cNvSpPr/>
          <p:nvPr/>
        </p:nvSpPr>
        <p:spPr>
          <a:xfrm>
            <a:off x="655637" y="5041106"/>
            <a:ext cx="5959856" cy="381000"/>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エリアが設定されている場合、境界を示す2色の破線によって、ノードが接続されます。</a:t>
            </a:r>
          </a:p>
        </p:txBody>
      </p:sp>
      <p:sp>
        <p:nvSpPr>
          <p:cNvPr id="10" name="Freeform 3"/>
          <p:cNvSpPr/>
          <p:nvPr/>
        </p:nvSpPr>
        <p:spPr>
          <a:xfrm>
            <a:off x="655637" y="50411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655637" y="50411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655637" y="56068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6605968" y="50411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4" name="Picture 3"/>
          <p:cNvPicPr>
            <a:picLocks noChangeAspect="1" noChangeArrowheads="1"/>
          </p:cNvPicPr>
          <p:nvPr/>
        </p:nvPicPr>
        <p:blipFill>
          <a:blip r:embed="rId4" cstate="print"/>
          <a:srcRect/>
          <a:stretch>
            <a:fillRect/>
          </a:stretch>
        </p:blipFill>
        <p:spPr bwMode="auto">
          <a:xfrm>
            <a:off x="685505" y="5066506"/>
            <a:ext cx="177800" cy="177800"/>
          </a:xfrm>
          <a:prstGeom prst="rect">
            <a:avLst/>
          </a:prstGeom>
          <a:noFill/>
        </p:spPr>
      </p:pic>
      <p:sp>
        <p:nvSpPr>
          <p:cNvPr id="17" name="Freeform 3"/>
          <p:cNvSpPr/>
          <p:nvPr/>
        </p:nvSpPr>
        <p:spPr>
          <a:xfrm>
            <a:off x="715581" y="8854915"/>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設定できるのは、1つの囲まれたエリアのみです。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Freeform 3"/>
          <p:cNvSpPr/>
          <p:nvPr/>
        </p:nvSpPr>
        <p:spPr>
          <a:xfrm>
            <a:off x="715581" y="885491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715581" y="88549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715581" y="92987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665912" y="88549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2" name="Picture 3"/>
          <p:cNvPicPr>
            <a:picLocks noChangeAspect="1" noChangeArrowheads="1"/>
          </p:cNvPicPr>
          <p:nvPr/>
        </p:nvPicPr>
        <p:blipFill>
          <a:blip r:embed="rId5" cstate="print"/>
          <a:srcRect/>
          <a:stretch>
            <a:fillRect/>
          </a:stretch>
        </p:blipFill>
        <p:spPr bwMode="auto">
          <a:xfrm>
            <a:off x="749546" y="8913168"/>
            <a:ext cx="177800" cy="177800"/>
          </a:xfrm>
          <a:prstGeom prst="rect">
            <a:avLst/>
          </a:prstGeom>
          <a:noFill/>
        </p:spPr>
      </p:pic>
      <p:sp>
        <p:nvSpPr>
          <p:cNvPr id="8" name="テキスト ボックス 7"/>
          <p:cNvSpPr txBox="1"/>
          <p:nvPr/>
        </p:nvSpPr>
        <p:spPr>
          <a:xfrm>
            <a:off x="655637" y="9384506"/>
            <a:ext cx="1928733" cy="338554"/>
          </a:xfrm>
          <a:prstGeom prst="rect">
            <a:avLst/>
          </a:prstGeom>
          <a:noFill/>
        </p:spPr>
        <p:txBody>
          <a:bodyPr wrap="none" rtlCol="0">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これで検出ゾーンの作成は完了です。</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p:cNvPicPr>
            <a:picLocks noChangeAspect="1" noChangeArrowheads="1"/>
          </p:cNvPicPr>
          <p:nvPr/>
        </p:nvPicPr>
        <p:blipFill>
          <a:blip r:embed="rId2" cstate="print"/>
          <a:srcRect/>
          <a:stretch>
            <a:fillRect/>
          </a:stretch>
        </p:blipFill>
        <p:spPr bwMode="auto">
          <a:xfrm>
            <a:off x="575930" y="1383506"/>
            <a:ext cx="2057400" cy="533400"/>
          </a:xfrm>
          <a:prstGeom prst="rect">
            <a:avLst/>
          </a:prstGeom>
          <a:noFill/>
        </p:spPr>
      </p:pic>
      <p:pic>
        <p:nvPicPr>
          <p:cNvPr id="29" name="Picture 3"/>
          <p:cNvPicPr>
            <a:picLocks noChangeAspect="1" noChangeArrowheads="1"/>
          </p:cNvPicPr>
          <p:nvPr/>
        </p:nvPicPr>
        <p:blipFill>
          <a:blip r:embed="rId3" cstate="print"/>
          <a:srcRect/>
          <a:stretch>
            <a:fillRect/>
          </a:stretch>
        </p:blipFill>
        <p:spPr bwMode="auto">
          <a:xfrm>
            <a:off x="575930" y="2374106"/>
            <a:ext cx="3162300" cy="19431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25" name="TextBox 1"/>
          <p:cNvSpPr txBox="1"/>
          <p:nvPr/>
        </p:nvSpPr>
        <p:spPr>
          <a:xfrm>
            <a:off x="503237" y="4431506"/>
            <a:ext cx="2462213" cy="353943"/>
          </a:xfrm>
          <a:prstGeom prst="rect">
            <a:avLst/>
          </a:prstGeom>
          <a:noFill/>
        </p:spPr>
        <p:txBody>
          <a:bodyPr wrap="none" lIns="0" tIns="0" rIns="0" rtlCol="0">
            <a:spAutoFit/>
          </a:bodyPr>
          <a:lstStyle/>
          <a:p>
            <a:pPr>
              <a:lnSpc>
                <a:spcPts val="1200"/>
              </a:lnSpc>
              <a:tabLst>
                <a:tab pos="2032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[適用]ボタンをクリックします。</a:t>
            </a:r>
          </a:p>
          <a:p>
            <a:pPr>
              <a:lnSpc>
                <a:spcPts val="1200"/>
              </a:lnSpc>
              <a:tabLst>
                <a:tab pos="203200" algn="l"/>
              </a:tabLst>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これで、検出ツールオブジェクトの作成は完了です。</a:t>
            </a:r>
            <a:endPar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9" name="TextBox 1"/>
          <p:cNvSpPr txBox="1"/>
          <p:nvPr/>
        </p:nvSpPr>
        <p:spPr>
          <a:xfrm>
            <a:off x="427037" y="260122"/>
            <a:ext cx="6629400" cy="969496"/>
          </a:xfrm>
          <a:prstGeom prst="rect">
            <a:avLst/>
          </a:prstGeom>
          <a:noFill/>
        </p:spPr>
        <p:txBody>
          <a:bodyPr wrap="square" lIns="0" tIns="0" rIns="0" rtlCol="0">
            <a:spAutoFit/>
          </a:bodyPr>
          <a:lstStyle/>
          <a:p>
            <a:pPr>
              <a:lnSpc>
                <a:spcPts val="1200"/>
              </a:lnSpc>
              <a:tabLst>
                <a:tab pos="203200" algn="l"/>
                <a:tab pos="381000" algn="l"/>
                <a:tab pos="723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検出ツールオブジェクトの作成</a:t>
            </a:r>
          </a:p>
          <a:p>
            <a:pPr>
              <a:lnSpc>
                <a:spcPts val="1200"/>
              </a:lnSpc>
              <a:tabLst>
                <a:tab pos="203200" algn="l"/>
                <a:tab pos="381000" algn="l"/>
                <a:tab pos="723900" algn="l"/>
              </a:tabLst>
            </a:pPr>
            <a:endPar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 pos="723900" algn="l"/>
              </a:tabLst>
            </a:pP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シチュエーション解析検出の必要なタイプを有効にするには、対応するオブジェクトを作成する必要があります（「シチュエーション解析検出ツールのタイプ」を参照）</a:t>
            </a:r>
            <a:r>
              <a:rPr lang="ja-JP" altLang="en-US"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検出ツール]オブジェクトは、以下の手順で作成してください。</a:t>
            </a:r>
          </a:p>
          <a:p>
            <a:pPr>
              <a:lnSpc>
                <a:spcPts val="1200"/>
              </a:lnSpc>
              <a:tabLst>
                <a:tab pos="203200" algn="l"/>
                <a:tab pos="381000" algn="l"/>
                <a:tab pos="723900" algn="l"/>
              </a:tabLst>
            </a:pP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ja-JP"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ビデオカメラのビューフィールドでシチュエーションの解析手段を提供する</a:t>
            </a:r>
            <a:r>
              <a:rPr lang="en-US" altLang="ja-JP"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[シチュエーション解析]オブジェクトの分岐で、[作成]をクリックします。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テキスト ボックス 31"/>
          <p:cNvSpPr txBox="1"/>
          <p:nvPr/>
        </p:nvSpPr>
        <p:spPr>
          <a:xfrm>
            <a:off x="336239" y="2069306"/>
            <a:ext cx="3009157" cy="215444"/>
          </a:xfrm>
          <a:prstGeom prst="rect">
            <a:avLst/>
          </a:prstGeom>
          <a:noFill/>
        </p:spPr>
        <p:txBody>
          <a:bodyPr wrap="none" rtlCol="0">
            <a:spAutoFit/>
          </a:bodyPr>
          <a:lstStyle/>
          <a:p>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2.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表示される</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[検出タイプの選択]リンクを強調表示します。</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 name="Freeform 3"/>
          <p:cNvSpPr/>
          <p:nvPr/>
        </p:nvSpPr>
        <p:spPr>
          <a:xfrm>
            <a:off x="985900" y="10077450"/>
            <a:ext cx="4680584" cy="12700"/>
          </a:xfrm>
          <a:custGeom>
            <a:avLst/>
            <a:gdLst>
              <a:gd name="connsiteX0" fmla="*/ 0 w 4680584"/>
              <a:gd name="connsiteY0" fmla="*/ 1905 h 12700"/>
              <a:gd name="connsiteX1" fmla="*/ 4680584 w 4680584"/>
              <a:gd name="connsiteY1" fmla="*/ 1905 h 12700"/>
            </a:gdLst>
            <a:ahLst/>
            <a:cxnLst>
              <a:cxn ang="0">
                <a:pos x="connsiteX0" y="connsiteY0"/>
              </a:cxn>
              <a:cxn ang="1">
                <a:pos x="connsiteX1" y="connsiteY1"/>
              </a:cxn>
            </a:cxnLst>
            <a:rect l="l" t="t" r="r" b="b"/>
            <a:pathLst>
              <a:path w="4680584" h="12700">
                <a:moveTo>
                  <a:pt x="0" y="1905"/>
                </a:moveTo>
                <a:lnTo>
                  <a:pt x="4680584"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5" name="Freeform 3"/>
          <p:cNvSpPr/>
          <p:nvPr/>
        </p:nvSpPr>
        <p:spPr>
          <a:xfrm>
            <a:off x="5656960" y="10077450"/>
            <a:ext cx="1293494" cy="12700"/>
          </a:xfrm>
          <a:custGeom>
            <a:avLst/>
            <a:gdLst>
              <a:gd name="connsiteX0" fmla="*/ 0 w 1293494"/>
              <a:gd name="connsiteY0" fmla="*/ 1905 h 12700"/>
              <a:gd name="connsiteX1" fmla="*/ 1293495 w 1293494"/>
              <a:gd name="connsiteY1" fmla="*/ 1905 h 12700"/>
            </a:gdLst>
            <a:ahLst/>
            <a:cxnLst>
              <a:cxn ang="0">
                <a:pos x="connsiteX0" y="connsiteY0"/>
              </a:cxn>
              <a:cxn ang="1">
                <a:pos x="connsiteX1" y="connsiteY1"/>
              </a:cxn>
            </a:cxnLst>
            <a:rect l="l" t="t" r="r" b="b"/>
            <a:pathLst>
              <a:path w="1293494" h="12700">
                <a:moveTo>
                  <a:pt x="0" y="1905"/>
                </a:moveTo>
                <a:lnTo>
                  <a:pt x="1293495" y="1905"/>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6" name="Freeform 3"/>
          <p:cNvSpPr/>
          <p:nvPr/>
        </p:nvSpPr>
        <p:spPr>
          <a:xfrm>
            <a:off x="563181" y="1307306"/>
            <a:ext cx="6340856" cy="453390"/>
          </a:xfrm>
          <a:custGeom>
            <a:avLst/>
            <a:gdLst>
              <a:gd name="connsiteX0" fmla="*/ 0 w 6340856"/>
              <a:gd name="connsiteY0" fmla="*/ 0 h 453390"/>
              <a:gd name="connsiteX1" fmla="*/ 6340856 w 6340856"/>
              <a:gd name="connsiteY1" fmla="*/ 0 h 453390"/>
              <a:gd name="connsiteX2" fmla="*/ 6340856 w 6340856"/>
              <a:gd name="connsiteY2" fmla="*/ 453390 h 453390"/>
              <a:gd name="connsiteX3" fmla="*/ 0 w 6340856"/>
              <a:gd name="connsiteY3" fmla="*/ 453390 h 453390"/>
              <a:gd name="connsiteX4" fmla="*/ 0 w 6340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6" h="453390">
                <a:moveTo>
                  <a:pt x="0" y="0"/>
                </a:moveTo>
                <a:lnTo>
                  <a:pt x="6340856" y="0"/>
                </a:lnTo>
                <a:lnTo>
                  <a:pt x="6340856" y="453390"/>
                </a:lnTo>
                <a:lnTo>
                  <a:pt x="0" y="45339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視覚的要素に何も設定されていない場合、検出ツールは作動しません。</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Freeform 3"/>
          <p:cNvSpPr/>
          <p:nvPr/>
        </p:nvSpPr>
        <p:spPr>
          <a:xfrm>
            <a:off x="563181" y="1307306"/>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9" name="Freeform 3"/>
          <p:cNvSpPr/>
          <p:nvPr/>
        </p:nvSpPr>
        <p:spPr>
          <a:xfrm>
            <a:off x="563181" y="13073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0" name="Freeform 3"/>
          <p:cNvSpPr/>
          <p:nvPr/>
        </p:nvSpPr>
        <p:spPr>
          <a:xfrm>
            <a:off x="563181" y="1751172"/>
            <a:ext cx="6340856" cy="9525"/>
          </a:xfrm>
          <a:custGeom>
            <a:avLst/>
            <a:gdLst>
              <a:gd name="connsiteX0" fmla="*/ 0 w 6340856"/>
              <a:gd name="connsiteY0" fmla="*/ 4762 h 9525"/>
              <a:gd name="connsiteX1" fmla="*/ 6340856 w 6340856"/>
              <a:gd name="connsiteY1" fmla="*/ 4762 h 9525"/>
            </a:gdLst>
            <a:ahLst/>
            <a:cxnLst>
              <a:cxn ang="0">
                <a:pos x="connsiteX0" y="connsiteY0"/>
              </a:cxn>
              <a:cxn ang="1">
                <a:pos x="connsiteX1" y="connsiteY1"/>
              </a:cxn>
            </a:cxnLst>
            <a:rect l="l" t="t" r="r" b="b"/>
            <a:pathLst>
              <a:path w="6340856" h="9525">
                <a:moveTo>
                  <a:pt x="0" y="4762"/>
                </a:moveTo>
                <a:lnTo>
                  <a:pt x="6340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1" name="Freeform 3"/>
          <p:cNvSpPr/>
          <p:nvPr/>
        </p:nvSpPr>
        <p:spPr>
          <a:xfrm>
            <a:off x="6894512" y="130730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2" name="Freeform 3"/>
          <p:cNvSpPr/>
          <p:nvPr/>
        </p:nvSpPr>
        <p:spPr>
          <a:xfrm>
            <a:off x="579437" y="6523197"/>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線が引かれる際、2色の破線で各終点を結合します。</a:t>
            </a:r>
          </a:p>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線を横切る対象物が動く方向は、点線の矢印(2）で示されます。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3" name="Freeform 3"/>
          <p:cNvSpPr/>
          <p:nvPr/>
        </p:nvSpPr>
        <p:spPr>
          <a:xfrm>
            <a:off x="579437" y="652319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4" name="Freeform 3"/>
          <p:cNvSpPr/>
          <p:nvPr/>
        </p:nvSpPr>
        <p:spPr>
          <a:xfrm>
            <a:off x="579437" y="6523197"/>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5" name="Freeform 3"/>
          <p:cNvSpPr/>
          <p:nvPr/>
        </p:nvSpPr>
        <p:spPr>
          <a:xfrm>
            <a:off x="579437" y="70889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6" name="Freeform 3"/>
          <p:cNvSpPr/>
          <p:nvPr/>
        </p:nvSpPr>
        <p:spPr>
          <a:xfrm>
            <a:off x="6529768" y="6523197"/>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609600" y="1316831"/>
            <a:ext cx="177800" cy="177800"/>
          </a:xfrm>
          <a:prstGeom prst="rect">
            <a:avLst/>
          </a:prstGeom>
          <a:noFill/>
        </p:spPr>
      </p:pic>
      <p:pic>
        <p:nvPicPr>
          <p:cNvPr id="1037" name="Picture 3"/>
          <p:cNvPicPr>
            <a:picLocks noChangeAspect="1" noChangeArrowheads="1"/>
          </p:cNvPicPr>
          <p:nvPr/>
        </p:nvPicPr>
        <p:blipFill>
          <a:blip r:embed="rId3" cstate="print"/>
          <a:srcRect/>
          <a:stretch>
            <a:fillRect/>
          </a:stretch>
        </p:blipFill>
        <p:spPr bwMode="auto">
          <a:xfrm>
            <a:off x="608972" y="3593306"/>
            <a:ext cx="5969000" cy="2603500"/>
          </a:xfrm>
          <a:prstGeom prst="rect">
            <a:avLst/>
          </a:prstGeom>
          <a:noFill/>
        </p:spPr>
      </p:pic>
      <p:pic>
        <p:nvPicPr>
          <p:cNvPr id="1038" name="Picture 3"/>
          <p:cNvPicPr>
            <a:picLocks noChangeAspect="1" noChangeArrowheads="1"/>
          </p:cNvPicPr>
          <p:nvPr/>
        </p:nvPicPr>
        <p:blipFill>
          <a:blip r:embed="rId4" cstate="print"/>
          <a:srcRect/>
          <a:stretch>
            <a:fillRect/>
          </a:stretch>
        </p:blipFill>
        <p:spPr bwMode="auto">
          <a:xfrm>
            <a:off x="595422" y="6539453"/>
            <a:ext cx="177800" cy="1778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1041" name="TextBox 1"/>
          <p:cNvSpPr txBox="1"/>
          <p:nvPr/>
        </p:nvSpPr>
        <p:spPr>
          <a:xfrm>
            <a:off x="579437" y="469106"/>
            <a:ext cx="4680769" cy="807850"/>
          </a:xfrm>
          <a:prstGeom prst="rect">
            <a:avLst/>
          </a:prstGeom>
          <a:noFill/>
        </p:spPr>
        <p:txBody>
          <a:bodyPr wrap="none" lIns="0" tIns="0" rIns="0" rtlCol="0">
            <a:spAutoFit/>
          </a:bodyPr>
          <a:lstStyle/>
          <a:p>
            <a:pPr>
              <a:lnSpc>
                <a:spcPts val="1200"/>
              </a:lnSpc>
              <a:tabLst>
                <a:tab pos="203200" algn="l"/>
                <a:tab pos="342900" algn="l"/>
              </a:tabLst>
            </a:pPr>
            <a:r>
              <a:rPr lang="ja-JP" altLang="en-US" sz="1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仮想要素の設定</a:t>
            </a:r>
          </a:p>
          <a:p>
            <a:pPr>
              <a:lnSpc>
                <a:spcPts val="1200"/>
              </a:lnSpc>
              <a:tabLst>
                <a:tab pos="203200" algn="l"/>
                <a:tab pos="342900" algn="l"/>
              </a:tabLst>
            </a:pP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各シチュエーション解析検出ツールには、2つのタイプの仮想要素のうち、いずれかを設定します。</a:t>
            </a: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ライン</a:t>
            </a:r>
            <a:endParaRPr lang="ja-JP" altLang="en-US" sz="798"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429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エリア</a:t>
            </a:r>
            <a:endParaRPr lang="en-US" altLang="zh-CN"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2" name="TextBox 1"/>
          <p:cNvSpPr txBox="1"/>
          <p:nvPr/>
        </p:nvSpPr>
        <p:spPr>
          <a:xfrm>
            <a:off x="579437" y="6336506"/>
            <a:ext cx="5123197" cy="135935"/>
          </a:xfrm>
          <a:prstGeom prst="rect">
            <a:avLst/>
          </a:prstGeom>
          <a:noFill/>
        </p:spPr>
        <p:txBody>
          <a:bodyPr wrap="none" lIns="0" tIns="0" rIns="0" rtlCol="0">
            <a:spAutoFit/>
          </a:bodyPr>
          <a:lstStyle/>
          <a:p>
            <a:pPr>
              <a:lnSpc>
                <a:spcPts val="700"/>
              </a:lnSpc>
              <a:tabLst>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(2)では、横切られたときにラインクロッシング検出をトリガーする線の、終点を設定します。</a:t>
            </a:r>
            <a:endParaRPr lang="en-US" altLang="zh-CN" sz="798"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3" name="テキスト ボックス 1042"/>
          <p:cNvSpPr txBox="1"/>
          <p:nvPr/>
        </p:nvSpPr>
        <p:spPr>
          <a:xfrm>
            <a:off x="520700" y="1840706"/>
            <a:ext cx="6429754" cy="1631216"/>
          </a:xfrm>
          <a:prstGeom prst="rect">
            <a:avLst/>
          </a:prstGeom>
          <a:noFill/>
        </p:spPr>
        <p:txBody>
          <a:bodyPr wrap="square" rtlCol="0">
            <a:spAutoFit/>
          </a:bodyPr>
          <a:lstStyle/>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視覚的要素タイプは、検出タイプによって異なります。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ライン要素の設定が必要になるのは、ラインクロッシング検出のみです。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他のシチュエーション解析検出ツールでは、それぞれ検出ツールにエリア要素を設定するように要求します。</a:t>
            </a:r>
          </a:p>
          <a:p>
            <a:pPr>
              <a:lnSpc>
                <a:spcPts val="1200"/>
              </a:lnSpc>
            </a:pPr>
            <a:endParaRPr kumimoji="1" lang="ja-JP" altLang="en-US" sz="9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900" b="1" dirty="0">
                <a:latin typeface="メイリオ" panose="020B0604030504040204" pitchFamily="50" charset="-128"/>
                <a:ea typeface="メイリオ" panose="020B0604030504040204" pitchFamily="50" charset="-128"/>
                <a:cs typeface="メイリオ" panose="020B0604030504040204" pitchFamily="50" charset="-128"/>
              </a:rPr>
              <a:t>ラインの視覚要素は、ビデオカメラのビューフィールドで仮想ラインを設定します。このラインを何かが横切った時、ラインクロッシング検出ツールがトリガーされます。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ラインを設定するには、次の手順を実行してください。</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a:t>
            </a:r>
            <a:r>
              <a:rPr kumimoji="1"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検出ツールのリストで</a:t>
            </a: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、[ラインクロッシング]オブジェクト(1)を強調表示します。</a:t>
            </a:r>
          </a:p>
        </p:txBody>
      </p:sp>
      <p:graphicFrame>
        <p:nvGraphicFramePr>
          <p:cNvPr id="1044" name="表 1043"/>
          <p:cNvGraphicFramePr>
            <a:graphicFrameLocks noGrp="1"/>
          </p:cNvGraphicFramePr>
          <p:nvPr>
            <p:extLst>
              <p:ext uri="{D42A27DB-BD31-4B8C-83A1-F6EECF244321}">
                <p14:modId xmlns:p14="http://schemas.microsoft.com/office/powerpoint/2010/main" val="3296617985"/>
              </p:ext>
            </p:extLst>
          </p:nvPr>
        </p:nvGraphicFramePr>
        <p:xfrm>
          <a:off x="806300" y="7357586"/>
          <a:ext cx="5945337" cy="2032000"/>
        </p:xfrm>
        <a:graphic>
          <a:graphicData uri="http://schemas.openxmlformats.org/drawingml/2006/table">
            <a:tbl>
              <a:tblPr firstRow="1" bandRow="1">
                <a:tableStyleId>{5940675A-B579-460E-94D1-54222C63F5DA}</a:tableStyleId>
              </a:tblPr>
              <a:tblGrid>
                <a:gridCol w="4040337"/>
                <a:gridCol w="1905000"/>
              </a:tblGrid>
              <a:tr h="37084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アクション</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結果</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表示タイルで左クリック</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ラインの終点を作成します。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37084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終点にカーソルを置き、マウスの左ボタンを押したまま、マウスを移動</a:t>
                      </a:r>
                      <a:r>
                        <a:rPr kumimoji="1"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smtClean="0">
                          <a:latin typeface="メイリオ" panose="020B0604030504040204" pitchFamily="50" charset="-128"/>
                          <a:ea typeface="メイリオ" panose="020B0604030504040204" pitchFamily="50" charset="-128"/>
                          <a:cs typeface="メイリオ" panose="020B0604030504040204" pitchFamily="50" charset="-128"/>
                        </a:rPr>
                        <a:t>ラインの終点を移動します。</a:t>
                      </a:r>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741680">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000" kern="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をクリック </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ラインを削除します。</a:t>
                      </a:r>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bl>
          </a:graphicData>
        </a:graphic>
      </p:graphicFrame>
      <p:pic>
        <p:nvPicPr>
          <p:cNvPr id="53" name="Picture 3"/>
          <p:cNvPicPr>
            <a:picLocks noChangeAspect="1" noChangeArrowheads="1"/>
          </p:cNvPicPr>
          <p:nvPr/>
        </p:nvPicPr>
        <p:blipFill>
          <a:blip r:embed="rId5" cstate="print"/>
          <a:srcRect/>
          <a:stretch>
            <a:fillRect/>
          </a:stretch>
        </p:blipFill>
        <p:spPr bwMode="auto">
          <a:xfrm>
            <a:off x="1874837" y="8698706"/>
            <a:ext cx="715963" cy="718675"/>
          </a:xfrm>
          <a:prstGeom prst="rect">
            <a:avLst/>
          </a:prstGeom>
          <a:noFill/>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p:cNvSpPr/>
          <p:nvPr/>
        </p:nvSpPr>
        <p:spPr>
          <a:xfrm>
            <a:off x="5656960" y="617601"/>
            <a:ext cx="12700" cy="3479800"/>
          </a:xfrm>
          <a:custGeom>
            <a:avLst/>
            <a:gdLst>
              <a:gd name="connsiteX0" fmla="*/ 4762 w 12700"/>
              <a:gd name="connsiteY0" fmla="*/ 0 h 3479800"/>
              <a:gd name="connsiteX1" fmla="*/ 4762 w 12700"/>
              <a:gd name="connsiteY1" fmla="*/ 3479800 h 3479800"/>
            </a:gdLst>
            <a:ahLst/>
            <a:cxnLst>
              <a:cxn ang="0">
                <a:pos x="connsiteX0" y="connsiteY0"/>
              </a:cxn>
              <a:cxn ang="1">
                <a:pos x="connsiteX1" y="connsiteY1"/>
              </a:cxn>
            </a:cxnLst>
            <a:rect l="l" t="t" r="r" b="b"/>
            <a:pathLst>
              <a:path w="12700" h="3479800">
                <a:moveTo>
                  <a:pt x="4762" y="0"/>
                </a:moveTo>
                <a:lnTo>
                  <a:pt x="4762" y="34798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Freeform 3"/>
          <p:cNvSpPr/>
          <p:nvPr/>
        </p:nvSpPr>
        <p:spPr>
          <a:xfrm>
            <a:off x="6945630" y="617601"/>
            <a:ext cx="12700" cy="3479800"/>
          </a:xfrm>
          <a:custGeom>
            <a:avLst/>
            <a:gdLst>
              <a:gd name="connsiteX0" fmla="*/ 2413 w 12700"/>
              <a:gd name="connsiteY0" fmla="*/ 0 h 3479800"/>
              <a:gd name="connsiteX1" fmla="*/ 2413 w 12700"/>
              <a:gd name="connsiteY1" fmla="*/ 3479800 h 3479800"/>
            </a:gdLst>
            <a:ahLst/>
            <a:cxnLst>
              <a:cxn ang="0">
                <a:pos x="connsiteX0" y="connsiteY0"/>
              </a:cxn>
              <a:cxn ang="1">
                <a:pos x="connsiteX1" y="connsiteY1"/>
              </a:cxn>
            </a:cxnLst>
            <a:rect l="l" t="t" r="r" b="b"/>
            <a:pathLst>
              <a:path w="12700" h="3479800">
                <a:moveTo>
                  <a:pt x="2413" y="0"/>
                </a:moveTo>
                <a:lnTo>
                  <a:pt x="2413" y="34798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5656960" y="4090161"/>
            <a:ext cx="1293494" cy="12700"/>
          </a:xfrm>
          <a:custGeom>
            <a:avLst/>
            <a:gdLst>
              <a:gd name="connsiteX0" fmla="*/ 0 w 1293494"/>
              <a:gd name="connsiteY0" fmla="*/ 4762 h 12700"/>
              <a:gd name="connsiteX1" fmla="*/ 1293495 w 1293494"/>
              <a:gd name="connsiteY1" fmla="*/ 4762 h 12700"/>
            </a:gdLst>
            <a:ahLst/>
            <a:cxnLst>
              <a:cxn ang="0">
                <a:pos x="connsiteX0" y="connsiteY0"/>
              </a:cxn>
              <a:cxn ang="1">
                <a:pos x="connsiteX1" y="connsiteY1"/>
              </a:cxn>
            </a:cxnLst>
            <a:rect l="l" t="t" r="r" b="b"/>
            <a:pathLst>
              <a:path w="1293494" h="12700">
                <a:moveTo>
                  <a:pt x="0" y="4762"/>
                </a:moveTo>
                <a:lnTo>
                  <a:pt x="1293495"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5656960" y="617601"/>
            <a:ext cx="12700" cy="3479800"/>
          </a:xfrm>
          <a:custGeom>
            <a:avLst/>
            <a:gdLst>
              <a:gd name="connsiteX0" fmla="*/ 4762 w 12700"/>
              <a:gd name="connsiteY0" fmla="*/ 0 h 3479800"/>
              <a:gd name="connsiteX1" fmla="*/ 4762 w 12700"/>
              <a:gd name="connsiteY1" fmla="*/ 3479800 h 3479800"/>
            </a:gdLst>
            <a:ahLst/>
            <a:cxnLst>
              <a:cxn ang="0">
                <a:pos x="connsiteX0" y="connsiteY0"/>
              </a:cxn>
              <a:cxn ang="1">
                <a:pos x="connsiteX1" y="connsiteY1"/>
              </a:cxn>
            </a:cxnLst>
            <a:rect l="l" t="t" r="r" b="b"/>
            <a:pathLst>
              <a:path w="12700" h="3479800">
                <a:moveTo>
                  <a:pt x="4762" y="0"/>
                </a:moveTo>
                <a:lnTo>
                  <a:pt x="4762" y="34798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579437" y="838676"/>
            <a:ext cx="5959856" cy="453390"/>
          </a:xfrm>
          <a:custGeom>
            <a:avLst/>
            <a:gdLst>
              <a:gd name="connsiteX0" fmla="*/ 0 w 5959856"/>
              <a:gd name="connsiteY0" fmla="*/ 0 h 453390"/>
              <a:gd name="connsiteX1" fmla="*/ 5959856 w 5959856"/>
              <a:gd name="connsiteY1" fmla="*/ 0 h 453390"/>
              <a:gd name="connsiteX2" fmla="*/ 5959856 w 5959856"/>
              <a:gd name="connsiteY2" fmla="*/ 453389 h 453390"/>
              <a:gd name="connsiteX3" fmla="*/ 0 w 5959856"/>
              <a:gd name="connsiteY3" fmla="*/ 453389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89"/>
                </a:lnTo>
                <a:lnTo>
                  <a:pt x="0" y="453389"/>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少なくとも1つの方向を検出用に選ぶ必要があります。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Freeform 3"/>
          <p:cNvSpPr/>
          <p:nvPr/>
        </p:nvSpPr>
        <p:spPr>
          <a:xfrm>
            <a:off x="579437" y="83867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579437" y="83867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579437" y="128254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6529768" y="838676"/>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579437" y="1463515"/>
            <a:ext cx="5959856" cy="453390"/>
          </a:xfrm>
          <a:custGeom>
            <a:avLst/>
            <a:gdLst>
              <a:gd name="connsiteX0" fmla="*/ 0 w 5959856"/>
              <a:gd name="connsiteY0" fmla="*/ 0 h 453390"/>
              <a:gd name="connsiteX1" fmla="*/ 5959856 w 5959856"/>
              <a:gd name="connsiteY1" fmla="*/ 0 h 453390"/>
              <a:gd name="connsiteX2" fmla="*/ 5959856 w 5959856"/>
              <a:gd name="connsiteY2" fmla="*/ 453390 h 453390"/>
              <a:gd name="connsiteX3" fmla="*/ 0 w 5959856"/>
              <a:gd name="connsiteY3" fmla="*/ 453390 h 453390"/>
              <a:gd name="connsiteX4" fmla="*/ 0 w 5959856"/>
              <a:gd name="connsiteY4" fmla="*/ 0 h 45339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390">
                <a:moveTo>
                  <a:pt x="0" y="0"/>
                </a:moveTo>
                <a:lnTo>
                  <a:pt x="5959856" y="0"/>
                </a:lnTo>
                <a:lnTo>
                  <a:pt x="5959856" y="453390"/>
                </a:lnTo>
                <a:lnTo>
                  <a:pt x="0" y="453390"/>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00"/>
              </a:lnSpc>
            </a:pPr>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1300"/>
              </a:lnSpc>
            </a:pPr>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物体がモニターされていない方向に動いた場合は、グレーの矢印で表示されます。</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Freeform 3"/>
          <p:cNvSpPr/>
          <p:nvPr/>
        </p:nvSpPr>
        <p:spPr>
          <a:xfrm>
            <a:off x="579437" y="146351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579437" y="14635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579437" y="190738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6529768" y="1463515"/>
            <a:ext cx="9525" cy="453390"/>
          </a:xfrm>
          <a:custGeom>
            <a:avLst/>
            <a:gdLst>
              <a:gd name="connsiteX0" fmla="*/ 4762 w 9525"/>
              <a:gd name="connsiteY0" fmla="*/ 0 h 453390"/>
              <a:gd name="connsiteX1" fmla="*/ 4762 w 9525"/>
              <a:gd name="connsiteY1" fmla="*/ 453390 h 453390"/>
            </a:gdLst>
            <a:ahLst/>
            <a:cxnLst>
              <a:cxn ang="0">
                <a:pos x="connsiteX0" y="connsiteY0"/>
              </a:cxn>
              <a:cxn ang="1">
                <a:pos x="connsiteX1" y="connsiteY1"/>
              </a:cxn>
            </a:cxnLst>
            <a:rect l="l" t="t" r="r" b="b"/>
            <a:pathLst>
              <a:path w="9525" h="453390">
                <a:moveTo>
                  <a:pt x="4762" y="0"/>
                </a:moveTo>
                <a:lnTo>
                  <a:pt x="4762" y="453390"/>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4" name="Picture 3"/>
          <p:cNvPicPr>
            <a:picLocks noChangeAspect="1" noChangeArrowheads="1"/>
          </p:cNvPicPr>
          <p:nvPr/>
        </p:nvPicPr>
        <p:blipFill>
          <a:blip r:embed="rId2" cstate="print"/>
          <a:srcRect/>
          <a:stretch>
            <a:fillRect/>
          </a:stretch>
        </p:blipFill>
        <p:spPr bwMode="auto">
          <a:xfrm>
            <a:off x="635000" y="858841"/>
            <a:ext cx="177800" cy="177800"/>
          </a:xfrm>
          <a:prstGeom prst="rect">
            <a:avLst/>
          </a:prstGeom>
          <a:noFill/>
        </p:spPr>
      </p:pic>
      <p:pic>
        <p:nvPicPr>
          <p:cNvPr id="25" name="Picture 3"/>
          <p:cNvPicPr>
            <a:picLocks noChangeAspect="1" noChangeArrowheads="1"/>
          </p:cNvPicPr>
          <p:nvPr/>
        </p:nvPicPr>
        <p:blipFill>
          <a:blip r:embed="rId3" cstate="print"/>
          <a:srcRect/>
          <a:stretch>
            <a:fillRect/>
          </a:stretch>
        </p:blipFill>
        <p:spPr bwMode="auto">
          <a:xfrm>
            <a:off x="588962" y="1514089"/>
            <a:ext cx="177800" cy="177800"/>
          </a:xfrm>
          <a:prstGeom prst="rect">
            <a:avLst/>
          </a:prstGeom>
          <a:noFill/>
        </p:spPr>
      </p:pic>
      <p:pic>
        <p:nvPicPr>
          <p:cNvPr id="26" name="Picture 3"/>
          <p:cNvPicPr>
            <a:picLocks noChangeAspect="1" noChangeArrowheads="1"/>
          </p:cNvPicPr>
          <p:nvPr/>
        </p:nvPicPr>
        <p:blipFill>
          <a:blip r:embed="rId4" cstate="print"/>
          <a:srcRect/>
          <a:stretch>
            <a:fillRect/>
          </a:stretch>
        </p:blipFill>
        <p:spPr bwMode="auto">
          <a:xfrm>
            <a:off x="520700" y="3593306"/>
            <a:ext cx="5969000" cy="2628900"/>
          </a:xfrm>
          <a:prstGeom prst="rect">
            <a:avLst/>
          </a:prstGeom>
          <a:noFill/>
        </p:spPr>
      </p:pic>
      <p:sp>
        <p:nvSpPr>
          <p:cNvPr id="2" name="TextBox 1"/>
          <p:cNvSpPr txBox="1"/>
          <p:nvPr/>
        </p:nvSpPr>
        <p:spPr>
          <a:xfrm>
            <a:off x="457200" y="10426700"/>
            <a:ext cx="127000" cy="88900"/>
          </a:xfrm>
          <a:prstGeom prst="rect">
            <a:avLst/>
          </a:prstGeom>
          <a:noFill/>
        </p:spPr>
        <p:txBody>
          <a:bodyPr wrap="none" lIns="0" tIns="0" rIns="0" rtlCol="0">
            <a:spAutoFit/>
          </a:bodyPr>
          <a:lstStyle/>
          <a:p>
            <a:pPr>
              <a:lnSpc>
                <a:spcPts val="700"/>
              </a:lnSpc>
              <a:tabLst/>
            </a:pPr>
            <a:r>
              <a:rPr lang="en-US" altLang="zh-CN" sz="798" dirty="0" smtClean="0">
                <a:solidFill>
                  <a:srgbClr val="000000"/>
                </a:solidFill>
                <a:latin typeface="Times New Roman" pitchFamily="18" charset="0"/>
                <a:cs typeface="Times New Roman" pitchFamily="18" charset="0"/>
              </a:rPr>
              <a:t>#REF!</a:t>
            </a:r>
          </a:p>
        </p:txBody>
      </p:sp>
      <p:sp>
        <p:nvSpPr>
          <p:cNvPr id="31" name="TextBox 1"/>
          <p:cNvSpPr txBox="1"/>
          <p:nvPr/>
        </p:nvSpPr>
        <p:spPr>
          <a:xfrm>
            <a:off x="561410" y="351457"/>
            <a:ext cx="4546116" cy="353943"/>
          </a:xfrm>
          <a:prstGeom prst="rect">
            <a:avLst/>
          </a:prstGeom>
          <a:noFill/>
        </p:spPr>
        <p:txBody>
          <a:bodyPr wrap="none" lIns="0" tIns="0" rIns="0" rtlCol="0">
            <a:spAutoFit/>
          </a:bodyPr>
          <a:lstStyle/>
          <a:p>
            <a:pPr>
              <a:lnSpc>
                <a:spcPts val="1200"/>
              </a:lnSpc>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3.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ラインクロッシング検出は、ラインを横切る物体の動きを両方向（デフォルト）で監視します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pP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1つの方向での動作検出を停止するには、その方向に対応するボタンをクリックします。</a:t>
            </a:r>
            <a:endPar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4" name="TextBox 1"/>
          <p:cNvSpPr txBox="1"/>
          <p:nvPr/>
        </p:nvSpPr>
        <p:spPr>
          <a:xfrm>
            <a:off x="553051" y="6372809"/>
            <a:ext cx="5007781" cy="200055"/>
          </a:xfrm>
          <a:prstGeom prst="rect">
            <a:avLst/>
          </a:prstGeom>
          <a:noFill/>
        </p:spPr>
        <p:txBody>
          <a:bodyPr wrap="none" lIns="0" tIns="0" rIns="0" rtlCol="0">
            <a:spAutoFit/>
          </a:bodyPr>
          <a:lstStyle/>
          <a:p>
            <a:pPr>
              <a:lnSpc>
                <a:spcPts val="1200"/>
              </a:lnSpc>
              <a:tabLst>
                <a:tab pos="520700" algn="l"/>
              </a:tabLst>
            </a:pP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ja-JP" sz="798"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a:t>
            </a:r>
            <a:r>
              <a:rPr lang="en-US" altLang="ja-JP" sz="798"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(2)では、横切られたときにラインクロッシング検出をトリガーする線の、終点を設定します。</a:t>
            </a:r>
          </a:p>
        </p:txBody>
      </p:sp>
      <p:sp>
        <p:nvSpPr>
          <p:cNvPr id="1025" name="テキスト ボックス 1024"/>
          <p:cNvSpPr txBox="1"/>
          <p:nvPr/>
        </p:nvSpPr>
        <p:spPr>
          <a:xfrm>
            <a:off x="503237" y="1993106"/>
            <a:ext cx="6705600" cy="1631216"/>
          </a:xfrm>
          <a:prstGeom prst="rect">
            <a:avLst/>
          </a:prstGeom>
          <a:noFill/>
        </p:spPr>
        <p:txBody>
          <a:bodyPr wrap="square" rtlCol="0">
            <a:spAutoFit/>
          </a:bodyPr>
          <a:lstStyle/>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4.  [適用]ボタンをクリックします。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これでラインが設定されます。</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エリア</a:t>
            </a: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エリアの視覚的要素は、選択したタイプの検出ツールでシチュエーションを解析する対象となる、ビデオカメラのビューフィールドのエリアを設定します。</a:t>
            </a:r>
          </a:p>
          <a:p>
            <a:pPr>
              <a:lnSpc>
                <a:spcPts val="1200"/>
              </a:lnSpc>
            </a:pP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エリアを設定するには、次の手順を実行してください。</a:t>
            </a:r>
            <a:endPar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endPar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pPr>
            <a:r>
              <a:rPr kumimoji="1"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1.  [検出ツール]リストで、エリアに設定するべき[検出ツール]オブジェクトを強調表示します(1)。</a:t>
            </a:r>
          </a:p>
        </p:txBody>
      </p:sp>
      <p:sp>
        <p:nvSpPr>
          <p:cNvPr id="35" name="Freeform 3"/>
          <p:cNvSpPr/>
          <p:nvPr/>
        </p:nvSpPr>
        <p:spPr>
          <a:xfrm>
            <a:off x="563181" y="6641306"/>
            <a:ext cx="5959856" cy="575309"/>
          </a:xfrm>
          <a:custGeom>
            <a:avLst/>
            <a:gdLst>
              <a:gd name="connsiteX0" fmla="*/ 0 w 5959856"/>
              <a:gd name="connsiteY0" fmla="*/ 0 h 575309"/>
              <a:gd name="connsiteX1" fmla="*/ 5959856 w 5959856"/>
              <a:gd name="connsiteY1" fmla="*/ 0 h 575309"/>
              <a:gd name="connsiteX2" fmla="*/ 5959856 w 5959856"/>
              <a:gd name="connsiteY2" fmla="*/ 575309 h 575309"/>
              <a:gd name="connsiteX3" fmla="*/ 0 w 5959856"/>
              <a:gd name="connsiteY3" fmla="*/ 575309 h 575309"/>
              <a:gd name="connsiteX4" fmla="*/ 0 w 5959856"/>
              <a:gd name="connsiteY4" fmla="*/ 0 h 575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575309">
                <a:moveTo>
                  <a:pt x="0" y="0"/>
                </a:moveTo>
                <a:lnTo>
                  <a:pt x="5959856" y="0"/>
                </a:lnTo>
                <a:lnTo>
                  <a:pt x="5959856" y="575309"/>
                </a:lnTo>
                <a:lnTo>
                  <a:pt x="0" y="575309"/>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注意</a:t>
            </a:r>
            <a:endPar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ラインが設定されている場合、エンドポイントは二色の点線でリンクされます。</a:t>
            </a:r>
          </a:p>
          <a:p>
            <a:r>
              <a:rPr lang="ja-JP" altLang="en-US" sz="1000" b="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ラインを横切る対象物の動きの方向は点線の矢印で示されます(2)。</a:t>
            </a:r>
            <a:endParaRPr lang="zh-CN" altLang="en-US" sz="10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Freeform 3"/>
          <p:cNvSpPr/>
          <p:nvPr/>
        </p:nvSpPr>
        <p:spPr>
          <a:xfrm>
            <a:off x="563181" y="6641306"/>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Freeform 3"/>
          <p:cNvSpPr/>
          <p:nvPr/>
        </p:nvSpPr>
        <p:spPr>
          <a:xfrm>
            <a:off x="563181" y="66413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Freeform 3"/>
          <p:cNvSpPr/>
          <p:nvPr/>
        </p:nvSpPr>
        <p:spPr>
          <a:xfrm>
            <a:off x="563181" y="720709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Freeform 3"/>
          <p:cNvSpPr/>
          <p:nvPr/>
        </p:nvSpPr>
        <p:spPr>
          <a:xfrm>
            <a:off x="6513512" y="6641306"/>
            <a:ext cx="9525" cy="575309"/>
          </a:xfrm>
          <a:custGeom>
            <a:avLst/>
            <a:gdLst>
              <a:gd name="connsiteX0" fmla="*/ 4762 w 9525"/>
              <a:gd name="connsiteY0" fmla="*/ 0 h 575309"/>
              <a:gd name="connsiteX1" fmla="*/ 4762 w 9525"/>
              <a:gd name="connsiteY1" fmla="*/ 575309 h 575309"/>
            </a:gdLst>
            <a:ahLst/>
            <a:cxnLst>
              <a:cxn ang="0">
                <a:pos x="connsiteX0" y="connsiteY0"/>
              </a:cxn>
              <a:cxn ang="1">
                <a:pos x="connsiteX1" y="connsiteY1"/>
              </a:cxn>
            </a:cxnLst>
            <a:rect l="l" t="t" r="r" b="b"/>
            <a:pathLst>
              <a:path w="9525" h="575309">
                <a:moveTo>
                  <a:pt x="4762" y="0"/>
                </a:moveTo>
                <a:lnTo>
                  <a:pt x="4762" y="575309"/>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40" name="Picture 3"/>
          <p:cNvPicPr>
            <a:picLocks noChangeAspect="1" noChangeArrowheads="1"/>
          </p:cNvPicPr>
          <p:nvPr/>
        </p:nvPicPr>
        <p:blipFill>
          <a:blip r:embed="rId3" cstate="print"/>
          <a:srcRect/>
          <a:stretch>
            <a:fillRect/>
          </a:stretch>
        </p:blipFill>
        <p:spPr bwMode="auto">
          <a:xfrm>
            <a:off x="579166" y="6657562"/>
            <a:ext cx="177800" cy="177800"/>
          </a:xfrm>
          <a:prstGeom prst="rect">
            <a:avLst/>
          </a:prstGeom>
          <a:noFill/>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96900" y="596900"/>
            <a:ext cx="6375400" cy="9486900"/>
          </a:xfrm>
          <a:prstGeom prst="rect">
            <a:avLst/>
          </a:prstGeom>
          <a:noFill/>
        </p:spPr>
      </p:pic>
      <p:sp>
        <p:nvSpPr>
          <p:cNvPr id="2" name="TextBox 1"/>
          <p:cNvSpPr txBox="1"/>
          <p:nvPr/>
        </p:nvSpPr>
        <p:spPr>
          <a:xfrm>
            <a:off x="457200" y="10426700"/>
            <a:ext cx="314189"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p:txBody>
      </p:sp>
      <p:sp>
        <p:nvSpPr>
          <p:cNvPr id="4" name="TextBox 1"/>
          <p:cNvSpPr txBox="1"/>
          <p:nvPr/>
        </p:nvSpPr>
        <p:spPr>
          <a:xfrm>
            <a:off x="1041400" y="1155700"/>
            <a:ext cx="3488134" cy="1059264"/>
          </a:xfrm>
          <a:prstGeom prst="rect">
            <a:avLst/>
          </a:prstGeom>
          <a:noFill/>
        </p:spPr>
        <p:txBody>
          <a:bodyPr wrap="none" lIns="0" tIns="0" rIns="0" rtlCol="0">
            <a:spAutoFit/>
          </a:bodyPr>
          <a:lstStyle/>
          <a:p>
            <a:pPr>
              <a:lnSpc>
                <a:spcPts val="700"/>
              </a:lnSpc>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アクション</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表示タイル内で左クリック</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作成されたノード上で右クリック</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ノードの上にカーソルを置き、マウスの左ボタンを押したままマウスを移動</a:t>
            </a:r>
          </a:p>
          <a:p>
            <a:pPr>
              <a:lnSpc>
                <a:spcPts val="9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5" name="TextBox 1"/>
          <p:cNvSpPr txBox="1"/>
          <p:nvPr/>
        </p:nvSpPr>
        <p:spPr>
          <a:xfrm>
            <a:off x="5689600" y="1168400"/>
            <a:ext cx="1290637" cy="1277273"/>
          </a:xfrm>
          <a:prstGeom prst="rect">
            <a:avLst/>
          </a:prstGeom>
          <a:noFill/>
        </p:spPr>
        <p:txBody>
          <a:bodyPr wrap="square" lIns="0" tIns="0" rIns="0" rtlCol="0">
            <a:spAutoFit/>
          </a:bodyPr>
          <a:lstStyle/>
          <a:p>
            <a:pPr>
              <a:lnSpc>
                <a:spcPts val="700"/>
              </a:lnSpc>
              <a:tabLst>
                <a:tab pos="254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結果</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5400" algn="l"/>
              </a:tabLst>
            </a:pP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新規エリアノードを作成します</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5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エリアノードを削除します。</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5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エリアノードを移動します。</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25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エリアを削除します。</a:t>
            </a:r>
          </a:p>
        </p:txBody>
      </p:sp>
      <p:sp>
        <p:nvSpPr>
          <p:cNvPr id="6" name="TextBox 1"/>
          <p:cNvSpPr txBox="1"/>
          <p:nvPr/>
        </p:nvSpPr>
        <p:spPr>
          <a:xfrm>
            <a:off x="609599" y="5600700"/>
            <a:ext cx="6446837" cy="1495281"/>
          </a:xfrm>
          <a:prstGeom prst="rect">
            <a:avLst/>
          </a:prstGeom>
          <a:noFill/>
        </p:spPr>
        <p:txBody>
          <a:bodyPr wrap="square" lIns="0" tIns="0" rIns="0" rtlCol="0">
            <a:spAutoFit/>
          </a:bodyPr>
          <a:lstStyle/>
          <a:p>
            <a:pPr>
              <a:lnSpc>
                <a:spcPts val="700"/>
              </a:lnSpc>
              <a:tabLst>
                <a:tab pos="203200" algn="l"/>
                <a:tab pos="431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100"/>
              </a:lnSpc>
              <a:tabLst>
                <a:tab pos="203200" algn="l"/>
                <a:tab pos="431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[適用]ボタンをクリックします。</a:t>
            </a:r>
          </a:p>
          <a:p>
            <a:pPr>
              <a:lnSpc>
                <a:spcPts val="1700"/>
              </a:lnSpc>
              <a:tabLst>
                <a:tab pos="203200" algn="l"/>
                <a:tab pos="431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これでエリアが設定されます。</a:t>
            </a:r>
          </a:p>
          <a:p>
            <a:pPr>
              <a:lnSpc>
                <a:spcPts val="1500"/>
              </a:lnSpc>
              <a:tabLst>
                <a:tab pos="203200" algn="l"/>
                <a:tab pos="4318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ロイタリング検出の特別設定</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431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ロイタリング検出ツールを構成する際、オブジェクトが解析エリアに存在できる最長時間を設定する必要があります。</a:t>
            </a:r>
          </a:p>
          <a:p>
            <a:pPr>
              <a:lnSpc>
                <a:spcPts val="900"/>
              </a:lnSpc>
              <a:tabLst>
                <a:tab pos="203200" algn="l"/>
                <a:tab pos="431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最大時間を経過すると、検出ツールがトリガーされます。</a:t>
            </a:r>
          </a:p>
          <a:p>
            <a:pPr>
              <a:lnSpc>
                <a:spcPts val="900"/>
              </a:lnSpc>
              <a:tabLst>
                <a:tab pos="203200" algn="l"/>
                <a:tab pos="431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最大時間を設定するには、次の手順を実行してください。</a:t>
            </a:r>
          </a:p>
          <a:p>
            <a:pPr>
              <a:lnSpc>
                <a:spcPts val="1700"/>
              </a:lnSpc>
              <a:tabLst>
                <a:tab pos="203200" algn="l"/>
                <a:tab pos="431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[検出ツール]リストで、[ロイタリング]オブジェクトを強調表示します(1)。</a:t>
            </a:r>
          </a:p>
        </p:txBody>
      </p:sp>
      <p:sp>
        <p:nvSpPr>
          <p:cNvPr id="7" name="TextBox 1"/>
          <p:cNvSpPr txBox="1"/>
          <p:nvPr/>
        </p:nvSpPr>
        <p:spPr>
          <a:xfrm>
            <a:off x="609600" y="8890000"/>
            <a:ext cx="6219651" cy="1174681"/>
          </a:xfrm>
          <a:prstGeom prst="rect">
            <a:avLst/>
          </a:prstGeom>
          <a:noFill/>
        </p:spPr>
        <p:txBody>
          <a:bodyPr wrap="none" lIns="0" tIns="0" rIns="0" rtlCol="0">
            <a:spAutoFit/>
          </a:bodyPr>
          <a:lstStyle/>
          <a:p>
            <a:pPr marL="228600" indent="-228600">
              <a:lnSpc>
                <a:spcPts val="700"/>
              </a:lnSpc>
              <a:buAutoNum type="arabicPeriod" startAt="2"/>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[最大ロイタリング時間]フィールドでは(2)、対象物の最大ロイタリング時間を入力します。値は、[0～3600]の範囲内とします。</a:t>
            </a:r>
          </a:p>
          <a:p>
            <a:pPr marL="228600" indent="-228600">
              <a:lnSpc>
                <a:spcPts val="900"/>
              </a:lnSpc>
              <a:buAutoNum type="arabicPeriod" startAt="2"/>
              <a:tabLst>
                <a:tab pos="203200" algn="l"/>
                <a:tab pos="3810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28600" indent="-228600">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適用</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700"/>
              </a:lnSpc>
              <a:tabLst>
                <a:tab pos="203200" algn="l"/>
                <a:tab pos="381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これで最大ロイタリング時間が設定されます。</a:t>
            </a:r>
          </a:p>
          <a:p>
            <a:pPr>
              <a:lnSpc>
                <a:spcPts val="1700"/>
              </a:lnSpc>
              <a:tabLst>
                <a:tab pos="203200" algn="l"/>
                <a:tab pos="381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ビデオ解析</a:t>
            </a:r>
          </a:p>
          <a:p>
            <a:pPr>
              <a:lnSpc>
                <a:spcPts val="2000"/>
              </a:lnSpc>
              <a:tabLst>
                <a:tab pos="203200" algn="l"/>
                <a:tab pos="381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ビデオ検出のタイプ</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609600" y="822071"/>
            <a:ext cx="1418716" cy="12700"/>
          </a:xfrm>
          <a:custGeom>
            <a:avLst/>
            <a:gdLst>
              <a:gd name="connsiteX0" fmla="*/ 0 w 1418716"/>
              <a:gd name="connsiteY0" fmla="*/ 4286 h 12700"/>
              <a:gd name="connsiteX1" fmla="*/ 1418717 w 1418716"/>
              <a:gd name="connsiteY1" fmla="*/ 4286 h 12700"/>
            </a:gdLst>
            <a:ahLst/>
            <a:cxnLst>
              <a:cxn ang="0">
                <a:pos x="connsiteX0" y="connsiteY0"/>
              </a:cxn>
              <a:cxn ang="1">
                <a:pos x="connsiteX1" y="connsiteY1"/>
              </a:cxn>
            </a:cxnLst>
            <a:rect l="l" t="t" r="r" b="b"/>
            <a:pathLst>
              <a:path w="1418716" h="12700">
                <a:moveTo>
                  <a:pt x="0" y="4286"/>
                </a:moveTo>
                <a:lnTo>
                  <a:pt x="1418717"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2018792" y="822071"/>
            <a:ext cx="9525" cy="364871"/>
          </a:xfrm>
          <a:custGeom>
            <a:avLst/>
            <a:gdLst>
              <a:gd name="connsiteX0" fmla="*/ 4762 w 9525"/>
              <a:gd name="connsiteY0" fmla="*/ 0 h 364871"/>
              <a:gd name="connsiteX1" fmla="*/ 4762 w 9525"/>
              <a:gd name="connsiteY1" fmla="*/ 364871 h 364871"/>
            </a:gdLst>
            <a:ahLst/>
            <a:cxnLst>
              <a:cxn ang="0">
                <a:pos x="connsiteX0" y="connsiteY0"/>
              </a:cxn>
              <a:cxn ang="1">
                <a:pos x="connsiteX1" y="connsiteY1"/>
              </a:cxn>
            </a:cxnLst>
            <a:rect l="l" t="t" r="r" b="b"/>
            <a:pathLst>
              <a:path w="9525" h="364871">
                <a:moveTo>
                  <a:pt x="4762" y="0"/>
                </a:moveTo>
                <a:lnTo>
                  <a:pt x="4762" y="364871"/>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Freeform 3"/>
          <p:cNvSpPr/>
          <p:nvPr/>
        </p:nvSpPr>
        <p:spPr>
          <a:xfrm>
            <a:off x="609600" y="1177416"/>
            <a:ext cx="1418716" cy="12700"/>
          </a:xfrm>
          <a:custGeom>
            <a:avLst/>
            <a:gdLst>
              <a:gd name="connsiteX0" fmla="*/ 0 w 1418716"/>
              <a:gd name="connsiteY0" fmla="*/ 4286 h 12700"/>
              <a:gd name="connsiteX1" fmla="*/ 1418717 w 1418716"/>
              <a:gd name="connsiteY1" fmla="*/ 4286 h 12700"/>
            </a:gdLst>
            <a:ahLst/>
            <a:cxnLst>
              <a:cxn ang="0">
                <a:pos x="connsiteX0" y="connsiteY0"/>
              </a:cxn>
              <a:cxn ang="1">
                <a:pos x="connsiteX1" y="connsiteY1"/>
              </a:cxn>
            </a:cxnLst>
            <a:rect l="l" t="t" r="r" b="b"/>
            <a:pathLst>
              <a:path w="1418716" h="12700">
                <a:moveTo>
                  <a:pt x="0" y="4286"/>
                </a:moveTo>
                <a:lnTo>
                  <a:pt x="1418717"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609600" y="822071"/>
            <a:ext cx="12700" cy="355600"/>
          </a:xfrm>
          <a:custGeom>
            <a:avLst/>
            <a:gdLst>
              <a:gd name="connsiteX0" fmla="*/ 2412 w 12700"/>
              <a:gd name="connsiteY0" fmla="*/ 0 h 355600"/>
              <a:gd name="connsiteX1" fmla="*/ 2412 w 12700"/>
              <a:gd name="connsiteY1" fmla="*/ 355600 h 355600"/>
            </a:gdLst>
            <a:ahLst/>
            <a:cxnLst>
              <a:cxn ang="0">
                <a:pos x="connsiteX0" y="connsiteY0"/>
              </a:cxn>
              <a:cxn ang="1">
                <a:pos x="connsiteX1" y="connsiteY1"/>
              </a:cxn>
            </a:cxnLst>
            <a:rect l="l" t="t" r="r" b="b"/>
            <a:pathLst>
              <a:path w="12700" h="355600">
                <a:moveTo>
                  <a:pt x="2412" y="0"/>
                </a:moveTo>
                <a:lnTo>
                  <a:pt x="2412"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Freeform 3"/>
          <p:cNvSpPr/>
          <p:nvPr/>
        </p:nvSpPr>
        <p:spPr>
          <a:xfrm>
            <a:off x="2018792" y="822071"/>
            <a:ext cx="4931664" cy="12700"/>
          </a:xfrm>
          <a:custGeom>
            <a:avLst/>
            <a:gdLst>
              <a:gd name="connsiteX0" fmla="*/ 0 w 4931664"/>
              <a:gd name="connsiteY0" fmla="*/ 4286 h 12700"/>
              <a:gd name="connsiteX1" fmla="*/ 4931664 w 4931664"/>
              <a:gd name="connsiteY1" fmla="*/ 4286 h 12700"/>
            </a:gdLst>
            <a:ahLst/>
            <a:cxnLst>
              <a:cxn ang="0">
                <a:pos x="connsiteX0" y="connsiteY0"/>
              </a:cxn>
              <a:cxn ang="1">
                <a:pos x="connsiteX1" y="connsiteY1"/>
              </a:cxn>
            </a:cxnLst>
            <a:rect l="l" t="t" r="r" b="b"/>
            <a:pathLst>
              <a:path w="4931664" h="12700">
                <a:moveTo>
                  <a:pt x="0" y="4286"/>
                </a:moveTo>
                <a:lnTo>
                  <a:pt x="49316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Freeform 3"/>
          <p:cNvSpPr/>
          <p:nvPr/>
        </p:nvSpPr>
        <p:spPr>
          <a:xfrm>
            <a:off x="6945630" y="822071"/>
            <a:ext cx="12700" cy="355600"/>
          </a:xfrm>
          <a:custGeom>
            <a:avLst/>
            <a:gdLst>
              <a:gd name="connsiteX0" fmla="*/ 2413 w 12700"/>
              <a:gd name="connsiteY0" fmla="*/ 0 h 355600"/>
              <a:gd name="connsiteX1" fmla="*/ 2413 w 12700"/>
              <a:gd name="connsiteY1" fmla="*/ 355600 h 355600"/>
            </a:gdLst>
            <a:ahLst/>
            <a:cxnLst>
              <a:cxn ang="0">
                <a:pos x="connsiteX0" y="connsiteY0"/>
              </a:cxn>
              <a:cxn ang="1">
                <a:pos x="connsiteX1" y="connsiteY1"/>
              </a:cxn>
            </a:cxnLst>
            <a:rect l="l" t="t" r="r" b="b"/>
            <a:pathLst>
              <a:path w="12700" h="355600">
                <a:moveTo>
                  <a:pt x="2413" y="0"/>
                </a:moveTo>
                <a:lnTo>
                  <a:pt x="2413"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Freeform 3"/>
          <p:cNvSpPr/>
          <p:nvPr/>
        </p:nvSpPr>
        <p:spPr>
          <a:xfrm>
            <a:off x="2018792" y="1177416"/>
            <a:ext cx="4931664" cy="12700"/>
          </a:xfrm>
          <a:custGeom>
            <a:avLst/>
            <a:gdLst>
              <a:gd name="connsiteX0" fmla="*/ 0 w 4931664"/>
              <a:gd name="connsiteY0" fmla="*/ 4286 h 12700"/>
              <a:gd name="connsiteX1" fmla="*/ 4931664 w 4931664"/>
              <a:gd name="connsiteY1" fmla="*/ 4286 h 12700"/>
            </a:gdLst>
            <a:ahLst/>
            <a:cxnLst>
              <a:cxn ang="0">
                <a:pos x="connsiteX0" y="connsiteY0"/>
              </a:cxn>
              <a:cxn ang="1">
                <a:pos x="connsiteX1" y="connsiteY1"/>
              </a:cxn>
            </a:cxnLst>
            <a:rect l="l" t="t" r="r" b="b"/>
            <a:pathLst>
              <a:path w="4931664" h="12700">
                <a:moveTo>
                  <a:pt x="0" y="4286"/>
                </a:moveTo>
                <a:lnTo>
                  <a:pt x="49316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Freeform 3"/>
          <p:cNvSpPr/>
          <p:nvPr/>
        </p:nvSpPr>
        <p:spPr>
          <a:xfrm>
            <a:off x="2018792" y="822071"/>
            <a:ext cx="9525" cy="364871"/>
          </a:xfrm>
          <a:custGeom>
            <a:avLst/>
            <a:gdLst>
              <a:gd name="connsiteX0" fmla="*/ 4762 w 9525"/>
              <a:gd name="connsiteY0" fmla="*/ 0 h 364871"/>
              <a:gd name="connsiteX1" fmla="*/ 4762 w 9525"/>
              <a:gd name="connsiteY1" fmla="*/ 364871 h 364871"/>
            </a:gdLst>
            <a:ahLst/>
            <a:cxnLst>
              <a:cxn ang="0">
                <a:pos x="connsiteX0" y="connsiteY0"/>
              </a:cxn>
              <a:cxn ang="1">
                <a:pos x="connsiteX1" y="connsiteY1"/>
              </a:cxn>
            </a:cxnLst>
            <a:rect l="l" t="t" r="r" b="b"/>
            <a:pathLst>
              <a:path w="9525" h="364871">
                <a:moveTo>
                  <a:pt x="4762" y="0"/>
                </a:moveTo>
                <a:lnTo>
                  <a:pt x="4762" y="364871"/>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Freeform 3"/>
          <p:cNvSpPr/>
          <p:nvPr/>
        </p:nvSpPr>
        <p:spPr>
          <a:xfrm>
            <a:off x="609600" y="1177416"/>
            <a:ext cx="1418716" cy="12700"/>
          </a:xfrm>
          <a:custGeom>
            <a:avLst/>
            <a:gdLst>
              <a:gd name="connsiteX0" fmla="*/ 0 w 1418716"/>
              <a:gd name="connsiteY0" fmla="*/ 4286 h 12700"/>
              <a:gd name="connsiteX1" fmla="*/ 1418717 w 1418716"/>
              <a:gd name="connsiteY1" fmla="*/ 4286 h 12700"/>
            </a:gdLst>
            <a:ahLst/>
            <a:cxnLst>
              <a:cxn ang="0">
                <a:pos x="connsiteX0" y="connsiteY0"/>
              </a:cxn>
              <a:cxn ang="1">
                <a:pos x="connsiteX1" y="connsiteY1"/>
              </a:cxn>
            </a:cxnLst>
            <a:rect l="l" t="t" r="r" b="b"/>
            <a:pathLst>
              <a:path w="1418716" h="12700">
                <a:moveTo>
                  <a:pt x="0" y="4286"/>
                </a:moveTo>
                <a:lnTo>
                  <a:pt x="1418717"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Freeform 3"/>
          <p:cNvSpPr/>
          <p:nvPr/>
        </p:nvSpPr>
        <p:spPr>
          <a:xfrm>
            <a:off x="2018792" y="1177416"/>
            <a:ext cx="9525" cy="364744"/>
          </a:xfrm>
          <a:custGeom>
            <a:avLst/>
            <a:gdLst>
              <a:gd name="connsiteX0" fmla="*/ 4762 w 9525"/>
              <a:gd name="connsiteY0" fmla="*/ 0 h 364744"/>
              <a:gd name="connsiteX1" fmla="*/ 4762 w 9525"/>
              <a:gd name="connsiteY1" fmla="*/ 364744 h 364744"/>
            </a:gdLst>
            <a:ahLst/>
            <a:cxnLst>
              <a:cxn ang="0">
                <a:pos x="connsiteX0" y="connsiteY0"/>
              </a:cxn>
              <a:cxn ang="1">
                <a:pos x="connsiteX1" y="connsiteY1"/>
              </a:cxn>
            </a:cxnLst>
            <a:rect l="l" t="t" r="r" b="b"/>
            <a:pathLst>
              <a:path w="9525" h="364744">
                <a:moveTo>
                  <a:pt x="4762" y="0"/>
                </a:moveTo>
                <a:lnTo>
                  <a:pt x="4762" y="36474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Freeform 3"/>
          <p:cNvSpPr/>
          <p:nvPr/>
        </p:nvSpPr>
        <p:spPr>
          <a:xfrm>
            <a:off x="609600" y="1532636"/>
            <a:ext cx="1418716" cy="12700"/>
          </a:xfrm>
          <a:custGeom>
            <a:avLst/>
            <a:gdLst>
              <a:gd name="connsiteX0" fmla="*/ 0 w 1418716"/>
              <a:gd name="connsiteY0" fmla="*/ 4286 h 12700"/>
              <a:gd name="connsiteX1" fmla="*/ 1418717 w 1418716"/>
              <a:gd name="connsiteY1" fmla="*/ 4286 h 12700"/>
            </a:gdLst>
            <a:ahLst/>
            <a:cxnLst>
              <a:cxn ang="0">
                <a:pos x="connsiteX0" y="connsiteY0"/>
              </a:cxn>
              <a:cxn ang="1">
                <a:pos x="connsiteX1" y="connsiteY1"/>
              </a:cxn>
            </a:cxnLst>
            <a:rect l="l" t="t" r="r" b="b"/>
            <a:pathLst>
              <a:path w="1418716" h="12700">
                <a:moveTo>
                  <a:pt x="0" y="4286"/>
                </a:moveTo>
                <a:lnTo>
                  <a:pt x="1418717"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Freeform 3"/>
          <p:cNvSpPr/>
          <p:nvPr/>
        </p:nvSpPr>
        <p:spPr>
          <a:xfrm>
            <a:off x="609600" y="1177416"/>
            <a:ext cx="12700" cy="355600"/>
          </a:xfrm>
          <a:custGeom>
            <a:avLst/>
            <a:gdLst>
              <a:gd name="connsiteX0" fmla="*/ 2412 w 12700"/>
              <a:gd name="connsiteY0" fmla="*/ 0 h 355600"/>
              <a:gd name="connsiteX1" fmla="*/ 2412 w 12700"/>
              <a:gd name="connsiteY1" fmla="*/ 355600 h 355600"/>
            </a:gdLst>
            <a:ahLst/>
            <a:cxnLst>
              <a:cxn ang="0">
                <a:pos x="connsiteX0" y="connsiteY0"/>
              </a:cxn>
              <a:cxn ang="1">
                <a:pos x="connsiteX1" y="connsiteY1"/>
              </a:cxn>
            </a:cxnLst>
            <a:rect l="l" t="t" r="r" b="b"/>
            <a:pathLst>
              <a:path w="12700" h="355600">
                <a:moveTo>
                  <a:pt x="2412" y="0"/>
                </a:moveTo>
                <a:lnTo>
                  <a:pt x="2412"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Freeform 3"/>
          <p:cNvSpPr/>
          <p:nvPr/>
        </p:nvSpPr>
        <p:spPr>
          <a:xfrm>
            <a:off x="2018792" y="1177416"/>
            <a:ext cx="4931664" cy="12700"/>
          </a:xfrm>
          <a:custGeom>
            <a:avLst/>
            <a:gdLst>
              <a:gd name="connsiteX0" fmla="*/ 0 w 4931664"/>
              <a:gd name="connsiteY0" fmla="*/ 4286 h 12700"/>
              <a:gd name="connsiteX1" fmla="*/ 4931664 w 4931664"/>
              <a:gd name="connsiteY1" fmla="*/ 4286 h 12700"/>
            </a:gdLst>
            <a:ahLst/>
            <a:cxnLst>
              <a:cxn ang="0">
                <a:pos x="connsiteX0" y="connsiteY0"/>
              </a:cxn>
              <a:cxn ang="1">
                <a:pos x="connsiteX1" y="connsiteY1"/>
              </a:cxn>
            </a:cxnLst>
            <a:rect l="l" t="t" r="r" b="b"/>
            <a:pathLst>
              <a:path w="4931664" h="12700">
                <a:moveTo>
                  <a:pt x="0" y="4286"/>
                </a:moveTo>
                <a:lnTo>
                  <a:pt x="49316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Freeform 3"/>
          <p:cNvSpPr/>
          <p:nvPr/>
        </p:nvSpPr>
        <p:spPr>
          <a:xfrm>
            <a:off x="6945630" y="1177416"/>
            <a:ext cx="12700" cy="355600"/>
          </a:xfrm>
          <a:custGeom>
            <a:avLst/>
            <a:gdLst>
              <a:gd name="connsiteX0" fmla="*/ 2413 w 12700"/>
              <a:gd name="connsiteY0" fmla="*/ 0 h 355600"/>
              <a:gd name="connsiteX1" fmla="*/ 2413 w 12700"/>
              <a:gd name="connsiteY1" fmla="*/ 355600 h 355600"/>
            </a:gdLst>
            <a:ahLst/>
            <a:cxnLst>
              <a:cxn ang="0">
                <a:pos x="connsiteX0" y="connsiteY0"/>
              </a:cxn>
              <a:cxn ang="1">
                <a:pos x="connsiteX1" y="connsiteY1"/>
              </a:cxn>
            </a:cxnLst>
            <a:rect l="l" t="t" r="r" b="b"/>
            <a:pathLst>
              <a:path w="12700" h="355600">
                <a:moveTo>
                  <a:pt x="2413" y="0"/>
                </a:moveTo>
                <a:lnTo>
                  <a:pt x="2413"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Freeform 3"/>
          <p:cNvSpPr/>
          <p:nvPr/>
        </p:nvSpPr>
        <p:spPr>
          <a:xfrm>
            <a:off x="2018792" y="1532636"/>
            <a:ext cx="4931664" cy="12700"/>
          </a:xfrm>
          <a:custGeom>
            <a:avLst/>
            <a:gdLst>
              <a:gd name="connsiteX0" fmla="*/ 0 w 4931664"/>
              <a:gd name="connsiteY0" fmla="*/ 4286 h 12700"/>
              <a:gd name="connsiteX1" fmla="*/ 4931664 w 4931664"/>
              <a:gd name="connsiteY1" fmla="*/ 4286 h 12700"/>
            </a:gdLst>
            <a:ahLst/>
            <a:cxnLst>
              <a:cxn ang="0">
                <a:pos x="connsiteX0" y="connsiteY0"/>
              </a:cxn>
              <a:cxn ang="1">
                <a:pos x="connsiteX1" y="connsiteY1"/>
              </a:cxn>
            </a:cxnLst>
            <a:rect l="l" t="t" r="r" b="b"/>
            <a:pathLst>
              <a:path w="4931664" h="12700">
                <a:moveTo>
                  <a:pt x="0" y="4286"/>
                </a:moveTo>
                <a:lnTo>
                  <a:pt x="49316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Freeform 3"/>
          <p:cNvSpPr/>
          <p:nvPr/>
        </p:nvSpPr>
        <p:spPr>
          <a:xfrm>
            <a:off x="2018792" y="1177416"/>
            <a:ext cx="9525" cy="364744"/>
          </a:xfrm>
          <a:custGeom>
            <a:avLst/>
            <a:gdLst>
              <a:gd name="connsiteX0" fmla="*/ 4762 w 9525"/>
              <a:gd name="connsiteY0" fmla="*/ 0 h 364744"/>
              <a:gd name="connsiteX1" fmla="*/ 4762 w 9525"/>
              <a:gd name="connsiteY1" fmla="*/ 364744 h 364744"/>
            </a:gdLst>
            <a:ahLst/>
            <a:cxnLst>
              <a:cxn ang="0">
                <a:pos x="connsiteX0" y="connsiteY0"/>
              </a:cxn>
              <a:cxn ang="1">
                <a:pos x="connsiteX1" y="connsiteY1"/>
              </a:cxn>
            </a:cxnLst>
            <a:rect l="l" t="t" r="r" b="b"/>
            <a:pathLst>
              <a:path w="9525" h="364744">
                <a:moveTo>
                  <a:pt x="4762" y="0"/>
                </a:moveTo>
                <a:lnTo>
                  <a:pt x="4762" y="36474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Freeform 3"/>
          <p:cNvSpPr/>
          <p:nvPr/>
        </p:nvSpPr>
        <p:spPr>
          <a:xfrm>
            <a:off x="609600" y="1532636"/>
            <a:ext cx="1418716" cy="12700"/>
          </a:xfrm>
          <a:custGeom>
            <a:avLst/>
            <a:gdLst>
              <a:gd name="connsiteX0" fmla="*/ 0 w 1418716"/>
              <a:gd name="connsiteY0" fmla="*/ 4286 h 12700"/>
              <a:gd name="connsiteX1" fmla="*/ 1418717 w 1418716"/>
              <a:gd name="connsiteY1" fmla="*/ 4286 h 12700"/>
            </a:gdLst>
            <a:ahLst/>
            <a:cxnLst>
              <a:cxn ang="0">
                <a:pos x="connsiteX0" y="connsiteY0"/>
              </a:cxn>
              <a:cxn ang="1">
                <a:pos x="connsiteX1" y="connsiteY1"/>
              </a:cxn>
            </a:cxnLst>
            <a:rect l="l" t="t" r="r" b="b"/>
            <a:pathLst>
              <a:path w="1418716" h="12700">
                <a:moveTo>
                  <a:pt x="0" y="4286"/>
                </a:moveTo>
                <a:lnTo>
                  <a:pt x="1418717"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Freeform 3"/>
          <p:cNvSpPr/>
          <p:nvPr/>
        </p:nvSpPr>
        <p:spPr>
          <a:xfrm>
            <a:off x="2018792" y="1532636"/>
            <a:ext cx="9525" cy="242824"/>
          </a:xfrm>
          <a:custGeom>
            <a:avLst/>
            <a:gdLst>
              <a:gd name="connsiteX0" fmla="*/ 4762 w 9525"/>
              <a:gd name="connsiteY0" fmla="*/ 0 h 242824"/>
              <a:gd name="connsiteX1" fmla="*/ 4762 w 9525"/>
              <a:gd name="connsiteY1" fmla="*/ 242824 h 242824"/>
            </a:gdLst>
            <a:ahLst/>
            <a:cxnLst>
              <a:cxn ang="0">
                <a:pos x="connsiteX0" y="connsiteY0"/>
              </a:cxn>
              <a:cxn ang="1">
                <a:pos x="connsiteX1" y="connsiteY1"/>
              </a:cxn>
            </a:cxnLst>
            <a:rect l="l" t="t" r="r" b="b"/>
            <a:pathLst>
              <a:path w="9525" h="242824">
                <a:moveTo>
                  <a:pt x="4762" y="0"/>
                </a:moveTo>
                <a:lnTo>
                  <a:pt x="4762" y="24282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Freeform 3"/>
          <p:cNvSpPr/>
          <p:nvPr/>
        </p:nvSpPr>
        <p:spPr>
          <a:xfrm>
            <a:off x="609600" y="1765935"/>
            <a:ext cx="1418716" cy="12700"/>
          </a:xfrm>
          <a:custGeom>
            <a:avLst/>
            <a:gdLst>
              <a:gd name="connsiteX0" fmla="*/ 0 w 1418716"/>
              <a:gd name="connsiteY0" fmla="*/ 4762 h 12700"/>
              <a:gd name="connsiteX1" fmla="*/ 1418717 w 1418716"/>
              <a:gd name="connsiteY1" fmla="*/ 4762 h 12700"/>
            </a:gdLst>
            <a:ahLst/>
            <a:cxnLst>
              <a:cxn ang="0">
                <a:pos x="connsiteX0" y="connsiteY0"/>
              </a:cxn>
              <a:cxn ang="1">
                <a:pos x="connsiteX1" y="connsiteY1"/>
              </a:cxn>
            </a:cxnLst>
            <a:rect l="l" t="t" r="r" b="b"/>
            <a:pathLst>
              <a:path w="1418716" h="12700">
                <a:moveTo>
                  <a:pt x="0" y="4762"/>
                </a:moveTo>
                <a:lnTo>
                  <a:pt x="1418717"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Freeform 3"/>
          <p:cNvSpPr/>
          <p:nvPr/>
        </p:nvSpPr>
        <p:spPr>
          <a:xfrm>
            <a:off x="609600" y="1532636"/>
            <a:ext cx="12700" cy="241300"/>
          </a:xfrm>
          <a:custGeom>
            <a:avLst/>
            <a:gdLst>
              <a:gd name="connsiteX0" fmla="*/ 2412 w 12700"/>
              <a:gd name="connsiteY0" fmla="*/ 0 h 241300"/>
              <a:gd name="connsiteX1" fmla="*/ 2412 w 12700"/>
              <a:gd name="connsiteY1" fmla="*/ 241299 h 241300"/>
            </a:gdLst>
            <a:ahLst/>
            <a:cxnLst>
              <a:cxn ang="0">
                <a:pos x="connsiteX0" y="connsiteY0"/>
              </a:cxn>
              <a:cxn ang="1">
                <a:pos x="connsiteX1" y="connsiteY1"/>
              </a:cxn>
            </a:cxnLst>
            <a:rect l="l" t="t" r="r" b="b"/>
            <a:pathLst>
              <a:path w="12700" h="241300">
                <a:moveTo>
                  <a:pt x="2412" y="0"/>
                </a:moveTo>
                <a:lnTo>
                  <a:pt x="2412" y="2412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Freeform 3"/>
          <p:cNvSpPr/>
          <p:nvPr/>
        </p:nvSpPr>
        <p:spPr>
          <a:xfrm>
            <a:off x="2018792" y="1532636"/>
            <a:ext cx="4931664" cy="12700"/>
          </a:xfrm>
          <a:custGeom>
            <a:avLst/>
            <a:gdLst>
              <a:gd name="connsiteX0" fmla="*/ 0 w 4931664"/>
              <a:gd name="connsiteY0" fmla="*/ 4286 h 12700"/>
              <a:gd name="connsiteX1" fmla="*/ 4931664 w 4931664"/>
              <a:gd name="connsiteY1" fmla="*/ 4286 h 12700"/>
            </a:gdLst>
            <a:ahLst/>
            <a:cxnLst>
              <a:cxn ang="0">
                <a:pos x="connsiteX0" y="connsiteY0"/>
              </a:cxn>
              <a:cxn ang="1">
                <a:pos x="connsiteX1" y="connsiteY1"/>
              </a:cxn>
            </a:cxnLst>
            <a:rect l="l" t="t" r="r" b="b"/>
            <a:pathLst>
              <a:path w="4931664" h="12700">
                <a:moveTo>
                  <a:pt x="0" y="4286"/>
                </a:moveTo>
                <a:lnTo>
                  <a:pt x="4931664" y="4286"/>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Freeform 3"/>
          <p:cNvSpPr/>
          <p:nvPr/>
        </p:nvSpPr>
        <p:spPr>
          <a:xfrm>
            <a:off x="6945630" y="1532636"/>
            <a:ext cx="12700" cy="241300"/>
          </a:xfrm>
          <a:custGeom>
            <a:avLst/>
            <a:gdLst>
              <a:gd name="connsiteX0" fmla="*/ 2413 w 12700"/>
              <a:gd name="connsiteY0" fmla="*/ 0 h 241300"/>
              <a:gd name="connsiteX1" fmla="*/ 2413 w 12700"/>
              <a:gd name="connsiteY1" fmla="*/ 241299 h 241300"/>
            </a:gdLst>
            <a:ahLst/>
            <a:cxnLst>
              <a:cxn ang="0">
                <a:pos x="connsiteX0" y="connsiteY0"/>
              </a:cxn>
              <a:cxn ang="1">
                <a:pos x="connsiteX1" y="connsiteY1"/>
              </a:cxn>
            </a:cxnLst>
            <a:rect l="l" t="t" r="r" b="b"/>
            <a:pathLst>
              <a:path w="12700" h="241300">
                <a:moveTo>
                  <a:pt x="2413" y="0"/>
                </a:moveTo>
                <a:lnTo>
                  <a:pt x="2413" y="241299"/>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Freeform 3"/>
          <p:cNvSpPr/>
          <p:nvPr/>
        </p:nvSpPr>
        <p:spPr>
          <a:xfrm>
            <a:off x="2018792" y="1765935"/>
            <a:ext cx="4931664" cy="12700"/>
          </a:xfrm>
          <a:custGeom>
            <a:avLst/>
            <a:gdLst>
              <a:gd name="connsiteX0" fmla="*/ 0 w 4931664"/>
              <a:gd name="connsiteY0" fmla="*/ 4762 h 12700"/>
              <a:gd name="connsiteX1" fmla="*/ 4931664 w 4931664"/>
              <a:gd name="connsiteY1" fmla="*/ 4762 h 12700"/>
            </a:gdLst>
            <a:ahLst/>
            <a:cxnLst>
              <a:cxn ang="0">
                <a:pos x="connsiteX0" y="connsiteY0"/>
              </a:cxn>
              <a:cxn ang="1">
                <a:pos x="connsiteX1" y="connsiteY1"/>
              </a:cxn>
            </a:cxnLst>
            <a:rect l="l" t="t" r="r" b="b"/>
            <a:pathLst>
              <a:path w="4931664" h="12700">
                <a:moveTo>
                  <a:pt x="0" y="4762"/>
                </a:moveTo>
                <a:lnTo>
                  <a:pt x="493166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Freeform 3"/>
          <p:cNvSpPr/>
          <p:nvPr/>
        </p:nvSpPr>
        <p:spPr>
          <a:xfrm>
            <a:off x="2018792" y="1532636"/>
            <a:ext cx="9525" cy="242824"/>
          </a:xfrm>
          <a:custGeom>
            <a:avLst/>
            <a:gdLst>
              <a:gd name="connsiteX0" fmla="*/ 4762 w 9525"/>
              <a:gd name="connsiteY0" fmla="*/ 0 h 242824"/>
              <a:gd name="connsiteX1" fmla="*/ 4762 w 9525"/>
              <a:gd name="connsiteY1" fmla="*/ 242824 h 242824"/>
            </a:gdLst>
            <a:ahLst/>
            <a:cxnLst>
              <a:cxn ang="0">
                <a:pos x="connsiteX0" y="connsiteY0"/>
              </a:cxn>
              <a:cxn ang="1">
                <a:pos x="connsiteX1" y="connsiteY1"/>
              </a:cxn>
            </a:cxnLst>
            <a:rect l="l" t="t" r="r" b="b"/>
            <a:pathLst>
              <a:path w="9525" h="242824">
                <a:moveTo>
                  <a:pt x="4762" y="0"/>
                </a:moveTo>
                <a:lnTo>
                  <a:pt x="4762" y="242824"/>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Freeform 3"/>
          <p:cNvSpPr/>
          <p:nvPr/>
        </p:nvSpPr>
        <p:spPr>
          <a:xfrm>
            <a:off x="609600" y="1765935"/>
            <a:ext cx="1418716" cy="12700"/>
          </a:xfrm>
          <a:custGeom>
            <a:avLst/>
            <a:gdLst>
              <a:gd name="connsiteX0" fmla="*/ 0 w 1418716"/>
              <a:gd name="connsiteY0" fmla="*/ 4762 h 12700"/>
              <a:gd name="connsiteX1" fmla="*/ 1418717 w 1418716"/>
              <a:gd name="connsiteY1" fmla="*/ 4762 h 12700"/>
            </a:gdLst>
            <a:ahLst/>
            <a:cxnLst>
              <a:cxn ang="0">
                <a:pos x="connsiteX0" y="connsiteY0"/>
              </a:cxn>
              <a:cxn ang="1">
                <a:pos x="connsiteX1" y="connsiteY1"/>
              </a:cxn>
            </a:cxnLst>
            <a:rect l="l" t="t" r="r" b="b"/>
            <a:pathLst>
              <a:path w="1418716" h="12700">
                <a:moveTo>
                  <a:pt x="0" y="4762"/>
                </a:moveTo>
                <a:lnTo>
                  <a:pt x="1418717"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Freeform 3"/>
          <p:cNvSpPr/>
          <p:nvPr/>
        </p:nvSpPr>
        <p:spPr>
          <a:xfrm>
            <a:off x="2018792" y="1765935"/>
            <a:ext cx="9525" cy="364870"/>
          </a:xfrm>
          <a:custGeom>
            <a:avLst/>
            <a:gdLst>
              <a:gd name="connsiteX0" fmla="*/ 4762 w 9525"/>
              <a:gd name="connsiteY0" fmla="*/ 0 h 364870"/>
              <a:gd name="connsiteX1" fmla="*/ 4762 w 9525"/>
              <a:gd name="connsiteY1" fmla="*/ 364870 h 364870"/>
            </a:gdLst>
            <a:ahLst/>
            <a:cxnLst>
              <a:cxn ang="0">
                <a:pos x="connsiteX0" y="connsiteY0"/>
              </a:cxn>
              <a:cxn ang="1">
                <a:pos x="connsiteX1" y="connsiteY1"/>
              </a:cxn>
            </a:cxnLst>
            <a:rect l="l" t="t" r="r" b="b"/>
            <a:pathLst>
              <a:path w="9525" h="364870">
                <a:moveTo>
                  <a:pt x="4762" y="0"/>
                </a:moveTo>
                <a:lnTo>
                  <a:pt x="4762" y="36487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Freeform 3"/>
          <p:cNvSpPr/>
          <p:nvPr/>
        </p:nvSpPr>
        <p:spPr>
          <a:xfrm>
            <a:off x="609600" y="2121280"/>
            <a:ext cx="1418716" cy="12700"/>
          </a:xfrm>
          <a:custGeom>
            <a:avLst/>
            <a:gdLst>
              <a:gd name="connsiteX0" fmla="*/ 0 w 1418716"/>
              <a:gd name="connsiteY0" fmla="*/ 4762 h 12700"/>
              <a:gd name="connsiteX1" fmla="*/ 1418717 w 1418716"/>
              <a:gd name="connsiteY1" fmla="*/ 4762 h 12700"/>
            </a:gdLst>
            <a:ahLst/>
            <a:cxnLst>
              <a:cxn ang="0">
                <a:pos x="connsiteX0" y="connsiteY0"/>
              </a:cxn>
              <a:cxn ang="1">
                <a:pos x="connsiteX1" y="connsiteY1"/>
              </a:cxn>
            </a:cxnLst>
            <a:rect l="l" t="t" r="r" b="b"/>
            <a:pathLst>
              <a:path w="1418716" h="12700">
                <a:moveTo>
                  <a:pt x="0" y="4762"/>
                </a:moveTo>
                <a:lnTo>
                  <a:pt x="1418717"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Freeform 3"/>
          <p:cNvSpPr/>
          <p:nvPr/>
        </p:nvSpPr>
        <p:spPr>
          <a:xfrm>
            <a:off x="609600" y="1765935"/>
            <a:ext cx="12700" cy="355600"/>
          </a:xfrm>
          <a:custGeom>
            <a:avLst/>
            <a:gdLst>
              <a:gd name="connsiteX0" fmla="*/ 2412 w 12700"/>
              <a:gd name="connsiteY0" fmla="*/ 0 h 355600"/>
              <a:gd name="connsiteX1" fmla="*/ 2412 w 12700"/>
              <a:gd name="connsiteY1" fmla="*/ 355600 h 355600"/>
            </a:gdLst>
            <a:ahLst/>
            <a:cxnLst>
              <a:cxn ang="0">
                <a:pos x="connsiteX0" y="connsiteY0"/>
              </a:cxn>
              <a:cxn ang="1">
                <a:pos x="connsiteX1" y="connsiteY1"/>
              </a:cxn>
            </a:cxnLst>
            <a:rect l="l" t="t" r="r" b="b"/>
            <a:pathLst>
              <a:path w="12700" h="355600">
                <a:moveTo>
                  <a:pt x="2412" y="0"/>
                </a:moveTo>
                <a:lnTo>
                  <a:pt x="2412"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4" name="Freeform 3"/>
          <p:cNvSpPr/>
          <p:nvPr/>
        </p:nvSpPr>
        <p:spPr>
          <a:xfrm>
            <a:off x="2018792" y="1765935"/>
            <a:ext cx="4931664" cy="12700"/>
          </a:xfrm>
          <a:custGeom>
            <a:avLst/>
            <a:gdLst>
              <a:gd name="connsiteX0" fmla="*/ 0 w 4931664"/>
              <a:gd name="connsiteY0" fmla="*/ 4762 h 12700"/>
              <a:gd name="connsiteX1" fmla="*/ 4931664 w 4931664"/>
              <a:gd name="connsiteY1" fmla="*/ 4762 h 12700"/>
            </a:gdLst>
            <a:ahLst/>
            <a:cxnLst>
              <a:cxn ang="0">
                <a:pos x="connsiteX0" y="connsiteY0"/>
              </a:cxn>
              <a:cxn ang="1">
                <a:pos x="connsiteX1" y="connsiteY1"/>
              </a:cxn>
            </a:cxnLst>
            <a:rect l="l" t="t" r="r" b="b"/>
            <a:pathLst>
              <a:path w="4931664" h="12700">
                <a:moveTo>
                  <a:pt x="0" y="4762"/>
                </a:moveTo>
                <a:lnTo>
                  <a:pt x="493166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5" name="Freeform 3"/>
          <p:cNvSpPr/>
          <p:nvPr/>
        </p:nvSpPr>
        <p:spPr>
          <a:xfrm>
            <a:off x="6945630" y="1765935"/>
            <a:ext cx="12700" cy="355600"/>
          </a:xfrm>
          <a:custGeom>
            <a:avLst/>
            <a:gdLst>
              <a:gd name="connsiteX0" fmla="*/ 2413 w 12700"/>
              <a:gd name="connsiteY0" fmla="*/ 0 h 355600"/>
              <a:gd name="connsiteX1" fmla="*/ 2413 w 12700"/>
              <a:gd name="connsiteY1" fmla="*/ 355600 h 355600"/>
            </a:gdLst>
            <a:ahLst/>
            <a:cxnLst>
              <a:cxn ang="0">
                <a:pos x="connsiteX0" y="connsiteY0"/>
              </a:cxn>
              <a:cxn ang="1">
                <a:pos x="connsiteX1" y="connsiteY1"/>
              </a:cxn>
            </a:cxnLst>
            <a:rect l="l" t="t" r="r" b="b"/>
            <a:pathLst>
              <a:path w="12700" h="355600">
                <a:moveTo>
                  <a:pt x="2413" y="0"/>
                </a:moveTo>
                <a:lnTo>
                  <a:pt x="2413" y="355600"/>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6" name="Freeform 3"/>
          <p:cNvSpPr/>
          <p:nvPr/>
        </p:nvSpPr>
        <p:spPr>
          <a:xfrm>
            <a:off x="2018792" y="2121280"/>
            <a:ext cx="4931664" cy="12700"/>
          </a:xfrm>
          <a:custGeom>
            <a:avLst/>
            <a:gdLst>
              <a:gd name="connsiteX0" fmla="*/ 0 w 4931664"/>
              <a:gd name="connsiteY0" fmla="*/ 4762 h 12700"/>
              <a:gd name="connsiteX1" fmla="*/ 4931664 w 4931664"/>
              <a:gd name="connsiteY1" fmla="*/ 4762 h 12700"/>
            </a:gdLst>
            <a:ahLst/>
            <a:cxnLst>
              <a:cxn ang="0">
                <a:pos x="connsiteX0" y="connsiteY0"/>
              </a:cxn>
              <a:cxn ang="1">
                <a:pos x="connsiteX1" y="connsiteY1"/>
              </a:cxn>
            </a:cxnLst>
            <a:rect l="l" t="t" r="r" b="b"/>
            <a:pathLst>
              <a:path w="4931664" h="12700">
                <a:moveTo>
                  <a:pt x="0" y="4762"/>
                </a:moveTo>
                <a:lnTo>
                  <a:pt x="4931664" y="4762"/>
                </a:lnTo>
              </a:path>
            </a:pathLst>
          </a:custGeom>
          <a:ln w="12700">
            <a:solidFill>
              <a:srgbClr val="000000">
                <a:alpha val="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8" name="Freeform 3"/>
          <p:cNvSpPr/>
          <p:nvPr/>
        </p:nvSpPr>
        <p:spPr>
          <a:xfrm>
            <a:off x="2018792" y="1765935"/>
            <a:ext cx="9525" cy="364870"/>
          </a:xfrm>
          <a:custGeom>
            <a:avLst/>
            <a:gdLst>
              <a:gd name="connsiteX0" fmla="*/ 4762 w 9525"/>
              <a:gd name="connsiteY0" fmla="*/ 0 h 364870"/>
              <a:gd name="connsiteX1" fmla="*/ 4762 w 9525"/>
              <a:gd name="connsiteY1" fmla="*/ 364870 h 364870"/>
            </a:gdLst>
            <a:ahLst/>
            <a:cxnLst>
              <a:cxn ang="0">
                <a:pos x="connsiteX0" y="connsiteY0"/>
              </a:cxn>
              <a:cxn ang="1">
                <a:pos x="connsiteX1" y="connsiteY1"/>
              </a:cxn>
            </a:cxnLst>
            <a:rect l="l" t="t" r="r" b="b"/>
            <a:pathLst>
              <a:path w="9525" h="364870">
                <a:moveTo>
                  <a:pt x="4762" y="0"/>
                </a:moveTo>
                <a:lnTo>
                  <a:pt x="4762" y="364870"/>
                </a:lnTo>
              </a:path>
            </a:pathLst>
          </a:custGeom>
          <a:ln w="0">
            <a:solidFill>
              <a:srgbClr val="DDDDDD">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29" name="Freeform 3"/>
          <p:cNvSpPr/>
          <p:nvPr/>
        </p:nvSpPr>
        <p:spPr>
          <a:xfrm>
            <a:off x="274637" y="5048250"/>
            <a:ext cx="5959856" cy="453516"/>
          </a:xfrm>
          <a:custGeom>
            <a:avLst/>
            <a:gdLst>
              <a:gd name="connsiteX0" fmla="*/ 0 w 5959856"/>
              <a:gd name="connsiteY0" fmla="*/ 0 h 453516"/>
              <a:gd name="connsiteX1" fmla="*/ 5959856 w 5959856"/>
              <a:gd name="connsiteY1" fmla="*/ 0 h 453516"/>
              <a:gd name="connsiteX2" fmla="*/ 5959856 w 5959856"/>
              <a:gd name="connsiteY2" fmla="*/ 453516 h 453516"/>
              <a:gd name="connsiteX3" fmla="*/ 0 w 5959856"/>
              <a:gd name="connsiteY3" fmla="*/ 453516 h 453516"/>
              <a:gd name="connsiteX4" fmla="*/ 0 w 5959856"/>
              <a:gd name="connsiteY4" fmla="*/ 0 h 45351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516">
                <a:moveTo>
                  <a:pt x="0" y="0"/>
                </a:moveTo>
                <a:lnTo>
                  <a:pt x="5959856" y="0"/>
                </a:lnTo>
                <a:lnTo>
                  <a:pt x="5959856" y="453516"/>
                </a:lnTo>
                <a:lnTo>
                  <a:pt x="0" y="453516"/>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0" name="Freeform 3"/>
          <p:cNvSpPr/>
          <p:nvPr/>
        </p:nvSpPr>
        <p:spPr>
          <a:xfrm>
            <a:off x="274637" y="5048250"/>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1" name="Freeform 3"/>
          <p:cNvSpPr/>
          <p:nvPr/>
        </p:nvSpPr>
        <p:spPr>
          <a:xfrm>
            <a:off x="274637" y="5048250"/>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2" name="Freeform 3"/>
          <p:cNvSpPr/>
          <p:nvPr/>
        </p:nvSpPr>
        <p:spPr>
          <a:xfrm>
            <a:off x="274637" y="5492241"/>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33" name="Freeform 3"/>
          <p:cNvSpPr/>
          <p:nvPr/>
        </p:nvSpPr>
        <p:spPr>
          <a:xfrm>
            <a:off x="6224968" y="5048250"/>
            <a:ext cx="9525" cy="453516"/>
          </a:xfrm>
          <a:custGeom>
            <a:avLst/>
            <a:gdLst>
              <a:gd name="connsiteX0" fmla="*/ 4762 w 9525"/>
              <a:gd name="connsiteY0" fmla="*/ 0 h 453516"/>
              <a:gd name="connsiteX1" fmla="*/ 4762 w 9525"/>
              <a:gd name="connsiteY1" fmla="*/ 453516 h 453516"/>
            </a:gdLst>
            <a:ahLst/>
            <a:cxnLst>
              <a:cxn ang="0">
                <a:pos x="connsiteX0" y="connsiteY0"/>
              </a:cxn>
              <a:cxn ang="1">
                <a:pos x="connsiteX1" y="connsiteY1"/>
              </a:cxn>
            </a:cxnLst>
            <a:rect l="l" t="t" r="r" b="b"/>
            <a:pathLst>
              <a:path w="9525" h="453516">
                <a:moveTo>
                  <a:pt x="4762" y="0"/>
                </a:moveTo>
                <a:lnTo>
                  <a:pt x="4762" y="453516"/>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2781300"/>
            <a:ext cx="2120900" cy="1435100"/>
          </a:xfrm>
          <a:prstGeom prst="rect">
            <a:avLst/>
          </a:prstGeom>
          <a:noFill/>
        </p:spPr>
      </p:pic>
      <p:pic>
        <p:nvPicPr>
          <p:cNvPr id="1034" name="Picture 3"/>
          <p:cNvPicPr>
            <a:picLocks noChangeAspect="1" noChangeArrowheads="1"/>
          </p:cNvPicPr>
          <p:nvPr/>
        </p:nvPicPr>
        <p:blipFill>
          <a:blip r:embed="rId3" cstate="print"/>
          <a:srcRect/>
          <a:stretch>
            <a:fillRect/>
          </a:stretch>
        </p:blipFill>
        <p:spPr bwMode="auto">
          <a:xfrm>
            <a:off x="363537" y="5165725"/>
            <a:ext cx="177800" cy="165100"/>
          </a:xfrm>
          <a:prstGeom prst="rect">
            <a:avLst/>
          </a:prstGeom>
          <a:noFill/>
        </p:spPr>
      </p:pic>
      <p:pic>
        <p:nvPicPr>
          <p:cNvPr id="1035" name="Picture 3"/>
          <p:cNvPicPr>
            <a:picLocks noChangeAspect="1" noChangeArrowheads="1"/>
          </p:cNvPicPr>
          <p:nvPr/>
        </p:nvPicPr>
        <p:blipFill>
          <a:blip r:embed="rId4" cstate="print"/>
          <a:srcRect/>
          <a:stretch>
            <a:fillRect/>
          </a:stretch>
        </p:blipFill>
        <p:spPr bwMode="auto">
          <a:xfrm>
            <a:off x="990600" y="6756400"/>
            <a:ext cx="4787900" cy="1778000"/>
          </a:xfrm>
          <a:prstGeom prst="rect">
            <a:avLst/>
          </a:prstGeom>
          <a:noFill/>
        </p:spPr>
      </p:pic>
      <p:sp>
        <p:nvSpPr>
          <p:cNvPr id="2" name="TextBox 1"/>
          <p:cNvSpPr txBox="1"/>
          <p:nvPr/>
        </p:nvSpPr>
        <p:spPr>
          <a:xfrm>
            <a:off x="457200" y="10426700"/>
            <a:ext cx="314189"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p:txBody>
      </p:sp>
      <p:sp>
        <p:nvSpPr>
          <p:cNvPr id="1037" name="TextBox 1"/>
          <p:cNvSpPr txBox="1"/>
          <p:nvPr/>
        </p:nvSpPr>
        <p:spPr>
          <a:xfrm>
            <a:off x="609600" y="635000"/>
            <a:ext cx="3077766"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以下の検出ツールは、カメラのビデオ画像の解析を有効にします。</a:t>
            </a:r>
          </a:p>
        </p:txBody>
      </p:sp>
      <p:sp>
        <p:nvSpPr>
          <p:cNvPr id="1038" name="TextBox 1"/>
          <p:cNvSpPr txBox="1"/>
          <p:nvPr/>
        </p:nvSpPr>
        <p:spPr>
          <a:xfrm>
            <a:off x="660400" y="939800"/>
            <a:ext cx="1266372" cy="1059264"/>
          </a:xfrm>
          <a:prstGeom prst="rect">
            <a:avLst/>
          </a:prstGeom>
          <a:noFill/>
        </p:spPr>
        <p:txBody>
          <a:bodyPr wrap="none" lIns="0" tIns="0" rIns="0" rtlCol="0">
            <a:spAutoFit/>
          </a:bodyPr>
          <a:lstStyle/>
          <a:p>
            <a:pPr>
              <a:lnSpc>
                <a:spcPts val="700"/>
              </a:lnSpc>
              <a:tabLst>
                <a:tab pos="63500" algn="l"/>
                <a:tab pos="330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検出ツールオブジェクト名</a:t>
            </a:r>
          </a:p>
          <a:p>
            <a:pPr>
              <a:lnSpc>
                <a:spcPts val="900"/>
              </a:lnSpc>
              <a:tabLst>
                <a:tab pos="63500" algn="l"/>
                <a:tab pos="330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63500" algn="l"/>
                <a:tab pos="330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品質低下</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63500" algn="l"/>
                <a:tab pos="330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モーション</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63500" algn="l"/>
                <a:tab pos="330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ポジションチェンジ</a:t>
            </a:r>
          </a:p>
        </p:txBody>
      </p:sp>
      <p:sp>
        <p:nvSpPr>
          <p:cNvPr id="1039" name="TextBox 1"/>
          <p:cNvSpPr txBox="1"/>
          <p:nvPr/>
        </p:nvSpPr>
        <p:spPr>
          <a:xfrm>
            <a:off x="2070100" y="939800"/>
            <a:ext cx="5129609" cy="1059264"/>
          </a:xfrm>
          <a:prstGeom prst="rect">
            <a:avLst/>
          </a:prstGeom>
          <a:noFill/>
        </p:spPr>
        <p:txBody>
          <a:bodyPr wrap="none" lIns="0" tIns="0" rIns="0" rtlCol="0">
            <a:spAutoFit/>
          </a:bodyPr>
          <a:lstStyle/>
          <a:p>
            <a:pPr>
              <a:lnSpc>
                <a:spcPts val="700"/>
              </a:lnSpc>
              <a:tabLst>
                <a:tab pos="18034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検出説明</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803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ビデオカメラから受信されたビデオ画像の品質が低下した時にトリガーされる検出ツール</a:t>
            </a:r>
          </a:p>
          <a:p>
            <a:pPr>
              <a:lnSpc>
                <a:spcPts val="900"/>
              </a:lnSpc>
              <a:tabLst>
                <a:tab pos="1803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803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ビデオカメラのビューフィールドで、動作によってトリガーされる検出ツール</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8034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空間でのビデオカメラの位置が変化したことを示すビデオ画像の背景の変化によってトリガーされる検出ツール</a:t>
            </a:r>
          </a:p>
        </p:txBody>
      </p:sp>
      <p:sp>
        <p:nvSpPr>
          <p:cNvPr id="1040" name="TextBox 1"/>
          <p:cNvSpPr txBox="1"/>
          <p:nvPr/>
        </p:nvSpPr>
        <p:spPr>
          <a:xfrm>
            <a:off x="609600" y="1993900"/>
            <a:ext cx="5027017" cy="828432"/>
          </a:xfrm>
          <a:prstGeom prst="rect">
            <a:avLst/>
          </a:prstGeom>
          <a:noFill/>
        </p:spPr>
        <p:txBody>
          <a:bodyPr wrap="none" lIns="0" tIns="0" rIns="0" rtlCol="0">
            <a:spAutoFit/>
          </a:bodyPr>
          <a:lstStyle/>
          <a:p>
            <a:pPr>
              <a:lnSpc>
                <a:spcPts val="700"/>
              </a:lnSpc>
              <a:tabLst>
                <a:tab pos="14605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tabLst>
                <a:tab pos="14605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ビデオ検出の設定手順</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460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各ビデオカメラには、三種類のビデオ検出ツールが自動的に作成されます（「ビデオ検出の種類」を参照）。</a:t>
            </a:r>
          </a:p>
          <a:p>
            <a:pPr>
              <a:lnSpc>
                <a:spcPts val="900"/>
              </a:lnSpc>
              <a:tabLst>
                <a:tab pos="1460500" algn="l"/>
              </a:tabLst>
            </a:pPr>
            <a:r>
              <a:rPr lang="en-US" altLang="zh-CN" sz="800" dirty="0" smtClean="0">
                <a:solidFill>
                  <a:srgbClr val="003366"/>
                </a:solidFill>
                <a:latin typeface="メイリオ" panose="020B0604030504040204" pitchFamily="50" charset="-128"/>
                <a:ea typeface="メイリオ" panose="020B0604030504040204" pitchFamily="50" charset="-128"/>
                <a:cs typeface="メイリオ" panose="020B0604030504040204" pitchFamily="50" charset="-128"/>
                <a:hlinkClick r:id="rId5" action="ppaction://hlinksldjump"/>
              </a:rPr>
              <a:t>　</a:t>
            </a:r>
          </a:p>
        </p:txBody>
      </p:sp>
      <p:sp>
        <p:nvSpPr>
          <p:cNvPr id="1041" name="TextBox 1"/>
          <p:cNvSpPr txBox="1"/>
          <p:nvPr/>
        </p:nvSpPr>
        <p:spPr>
          <a:xfrm>
            <a:off x="609600" y="4254500"/>
            <a:ext cx="2872581"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ビデオ検出ツールは、以下のように設定することができます。</a:t>
            </a:r>
          </a:p>
        </p:txBody>
      </p:sp>
      <p:sp>
        <p:nvSpPr>
          <p:cNvPr id="1042" name="TextBox 1"/>
          <p:cNvSpPr txBox="1"/>
          <p:nvPr/>
        </p:nvSpPr>
        <p:spPr>
          <a:xfrm>
            <a:off x="808037" y="4507706"/>
            <a:ext cx="3337452" cy="482183"/>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ビデオ検出を有効にします</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(デフォルトでは無効)。</a:t>
            </a:r>
          </a:p>
          <a:p>
            <a:pPr>
              <a:lnSpc>
                <a:spcPts val="9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ビデオ検出ツールの一般プロパティを設定します</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lnSpc>
                <a:spcPts val="9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必要なビデオ検出ツールを有効にします</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(デフォルトはすべて無効)。</a:t>
            </a:r>
          </a:p>
          <a:p>
            <a:pPr>
              <a:lnSpc>
                <a:spcPts val="9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  </a:t>
            </a:r>
            <a:r>
              <a:rPr lang="en-US" altLang="zh-CN" sz="800" dirty="0" err="1"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モーション検出を構成します</a:t>
            </a: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043" name="TextBox 1"/>
          <p:cNvSpPr txBox="1"/>
          <p:nvPr/>
        </p:nvSpPr>
        <p:spPr>
          <a:xfrm>
            <a:off x="609600" y="8585200"/>
            <a:ext cx="3282950" cy="584775"/>
          </a:xfrm>
          <a:prstGeom prst="rect">
            <a:avLst/>
          </a:prstGeom>
          <a:noFill/>
        </p:spPr>
        <p:txBody>
          <a:bodyPr wrap="none" lIns="0" tIns="0" rIns="0" rtlCol="0">
            <a:spAutoFit/>
          </a:bodyPr>
          <a:lstStyle/>
          <a:p>
            <a:pPr>
              <a:lnSpc>
                <a:spcPts val="7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[有効化]リストで[はい]を選択します。</a:t>
            </a:r>
          </a:p>
          <a:p>
            <a:pPr>
              <a:lnSpc>
                <a:spcPts val="9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[適用]ボタンをクリックします。</a:t>
            </a:r>
          </a:p>
          <a:p>
            <a:pPr>
              <a:lnSpc>
                <a:spcPts val="17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これでビデオ検出が有効になります。</a:t>
            </a:r>
          </a:p>
          <a:p>
            <a:pPr>
              <a:lnSpc>
                <a:spcPts val="9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必要なビデオ検出ツールは、ビデオ検出と同じ方法で有効にできます。</a:t>
            </a:r>
          </a:p>
        </p:txBody>
      </p:sp>
      <p:sp>
        <p:nvSpPr>
          <p:cNvPr id="1044" name="TextBox 1"/>
          <p:cNvSpPr txBox="1"/>
          <p:nvPr/>
        </p:nvSpPr>
        <p:spPr>
          <a:xfrm>
            <a:off x="609600" y="5219700"/>
            <a:ext cx="6376746" cy="1661993"/>
          </a:xfrm>
          <a:prstGeom prst="rect">
            <a:avLst/>
          </a:prstGeom>
          <a:noFill/>
        </p:spPr>
        <p:txBody>
          <a:bodyPr wrap="none" lIns="0" tIns="0" rIns="0" rtlCol="0">
            <a:spAutoFit/>
          </a:bodyPr>
          <a:lstStyle/>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注意</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品質低下およびポジションチェンジ検出調査ツールは、構成する必要はありません。</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トリガーリボンを利用して機能している検出ツールを確認します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(オプションについては、「検出ツールのトリガーの確認」を参照)。</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6.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各検出ツールには、検出ツールが起動したときに自動的に実行するルールを設定します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（「自動ルールの設定」を参照）。</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81000" algn="l"/>
                <a:tab pos="723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ビデオ検出の有効化</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ビデオ検出を有効にするには、以下の手順を実行します。</a:t>
            </a:r>
          </a:p>
          <a:p>
            <a:pPr>
              <a:lnSpc>
                <a:spcPts val="1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[検出ツール]リストで、ビデオカメラからのビデオ画像の解析主だを提供する[ビデオ検出ツール]オブジェクトを強調表示します。</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990600" y="5825109"/>
            <a:ext cx="5959856" cy="1131570"/>
          </a:xfrm>
          <a:custGeom>
            <a:avLst/>
            <a:gdLst>
              <a:gd name="connsiteX0" fmla="*/ 0 w 5959856"/>
              <a:gd name="connsiteY0" fmla="*/ 0 h 1131570"/>
              <a:gd name="connsiteX1" fmla="*/ 5959856 w 5959856"/>
              <a:gd name="connsiteY1" fmla="*/ 0 h 1131570"/>
              <a:gd name="connsiteX2" fmla="*/ 5959856 w 5959856"/>
              <a:gd name="connsiteY2" fmla="*/ 1131570 h 1131570"/>
              <a:gd name="connsiteX3" fmla="*/ 0 w 5959856"/>
              <a:gd name="connsiteY3" fmla="*/ 1131570 h 1131570"/>
              <a:gd name="connsiteX4" fmla="*/ 0 w 5959856"/>
              <a:gd name="connsiteY4" fmla="*/ 0 h 113157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1131570">
                <a:moveTo>
                  <a:pt x="0" y="0"/>
                </a:moveTo>
                <a:lnTo>
                  <a:pt x="5959856" y="0"/>
                </a:lnTo>
                <a:lnTo>
                  <a:pt x="5959856" y="1131570"/>
                </a:lnTo>
                <a:lnTo>
                  <a:pt x="0" y="1131570"/>
                </a:lnTo>
                <a:lnTo>
                  <a:pt x="0" y="0"/>
                </a:lnTo>
              </a:path>
            </a:pathLst>
          </a:custGeom>
          <a:solidFill>
            <a:srgbClr val="FFFDF6">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5825109"/>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Freeform 3"/>
          <p:cNvSpPr/>
          <p:nvPr/>
        </p:nvSpPr>
        <p:spPr>
          <a:xfrm>
            <a:off x="990600" y="5825109"/>
            <a:ext cx="9525" cy="1131570"/>
          </a:xfrm>
          <a:custGeom>
            <a:avLst/>
            <a:gdLst>
              <a:gd name="connsiteX0" fmla="*/ 4762 w 9525"/>
              <a:gd name="connsiteY0" fmla="*/ 0 h 1131570"/>
              <a:gd name="connsiteX1" fmla="*/ 4762 w 9525"/>
              <a:gd name="connsiteY1" fmla="*/ 1131570 h 1131570"/>
            </a:gdLst>
            <a:ahLst/>
            <a:cxnLst>
              <a:cxn ang="0">
                <a:pos x="connsiteX0" y="connsiteY0"/>
              </a:cxn>
              <a:cxn ang="1">
                <a:pos x="connsiteX1" y="connsiteY1"/>
              </a:cxn>
            </a:cxnLst>
            <a:rect l="l" t="t" r="r" b="b"/>
            <a:pathLst>
              <a:path w="9525" h="1131570">
                <a:moveTo>
                  <a:pt x="4762" y="0"/>
                </a:moveTo>
                <a:lnTo>
                  <a:pt x="4762" y="113157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990600" y="6947154"/>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Freeform 3"/>
          <p:cNvSpPr/>
          <p:nvPr/>
        </p:nvSpPr>
        <p:spPr>
          <a:xfrm>
            <a:off x="6940931" y="5825109"/>
            <a:ext cx="9525" cy="1131570"/>
          </a:xfrm>
          <a:custGeom>
            <a:avLst/>
            <a:gdLst>
              <a:gd name="connsiteX0" fmla="*/ 4762 w 9525"/>
              <a:gd name="connsiteY0" fmla="*/ 0 h 1131570"/>
              <a:gd name="connsiteX1" fmla="*/ 4762 w 9525"/>
              <a:gd name="connsiteY1" fmla="*/ 1131570 h 1131570"/>
            </a:gdLst>
            <a:ahLst/>
            <a:cxnLst>
              <a:cxn ang="0">
                <a:pos x="connsiteX0" y="connsiteY0"/>
              </a:cxn>
              <a:cxn ang="1">
                <a:pos x="connsiteX1" y="connsiteY1"/>
              </a:cxn>
            </a:cxnLst>
            <a:rect l="l" t="t" r="r" b="b"/>
            <a:pathLst>
              <a:path w="9525" h="1131570">
                <a:moveTo>
                  <a:pt x="4762" y="0"/>
                </a:moveTo>
                <a:lnTo>
                  <a:pt x="4762" y="1131570"/>
                </a:lnTo>
              </a:path>
            </a:pathLst>
          </a:custGeom>
          <a:ln w="0">
            <a:solidFill>
              <a:srgbClr val="FFEAAE">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579437" y="469106"/>
            <a:ext cx="2641600" cy="13208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990600" y="2717800"/>
            <a:ext cx="5321300" cy="25019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1079500" y="5930900"/>
            <a:ext cx="177800" cy="177800"/>
          </a:xfrm>
          <a:prstGeom prst="rect">
            <a:avLst/>
          </a:prstGeom>
          <a:noFill/>
        </p:spPr>
      </p:pic>
      <p:sp>
        <p:nvSpPr>
          <p:cNvPr id="2" name="TextBox 1"/>
          <p:cNvSpPr txBox="1"/>
          <p:nvPr/>
        </p:nvSpPr>
        <p:spPr>
          <a:xfrm>
            <a:off x="457200" y="10426700"/>
            <a:ext cx="128240" cy="144270"/>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96</a:t>
            </a:r>
          </a:p>
        </p:txBody>
      </p:sp>
      <p:sp>
        <p:nvSpPr>
          <p:cNvPr id="11" name="TextBox 1"/>
          <p:cNvSpPr txBox="1"/>
          <p:nvPr/>
        </p:nvSpPr>
        <p:spPr>
          <a:xfrm>
            <a:off x="609600" y="1861810"/>
            <a:ext cx="6827837" cy="969496"/>
          </a:xfrm>
          <a:prstGeom prst="rect">
            <a:avLst/>
          </a:prstGeom>
          <a:noFill/>
        </p:spPr>
        <p:txBody>
          <a:bodyPr wrap="square" lIns="0" tIns="0" rIns="0" rtlCol="0">
            <a:spAutoFit/>
          </a:bodyPr>
          <a:lstStyle/>
          <a:p>
            <a:pPr>
              <a:lnSpc>
                <a:spcPts val="1100"/>
              </a:lnSpc>
              <a:tabLst>
                <a:tab pos="203200" algn="l"/>
                <a:tab pos="381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ビデオモーション検知の一般パラメータの設定</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ビデオ検出ツールの一般的なパラメータを設定するには、以下の手順を実行してください。</a:t>
            </a:r>
          </a:p>
          <a:p>
            <a:pPr>
              <a:lnSpc>
                <a:spcPts val="17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1[検出ツール]リストでは、解析の手段に必要なビデオカメラからのビデオ映像を提供するVideo [検出ツール]オブジェクト(1)を強調表示してください。</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2" name="TextBox 1"/>
          <p:cNvSpPr txBox="1"/>
          <p:nvPr/>
        </p:nvSpPr>
        <p:spPr>
          <a:xfrm>
            <a:off x="990601" y="5340350"/>
            <a:ext cx="5959856" cy="3572773"/>
          </a:xfrm>
          <a:prstGeom prst="rect">
            <a:avLst/>
          </a:prstGeom>
          <a:noFill/>
        </p:spPr>
        <p:txBody>
          <a:bodyPr wrap="square" lIns="0" tIns="0" rIns="0" rtlCol="0">
            <a:spAutoFit/>
          </a:bodyPr>
          <a:lstStyle/>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ビデオカメラがマルチストリーミングをサポートする場合、検出するべきストリームを選択します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低品質ビデオストリームを選択すると、サーバーの負荷を軽減することができます。</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すべての500のミリ秒以下のフレームをデコードする必要がある場合、デコードキーフレームリストで[はい]をクリックします(3)。</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500"/>
              </a:lnSpc>
              <a:tabLst>
                <a:tab pos="203200" algn="l"/>
                <a:tab pos="381000" algn="l"/>
                <a:tab pos="723900" algn="l"/>
              </a:tabLst>
            </a:pP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重要</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2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この設定は、すべてのコーデックに適用します。コーデックがキーフレームおよびpフレームを持つ場合、キーフレームは、最大500ミリ秒ごとでしかデコードされません。</a:t>
            </a:r>
          </a:p>
          <a:p>
            <a:pPr>
              <a:lnSpc>
                <a:spcPts val="12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この機能はサーバーの負荷を低減しますが、検出の品質面では悪影響を与えます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2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この設定は、検出を実行する必要がある「ブラインド」サーバー(ビデオを表示しないサーバー)でアクティベーションするようにしてください。</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4.  [期間]フィールド(4)には、次のビデオ画像フレームを処理するタイミングをミリ秒単位で入力します。</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この値は、[0～65535]</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の範囲内に設定します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900"/>
              </a:lnSpc>
              <a:tabLst>
                <a:tab pos="203200" algn="l"/>
                <a:tab pos="381000" algn="l"/>
                <a:tab pos="723900"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900"/>
              </a:lnSpc>
              <a:tabLst>
                <a:tab pos="203200" algn="l"/>
                <a:tab pos="381000" algn="l"/>
                <a:tab pos="723900" algn="l"/>
              </a:tabLst>
            </a:pP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5.  [</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適用</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err="1" smtClean="0">
                <a:latin typeface="メイリオ" panose="020B0604030504040204" pitchFamily="50" charset="-128"/>
                <a:ea typeface="メイリオ" panose="020B0604030504040204" pitchFamily="50" charset="-128"/>
                <a:cs typeface="メイリオ" panose="020B0604030504040204" pitchFamily="50" charset="-128"/>
              </a:rPr>
              <a:t>ボタンをクリックします</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900"/>
              </a:lnSpc>
              <a:tabLst>
                <a:tab pos="203200" algn="l"/>
                <a:tab pos="381000" algn="l"/>
                <a:tab pos="723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7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ビデオ検出ツールの一般的パラメータの設定は、これで完了です。</a:t>
            </a:r>
          </a:p>
          <a:p>
            <a:pPr>
              <a:lnSpc>
                <a:spcPts val="1500"/>
              </a:lnSpc>
              <a:tabLst>
                <a:tab pos="203200" algn="l"/>
                <a:tab pos="381000" algn="l"/>
                <a:tab pos="723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ビデオ動作検知機能の特別設定</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VMDを構成するには、次の手順を実行してください。</a:t>
            </a:r>
          </a:p>
          <a:p>
            <a:pPr>
              <a:lnSpc>
                <a:spcPts val="1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[検出ツール]リストで、[モーション]オブジェクト(1)を強調表示します。</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96900" y="596900"/>
            <a:ext cx="6375400" cy="9486900"/>
          </a:xfrm>
          <a:prstGeom prst="rect">
            <a:avLst/>
          </a:prstGeom>
          <a:noFill/>
        </p:spPr>
      </p:pic>
      <p:sp>
        <p:nvSpPr>
          <p:cNvPr id="2" name="TextBox 1"/>
          <p:cNvSpPr txBox="1"/>
          <p:nvPr/>
        </p:nvSpPr>
        <p:spPr>
          <a:xfrm>
            <a:off x="457200" y="10426700"/>
            <a:ext cx="314189" cy="144270"/>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#REF!</a:t>
            </a:r>
          </a:p>
        </p:txBody>
      </p:sp>
      <p:sp>
        <p:nvSpPr>
          <p:cNvPr id="3" name="TextBox 1"/>
          <p:cNvSpPr txBox="1"/>
          <p:nvPr/>
        </p:nvSpPr>
        <p:spPr>
          <a:xfrm>
            <a:off x="660400" y="6400800"/>
            <a:ext cx="1471557" cy="1183016"/>
          </a:xfrm>
          <a:prstGeom prst="rect">
            <a:avLst/>
          </a:prstGeom>
          <a:noFill/>
        </p:spPr>
        <p:txBody>
          <a:bodyPr wrap="none" lIns="0" tIns="0" rIns="0" rtlCol="0">
            <a:spAutoFit/>
          </a:bodyPr>
          <a:lstStyle/>
          <a:p>
            <a:pPr>
              <a:lnSpc>
                <a:spcPts val="700"/>
              </a:lnSpc>
              <a:tabLst>
                <a:tab pos="139700" algn="l"/>
                <a:tab pos="685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検出ツールオブジェクトの名称</a:t>
            </a:r>
          </a:p>
          <a:p>
            <a:pPr>
              <a:lnSpc>
                <a:spcPts val="900"/>
              </a:lnSpc>
              <a:tabLst>
                <a:tab pos="139700" algn="l"/>
                <a:tab pos="6858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39700" algn="l"/>
                <a:tab pos="685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信号なし</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39700" algn="l"/>
                <a:tab pos="685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39700" algn="l"/>
                <a:tab pos="6858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ノイズ</a:t>
            </a:r>
          </a:p>
        </p:txBody>
      </p:sp>
      <p:sp>
        <p:nvSpPr>
          <p:cNvPr id="4" name="TextBox 1"/>
          <p:cNvSpPr txBox="1"/>
          <p:nvPr/>
        </p:nvSpPr>
        <p:spPr>
          <a:xfrm>
            <a:off x="2489200" y="6400800"/>
            <a:ext cx="3590727" cy="1174681"/>
          </a:xfrm>
          <a:prstGeom prst="rect">
            <a:avLst/>
          </a:prstGeom>
          <a:noFill/>
        </p:spPr>
        <p:txBody>
          <a:bodyPr wrap="none" lIns="0" tIns="0" rIns="0" rtlCol="0">
            <a:spAutoFit/>
          </a:bodyPr>
          <a:lstStyle/>
          <a:p>
            <a:pPr>
              <a:lnSpc>
                <a:spcPts val="700"/>
              </a:lnSpc>
              <a:tabLst>
                <a:tab pos="15875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検出説明</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587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オーディオ機器からの音声信号が存在しないことでトリガーされる検出ツール</a:t>
            </a:r>
          </a:p>
          <a:p>
            <a:pPr>
              <a:lnSpc>
                <a:spcPts val="900"/>
              </a:lnSpc>
              <a:tabLst>
                <a:tab pos="1587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587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オーディオ機器からの音声信号の受信によってトリガーされる検出ツール</a:t>
            </a:r>
          </a:p>
          <a:p>
            <a:pPr>
              <a:lnSpc>
                <a:spcPts val="900"/>
              </a:lnSpc>
              <a:tabLst>
                <a:tab pos="1587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5875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雑音の存在によってトリガーされる検出ツール</a:t>
            </a:r>
          </a:p>
        </p:txBody>
      </p:sp>
      <p:sp>
        <p:nvSpPr>
          <p:cNvPr id="5" name="TextBox 1"/>
          <p:cNvSpPr txBox="1"/>
          <p:nvPr/>
        </p:nvSpPr>
        <p:spPr>
          <a:xfrm>
            <a:off x="609600" y="3365500"/>
            <a:ext cx="6751637" cy="2962349"/>
          </a:xfrm>
          <a:prstGeom prst="rect">
            <a:avLst/>
          </a:prstGeom>
          <a:noFill/>
        </p:spPr>
        <p:txBody>
          <a:bodyPr wrap="square" lIns="0" tIns="0" rIns="0" rtlCol="0">
            <a:spAutoFit/>
          </a:bodyPr>
          <a:lstStyle/>
          <a:p>
            <a:pPr>
              <a:lnSpc>
                <a:spcPts val="7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[感度フィールド：コントラスト](2)に、オブジェクトコントラスト検出ツールの感度を入力します。</a:t>
            </a: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経験的に、[0～16]の範囲から選択してださい。</a:t>
            </a: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値が大きくなると、検出可能な対象物は小さくなります。</a:t>
            </a: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[感度フィールド：サイズ](2)には、オブジェクトサイズに対する検出ツールの感度を入力します。経験的に、[0～10]の範囲から選択してください。</a:t>
            </a: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値が大きくなると、検出可能な対象物は小さくなります。</a:t>
            </a: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4.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表示タイルでは、シチュエーション解析検出ツールと同じ方法で、設定検出ゾーンおよび</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/またはマスクを設定します(3)。</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「一般的な検出ゾーンの設定 」の2～4参照</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7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5.  [適用]ボタンをクリックします。</a:t>
            </a:r>
          </a:p>
          <a:p>
            <a:pPr>
              <a:lnSpc>
                <a:spcPts val="1700"/>
              </a:lnSpc>
              <a:tabLst>
                <a:tab pos="114300" algn="l"/>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これでVMD構成は完了です。</a:t>
            </a:r>
          </a:p>
          <a:p>
            <a:pPr>
              <a:lnSpc>
                <a:spcPts val="1700"/>
              </a:lnSpc>
              <a:tabLst>
                <a:tab pos="114300" algn="l"/>
                <a:tab pos="203200" algn="l"/>
                <a:tab pos="381000" algn="l"/>
                <a:tab pos="723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オーディオ解析</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900"/>
              </a:lnSpc>
              <a:tabLst>
                <a:tab pos="114300" algn="l"/>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smtClean="0">
                <a:latin typeface="メイリオ" panose="020B0604030504040204" pitchFamily="50" charset="-128"/>
                <a:ea typeface="メイリオ" panose="020B0604030504040204" pitchFamily="50" charset="-128"/>
                <a:cs typeface="メイリオ" panose="020B0604030504040204" pitchFamily="50" charset="-128"/>
                <a:hlinkClick r:id="rId3"/>
              </a:rPr>
              <a:t>関連の動画を再生する</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800"/>
              </a:lnSpc>
              <a:tabLst>
                <a:tab pos="114300" algn="l"/>
                <a:tab pos="203200" algn="l"/>
                <a:tab pos="381000" algn="l"/>
                <a:tab pos="723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オーディオ検出のタイプ</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114300" algn="l"/>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以下の検出ツールは、マイクからのオーディオ信号の解析を有効にします。</a:t>
            </a:r>
          </a:p>
        </p:txBody>
      </p:sp>
      <p:sp>
        <p:nvSpPr>
          <p:cNvPr id="6" name="TextBox 1"/>
          <p:cNvSpPr txBox="1"/>
          <p:nvPr/>
        </p:nvSpPr>
        <p:spPr>
          <a:xfrm>
            <a:off x="609601" y="7835900"/>
            <a:ext cx="6362700" cy="1225977"/>
          </a:xfrm>
          <a:prstGeom prst="rect">
            <a:avLst/>
          </a:prstGeom>
          <a:noFill/>
        </p:spPr>
        <p:txBody>
          <a:bodyPr wrap="square" lIns="0" tIns="0" rIns="0" rtlCol="0">
            <a:spAutoFit/>
          </a:bodyPr>
          <a:lstStyle/>
          <a:p>
            <a:pPr>
              <a:lnSpc>
                <a:spcPts val="700"/>
              </a:lnSpc>
              <a:tabLst>
                <a:tab pos="342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342900" algn="l"/>
              </a:tabLst>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900"/>
              </a:lnSpc>
              <a:tabLst>
                <a:tab pos="342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内蔵マイクが物理的に無効な場合でも、信号オーディオ検出は、非ゼロ型ボリュームのバックグラウンド信号を発しているビデオカメラと共に誤動作する可能性があります。</a:t>
            </a:r>
          </a:p>
          <a:p>
            <a:pPr>
              <a:lnSpc>
                <a:spcPts val="900"/>
              </a:lnSpc>
              <a:tabLst>
                <a:tab pos="342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342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オーディオ検出の設定手順</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342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1つ以上のオーディオポートを備えた各ビデオカメラは、三種類の音声検出ツールが自動的に作成されます（音声検出の種類」を参照）。</a:t>
            </a:r>
          </a:p>
          <a:p>
            <a:pPr>
              <a:lnSpc>
                <a:spcPts val="900"/>
              </a:lnSpc>
              <a:tabLst>
                <a:tab pos="342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Freeform 3"/>
          <p:cNvSpPr/>
          <p:nvPr/>
        </p:nvSpPr>
        <p:spPr>
          <a:xfrm>
            <a:off x="990600" y="2888107"/>
            <a:ext cx="5959856" cy="453263"/>
          </a:xfrm>
          <a:custGeom>
            <a:avLst/>
            <a:gdLst>
              <a:gd name="connsiteX0" fmla="*/ 0 w 5959856"/>
              <a:gd name="connsiteY0" fmla="*/ 0 h 453263"/>
              <a:gd name="connsiteX1" fmla="*/ 5959856 w 5959856"/>
              <a:gd name="connsiteY1" fmla="*/ 0 h 453263"/>
              <a:gd name="connsiteX2" fmla="*/ 5959856 w 5959856"/>
              <a:gd name="connsiteY2" fmla="*/ 453263 h 453263"/>
              <a:gd name="connsiteX3" fmla="*/ 0 w 5959856"/>
              <a:gd name="connsiteY3" fmla="*/ 453263 h 453263"/>
              <a:gd name="connsiteX4" fmla="*/ 0 w 5959856"/>
              <a:gd name="connsiteY4" fmla="*/ 0 h 45326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959856" h="453263">
                <a:moveTo>
                  <a:pt x="0" y="0"/>
                </a:moveTo>
                <a:lnTo>
                  <a:pt x="5959856" y="0"/>
                </a:lnTo>
                <a:lnTo>
                  <a:pt x="5959856" y="453263"/>
                </a:lnTo>
                <a:lnTo>
                  <a:pt x="0" y="453263"/>
                </a:lnTo>
                <a:lnTo>
                  <a:pt x="0" y="0"/>
                </a:lnTo>
              </a:path>
            </a:pathLst>
          </a:custGeom>
          <a:solidFill>
            <a:srgbClr val="FCFCFC">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Freeform 3"/>
          <p:cNvSpPr/>
          <p:nvPr/>
        </p:nvSpPr>
        <p:spPr>
          <a:xfrm>
            <a:off x="990600" y="2888107"/>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Freeform 3"/>
          <p:cNvSpPr/>
          <p:nvPr/>
        </p:nvSpPr>
        <p:spPr>
          <a:xfrm>
            <a:off x="990600" y="2888107"/>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Freeform 3"/>
          <p:cNvSpPr/>
          <p:nvPr/>
        </p:nvSpPr>
        <p:spPr>
          <a:xfrm>
            <a:off x="990600" y="3331845"/>
            <a:ext cx="5959856" cy="9525"/>
          </a:xfrm>
          <a:custGeom>
            <a:avLst/>
            <a:gdLst>
              <a:gd name="connsiteX0" fmla="*/ 0 w 5959856"/>
              <a:gd name="connsiteY0" fmla="*/ 4762 h 9525"/>
              <a:gd name="connsiteX1" fmla="*/ 5959856 w 5959856"/>
              <a:gd name="connsiteY1" fmla="*/ 4762 h 9525"/>
            </a:gdLst>
            <a:ahLst/>
            <a:cxnLst>
              <a:cxn ang="0">
                <a:pos x="connsiteX0" y="connsiteY0"/>
              </a:cxn>
              <a:cxn ang="1">
                <a:pos x="connsiteX1" y="connsiteY1"/>
              </a:cxn>
            </a:cxnLst>
            <a:rect l="l" t="t" r="r" b="b"/>
            <a:pathLst>
              <a:path w="5959856" h="9525">
                <a:moveTo>
                  <a:pt x="0" y="4762"/>
                </a:moveTo>
                <a:lnTo>
                  <a:pt x="5959856" y="4762"/>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Freeform 3"/>
          <p:cNvSpPr/>
          <p:nvPr/>
        </p:nvSpPr>
        <p:spPr>
          <a:xfrm>
            <a:off x="6940931" y="2888107"/>
            <a:ext cx="9525" cy="453263"/>
          </a:xfrm>
          <a:custGeom>
            <a:avLst/>
            <a:gdLst>
              <a:gd name="connsiteX0" fmla="*/ 4762 w 9525"/>
              <a:gd name="connsiteY0" fmla="*/ 0 h 453263"/>
              <a:gd name="connsiteX1" fmla="*/ 4762 w 9525"/>
              <a:gd name="connsiteY1" fmla="*/ 453263 h 453263"/>
            </a:gdLst>
            <a:ahLst/>
            <a:cxnLst>
              <a:cxn ang="0">
                <a:pos x="connsiteX0" y="connsiteY0"/>
              </a:cxn>
              <a:cxn ang="1">
                <a:pos x="connsiteX1" y="connsiteY1"/>
              </a:cxn>
            </a:cxnLst>
            <a:rect l="l" t="t" r="r" b="b"/>
            <a:pathLst>
              <a:path w="9525" h="453263">
                <a:moveTo>
                  <a:pt x="4762" y="0"/>
                </a:moveTo>
                <a:lnTo>
                  <a:pt x="4762" y="453263"/>
                </a:lnTo>
              </a:path>
            </a:pathLst>
          </a:custGeom>
          <a:ln w="0">
            <a:solidFill>
              <a:srgbClr val="AAB8C6">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609600" y="609600"/>
            <a:ext cx="1854200" cy="1460500"/>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079500" y="2997200"/>
            <a:ext cx="177800" cy="177800"/>
          </a:xfrm>
          <a:prstGeom prst="rect">
            <a:avLst/>
          </a:prstGeom>
          <a:noFill/>
        </p:spPr>
      </p:pic>
      <p:pic>
        <p:nvPicPr>
          <p:cNvPr id="10" name="Picture 3"/>
          <p:cNvPicPr>
            <a:picLocks noChangeAspect="1" noChangeArrowheads="1"/>
          </p:cNvPicPr>
          <p:nvPr/>
        </p:nvPicPr>
        <p:blipFill>
          <a:blip r:embed="rId4" cstate="print"/>
          <a:srcRect/>
          <a:stretch>
            <a:fillRect/>
          </a:stretch>
        </p:blipFill>
        <p:spPr bwMode="auto">
          <a:xfrm>
            <a:off x="990600" y="4483100"/>
            <a:ext cx="5257800" cy="1828800"/>
          </a:xfrm>
          <a:prstGeom prst="rect">
            <a:avLst/>
          </a:prstGeom>
          <a:noFill/>
        </p:spPr>
      </p:pic>
      <p:pic>
        <p:nvPicPr>
          <p:cNvPr id="11" name="Picture 3"/>
          <p:cNvPicPr>
            <a:picLocks noChangeAspect="1" noChangeArrowheads="1"/>
          </p:cNvPicPr>
          <p:nvPr/>
        </p:nvPicPr>
        <p:blipFill>
          <a:blip r:embed="rId5" cstate="print"/>
          <a:srcRect/>
          <a:stretch>
            <a:fillRect/>
          </a:stretch>
        </p:blipFill>
        <p:spPr bwMode="auto">
          <a:xfrm>
            <a:off x="990600" y="7569200"/>
            <a:ext cx="5257800" cy="1841500"/>
          </a:xfrm>
          <a:prstGeom prst="rect">
            <a:avLst/>
          </a:prstGeom>
          <a:noFill/>
        </p:spPr>
      </p:pic>
      <p:sp>
        <p:nvSpPr>
          <p:cNvPr id="2" name="TextBox 1"/>
          <p:cNvSpPr txBox="1"/>
          <p:nvPr/>
        </p:nvSpPr>
        <p:spPr>
          <a:xfrm>
            <a:off x="457200" y="10426700"/>
            <a:ext cx="128240"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98</a:t>
            </a:r>
          </a:p>
        </p:txBody>
      </p:sp>
      <p:sp>
        <p:nvSpPr>
          <p:cNvPr id="12" name="TextBox 1"/>
          <p:cNvSpPr txBox="1"/>
          <p:nvPr/>
        </p:nvSpPr>
        <p:spPr>
          <a:xfrm>
            <a:off x="609600" y="6388100"/>
            <a:ext cx="6787114" cy="1225977"/>
          </a:xfrm>
          <a:prstGeom prst="rect">
            <a:avLst/>
          </a:prstGeom>
          <a:noFill/>
        </p:spPr>
        <p:txBody>
          <a:bodyPr wrap="none" lIns="0" tIns="0" rIns="0" rtlCol="0">
            <a:spAutoFit/>
          </a:bodyPr>
          <a:lstStyle/>
          <a:p>
            <a:pPr>
              <a:lnSpc>
                <a:spcPts val="7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[有効化]リストで[はい]を選択します(2)。</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[適用]ボタンをクリックします。</a:t>
            </a:r>
          </a:p>
          <a:p>
            <a:pPr>
              <a:lnSpc>
                <a:spcPts val="1700"/>
              </a:lnSpc>
              <a:tabLst>
                <a:tab pos="203200" algn="l"/>
                <a:tab pos="381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これでオーディオ検出ツールが有効になりました。</a:t>
            </a:r>
          </a:p>
          <a:p>
            <a:pPr>
              <a:lnSpc>
                <a:spcPts val="1500"/>
              </a:lnSpc>
              <a:tabLst>
                <a:tab pos="203200" algn="l"/>
                <a:tab pos="381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オーディオ検出の一般的なパラメータ設定</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オーディオ検出ツールの一般的なパラメータを設定するには、以下の手順を実行してください。</a:t>
            </a:r>
          </a:p>
          <a:p>
            <a:pPr>
              <a:lnSpc>
                <a:spcPts val="17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検出ツールリストで、解析の手段に必要なビデオカメラに接続されるマイクからの音声信号を提供する音声検出オブジェクト</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(1)を選択します。</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3" name="TextBox 1"/>
          <p:cNvSpPr txBox="1"/>
          <p:nvPr/>
        </p:nvSpPr>
        <p:spPr>
          <a:xfrm>
            <a:off x="609600" y="9474200"/>
            <a:ext cx="6363922" cy="764312"/>
          </a:xfrm>
          <a:prstGeom prst="rect">
            <a:avLst/>
          </a:prstGeom>
          <a:noFill/>
        </p:spPr>
        <p:txBody>
          <a:bodyPr wrap="none" lIns="0" tIns="0" rIns="0" rtlCol="0">
            <a:spAutoFit/>
          </a:bodyPr>
          <a:lstStyle/>
          <a:p>
            <a:pPr>
              <a:lnSpc>
                <a:spcPts val="7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[期間]フィールド(2)に、オーディオストリームの次のセクションがオーディオ検出ツールで処理される時間を、ミリ秒で入力します。</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この値が0の場合、オーディオストリームの各セクションは処理されます。</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900"/>
              </a:lnSpc>
              <a:tabLst>
                <a:tab pos="203200" algn="l"/>
                <a:tab pos="381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[適用]ボタンをクリックします。</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200"/>
              </a:lnSpc>
              <a:tabLst>
                <a:tab pos="203200" algn="l"/>
                <a:tab pos="381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オーディオ検出ツールの一般的パラメータの設定はこれで完了です。</a:t>
            </a:r>
          </a:p>
        </p:txBody>
      </p:sp>
      <p:sp>
        <p:nvSpPr>
          <p:cNvPr id="14" name="TextBox 1"/>
          <p:cNvSpPr txBox="1"/>
          <p:nvPr/>
        </p:nvSpPr>
        <p:spPr>
          <a:xfrm>
            <a:off x="609600" y="2184400"/>
            <a:ext cx="6312626" cy="2341667"/>
          </a:xfrm>
          <a:prstGeom prst="rect">
            <a:avLst/>
          </a:prstGeom>
          <a:noFill/>
        </p:spPr>
        <p:txBody>
          <a:bodyPr wrap="none" lIns="0" tIns="0" rIns="0" rtlCol="0">
            <a:spAutoFit/>
          </a:bodyPr>
          <a:lstStyle/>
          <a:p>
            <a:pPr>
              <a:lnSpc>
                <a:spcPts val="7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オーディオ検出ツールは、以下のように設定することができます。</a:t>
            </a:r>
          </a:p>
          <a:p>
            <a:pPr>
              <a:lnSpc>
                <a:spcPts val="1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オーディオ検出の一般パラメータを設定します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必要なオーディオ検出ツールを有効にします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(デフォルトはすべて無効)。</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ノイズおよび信号検出ツールを設定します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注意</a:t>
            </a: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すべての信号検出で設定が必要です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4.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トリガーリボンを利用して機能している検出ツールを確認します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(オプションについては、「検出ツールのトリガーの確認」を参照)。</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5.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各検出ツールには、検出ツールが起動したときに自動的に実行するルールを設定します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（「自動ルールの設定」を参照）。</a:t>
            </a:r>
          </a:p>
          <a:p>
            <a:pPr>
              <a:lnSpc>
                <a:spcPts val="9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81000" algn="l"/>
                <a:tab pos="7239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オーディオ検出の有効化</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7239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オーディオ検出を有効にするには、以下の手順を実行します。</a:t>
            </a:r>
          </a:p>
          <a:p>
            <a:pPr>
              <a:lnSpc>
                <a:spcPts val="1700"/>
              </a:lnSpc>
              <a:tabLst>
                <a:tab pos="203200" algn="l"/>
                <a:tab pos="381000" algn="l"/>
                <a:tab pos="7239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検出ツールリストで、必要なオーディオ検出ツールを選択します</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(1)。</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09600" y="609600"/>
            <a:ext cx="6340855" cy="9461500"/>
          </a:xfrm>
          <a:custGeom>
            <a:avLst/>
            <a:gdLst>
              <a:gd name="connsiteX0" fmla="*/ 0 w 6340855"/>
              <a:gd name="connsiteY0" fmla="*/ 0 h 9461500"/>
              <a:gd name="connsiteX1" fmla="*/ 6340856 w 6340855"/>
              <a:gd name="connsiteY1" fmla="*/ 0 h 9461500"/>
              <a:gd name="connsiteX2" fmla="*/ 6340856 w 6340855"/>
              <a:gd name="connsiteY2" fmla="*/ 9461500 h 9461500"/>
              <a:gd name="connsiteX3" fmla="*/ 0 w 6340855"/>
              <a:gd name="connsiteY3" fmla="*/ 9461500 h 9461500"/>
              <a:gd name="connsiteX4" fmla="*/ 0 w 6340855"/>
              <a:gd name="connsiteY4" fmla="*/ 0 h 946150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0855" h="9461500">
                <a:moveTo>
                  <a:pt x="0" y="0"/>
                </a:moveTo>
                <a:lnTo>
                  <a:pt x="6340856" y="0"/>
                </a:lnTo>
                <a:lnTo>
                  <a:pt x="6340856" y="9461500"/>
                </a:lnTo>
                <a:lnTo>
                  <a:pt x="0" y="9461500"/>
                </a:lnTo>
                <a:lnTo>
                  <a:pt x="0" y="0"/>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2" cstate="print"/>
          <a:srcRect/>
          <a:stretch>
            <a:fillRect/>
          </a:stretch>
        </p:blipFill>
        <p:spPr bwMode="auto">
          <a:xfrm>
            <a:off x="990600" y="1384300"/>
            <a:ext cx="5257800" cy="1879600"/>
          </a:xfrm>
          <a:prstGeom prst="rect">
            <a:avLst/>
          </a:prstGeom>
          <a:noFill/>
        </p:spPr>
      </p:pic>
      <p:pic>
        <p:nvPicPr>
          <p:cNvPr id="3" name="Picture 3"/>
          <p:cNvPicPr>
            <a:picLocks noChangeAspect="1" noChangeArrowheads="1"/>
          </p:cNvPicPr>
          <p:nvPr/>
        </p:nvPicPr>
        <p:blipFill>
          <a:blip r:embed="rId3" cstate="print"/>
          <a:srcRect/>
          <a:stretch>
            <a:fillRect/>
          </a:stretch>
        </p:blipFill>
        <p:spPr bwMode="auto">
          <a:xfrm>
            <a:off x="990600" y="6858000"/>
            <a:ext cx="3187700" cy="1054100"/>
          </a:xfrm>
          <a:prstGeom prst="rect">
            <a:avLst/>
          </a:prstGeom>
          <a:noFill/>
        </p:spPr>
      </p:pic>
      <p:sp>
        <p:nvSpPr>
          <p:cNvPr id="2" name="TextBox 1"/>
          <p:cNvSpPr txBox="1"/>
          <p:nvPr/>
        </p:nvSpPr>
        <p:spPr>
          <a:xfrm>
            <a:off x="457200" y="10426700"/>
            <a:ext cx="128240" cy="135935"/>
          </a:xfrm>
          <a:prstGeom prst="rect">
            <a:avLst/>
          </a:prstGeom>
          <a:noFill/>
        </p:spPr>
        <p:txBody>
          <a:bodyPr wrap="none" lIns="0" tIns="0" rIns="0" rtlCol="0">
            <a:spAutoFit/>
          </a:bodyPr>
          <a:lstStyle/>
          <a:p>
            <a:pPr>
              <a:lnSpc>
                <a:spcPts val="700"/>
              </a:lnSpc>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99</a:t>
            </a:r>
          </a:p>
        </p:txBody>
      </p:sp>
      <p:sp>
        <p:nvSpPr>
          <p:cNvPr id="5" name="TextBox 1"/>
          <p:cNvSpPr txBox="1"/>
          <p:nvPr/>
        </p:nvSpPr>
        <p:spPr>
          <a:xfrm>
            <a:off x="609600" y="647700"/>
            <a:ext cx="3850413" cy="777136"/>
          </a:xfrm>
          <a:prstGeom prst="rect">
            <a:avLst/>
          </a:prstGeom>
          <a:noFill/>
        </p:spPr>
        <p:txBody>
          <a:bodyPr wrap="none" lIns="0" tIns="0" rIns="0" rtlCol="0">
            <a:spAutoFit/>
          </a:bodyPr>
          <a:lstStyle/>
          <a:p>
            <a:pPr>
              <a:lnSpc>
                <a:spcPts val="7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オーディオ検出ツールの一般的パラメータの設定はこれで完了です。</a:t>
            </a:r>
          </a:p>
          <a:p>
            <a:pPr>
              <a:lnSpc>
                <a:spcPts val="1500"/>
              </a:lnSpc>
              <a:tabLst>
                <a:tab pos="2032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信号およびノイズ検出に固有の設定</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信号およびノイズ検出ツールを設定するには、以下の手順を実行してください。</a:t>
            </a:r>
          </a:p>
          <a:p>
            <a:pPr>
              <a:lnSpc>
                <a:spcPts val="17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[検出ツール]リストで、信号またはノイズのオーディオ検出を強調表示します。</a:t>
            </a:r>
          </a:p>
        </p:txBody>
      </p:sp>
      <p:sp>
        <p:nvSpPr>
          <p:cNvPr id="6" name="TextBox 1"/>
          <p:cNvSpPr txBox="1"/>
          <p:nvPr/>
        </p:nvSpPr>
        <p:spPr>
          <a:xfrm>
            <a:off x="609600" y="3416300"/>
            <a:ext cx="6827837" cy="3572773"/>
          </a:xfrm>
          <a:prstGeom prst="rect">
            <a:avLst/>
          </a:prstGeom>
          <a:noFill/>
        </p:spPr>
        <p:txBody>
          <a:bodyPr wrap="square" lIns="0" tIns="0" rIns="0" rtlCol="0">
            <a:spAutoFit/>
          </a:bodyPr>
          <a:lstStyle/>
          <a:p>
            <a:pPr>
              <a:lnSpc>
                <a:spcPts val="7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   レベルフィールドに次の値を入力します。</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 信号検出ツールの構成時に、検出ツールがトリガーされるオーディオ信号のレベルを標準単位で入力します。</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経験的に</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、[0～1000]の範囲から選択してださい。</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b. ノイズ検出ツールの構成時に、検出ツールがトリガーされるオーディオ信号のレベルを標準単位で入力します。</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経験的に</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、[0～1000]の範囲から選択してださい。</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[適用]ボタンをクリックします。</a:t>
            </a:r>
          </a:p>
          <a:p>
            <a:pPr>
              <a:lnSpc>
                <a:spcPts val="17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信号およびノイズ検出ツールの構成はこれで完了です。</a:t>
            </a:r>
          </a:p>
          <a:p>
            <a:pPr>
              <a:lnSpc>
                <a:spcPts val="1700"/>
              </a:lnSpc>
              <a:tabLst>
                <a:tab pos="203200" algn="l"/>
                <a:tab pos="381000" algn="l"/>
                <a:tab pos="584200" algn="l"/>
                <a:tab pos="762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組み込み解析</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ちょうどこのドキュメントを作成しているときに、Axisとソニーのビデオカメラおよびストレッチカードの組み込み解析がAxxonNextソフトウェアパッケージに統合されました(各デバイスの公式リファレンス文書を参照のこと)。</a:t>
            </a:r>
          </a:p>
          <a:p>
            <a:pPr>
              <a:lnSpc>
                <a:spcPts val="9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9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500"/>
              </a:lnSpc>
              <a:tabLst>
                <a:tab pos="203200" algn="l"/>
                <a:tab pos="381000" algn="l"/>
                <a:tab pos="584200" algn="l"/>
                <a:tab pos="762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オンボード検出ツールの設定方法</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オンボード検出ツールは、以下のように設定できます。</a:t>
            </a:r>
          </a:p>
          <a:p>
            <a:pPr>
              <a:lnSpc>
                <a:spcPts val="17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検出ツールのオブジェクトを作成する</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（「オンボード検出ツールのオブジェクトの作成」を参照）。</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検出ツールパラメータを設定をする</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(「Sony Ipelaオンボード検出ツールの設定方法」を参照)。</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トリガーリボンを利用して検出ツールのトリガーを確認する</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(オプション）（「検出ツールのトリガーの確認」を参照)。</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4.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検出ツールが起動したときに自動的に実行するルールを設定する</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（「自動ルールの設定」を参照）。</a:t>
            </a:r>
          </a:p>
          <a:p>
            <a:pPr>
              <a:lnSpc>
                <a:spcPts val="1500"/>
              </a:lnSpc>
              <a:tabLst>
                <a:tab pos="203200" algn="l"/>
                <a:tab pos="381000" algn="l"/>
                <a:tab pos="584200" algn="l"/>
                <a:tab pos="7620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オンボード検出ツールのオブジェクト作成</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 pos="381000" algn="l"/>
                <a:tab pos="584200" algn="l"/>
                <a:tab pos="7620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オンボード検出ツールのオブジェクトを作成するには、次の手順を実行する必要があります。</a:t>
            </a:r>
          </a:p>
          <a:p>
            <a:pPr>
              <a:lnSpc>
                <a:spcPts val="17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Sony Ipelaビデオカメラでビデオ映像を解析する手段を提供する組み込み解析オブジェクトのツリーで、[作成](1)をクリックします。</a:t>
            </a:r>
          </a:p>
          <a:p>
            <a:pPr>
              <a:lnSpc>
                <a:spcPts val="900"/>
              </a:lnSpc>
              <a:tabLst>
                <a:tab pos="203200" algn="l"/>
                <a:tab pos="381000" algn="l"/>
                <a:tab pos="584200" algn="l"/>
                <a:tab pos="7620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7" name="TextBox 1"/>
          <p:cNvSpPr txBox="1"/>
          <p:nvPr/>
        </p:nvSpPr>
        <p:spPr>
          <a:xfrm>
            <a:off x="609600" y="8001000"/>
            <a:ext cx="6751637" cy="1880002"/>
          </a:xfrm>
          <a:prstGeom prst="rect">
            <a:avLst/>
          </a:prstGeom>
          <a:noFill/>
        </p:spPr>
        <p:txBody>
          <a:bodyPr wrap="square" lIns="0" tIns="0" rIns="0" rtlCol="0">
            <a:spAutoFit/>
          </a:bodyPr>
          <a:lstStyle/>
          <a:p>
            <a:pPr>
              <a:lnSpc>
                <a:spcPts val="7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2.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表示されるリスト</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(2)で、組み込み検出ツールの種類を選択します。</a:t>
            </a:r>
          </a:p>
          <a:p>
            <a:pPr>
              <a:lnSpc>
                <a:spcPts val="9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3.  [適用]ボタンをクリックします。</a:t>
            </a:r>
          </a:p>
          <a:p>
            <a:pPr>
              <a:lnSpc>
                <a:spcPts val="17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このとき、インテリジェント検出オブジェクトが、[検出ツール]リストに表示されます。</a:t>
            </a:r>
          </a:p>
          <a:p>
            <a:pPr>
              <a:lnSpc>
                <a:spcPts val="17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Sony Ipela検出オブジェクトの作成はこれで完了です。</a:t>
            </a:r>
          </a:p>
          <a:p>
            <a:pPr>
              <a:lnSpc>
                <a:spcPts val="1500"/>
              </a:lnSpc>
              <a:tabLst>
                <a:tab pos="203200" algn="l"/>
              </a:tabLst>
            </a:pPr>
            <a:r>
              <a:rPr lang="en-US" altLang="zh-CN" sz="800" b="1"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Sony Ipela検出ツールの構成</a:t>
            </a:r>
          </a:p>
          <a:p>
            <a:pPr>
              <a:lnSpc>
                <a:spcPts val="1000"/>
              </a:lnSpc>
            </a:pPr>
            <a:endPar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8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このセクションは、Sony Ipela 組み込み解析を構成する事例を含みます。他のデバイスの埋め込み解析を構成する際、デバイスに関する説明は、ソフトウェアパッケージのインターフェイス、またはこのデバイスの公式なリファレンス文書を使用してください。</a:t>
            </a:r>
          </a:p>
          <a:p>
            <a:pPr>
              <a:lnSpc>
                <a:spcPts val="9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9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a:p>
            <a:pPr>
              <a:lnSpc>
                <a:spcPts val="1700"/>
              </a:lnSpc>
              <a:tabLst>
                <a:tab pos="203200" algn="l"/>
              </a:tabLst>
            </a:pPr>
            <a:r>
              <a:rPr lang="en-US" altLang="zh-CN" sz="8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Sony Ipela検出ツールを設定するには、以下の手順を実行してください。</a:t>
            </a:r>
          </a:p>
          <a:p>
            <a:pPr>
              <a:lnSpc>
                <a:spcPts val="1700"/>
              </a:lnSpc>
              <a:tabLst>
                <a:tab pos="203200" algn="l"/>
              </a:tabLst>
            </a:pP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 1.  </a:t>
            </a:r>
            <a:r>
              <a:rPr lang="en-US" altLang="zh-CN" sz="800" dirty="0" err="1" smtClean="0">
                <a:latin typeface="メイリオ" panose="020B0604030504040204" pitchFamily="50" charset="-128"/>
                <a:ea typeface="メイリオ" panose="020B0604030504040204" pitchFamily="50" charset="-128"/>
                <a:cs typeface="メイリオ" panose="020B0604030504040204" pitchFamily="50" charset="-128"/>
              </a:rPr>
              <a:t>検出ツールリストに、インテリジェント検出オブジェクト</a:t>
            </a:r>
            <a:r>
              <a:rPr lang="en-US" altLang="zh-CN" sz="800" dirty="0" smtClean="0">
                <a:latin typeface="メイリオ" panose="020B0604030504040204" pitchFamily="50" charset="-128"/>
                <a:ea typeface="メイリオ" panose="020B0604030504040204" pitchFamily="50" charset="-128"/>
                <a:cs typeface="メイリオ" panose="020B0604030504040204" pitchFamily="50" charset="-128"/>
              </a:rPr>
              <a:t>(1)を強調表示します。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8675</TotalTime>
  <Words>56585</Words>
  <Application>Microsoft Office PowerPoint</Application>
  <PresentationFormat>ユーザー設定</PresentationFormat>
  <Paragraphs>8384</Paragraphs>
  <Slides>315</Slides>
  <Notes>3</Notes>
  <HiddenSlides>0</HiddenSlides>
  <MMClips>0</MMClips>
  <ScaleCrop>false</ScaleCrop>
  <HeadingPairs>
    <vt:vector size="4" baseType="variant">
      <vt:variant>
        <vt:lpstr>テーマ</vt:lpstr>
      </vt:variant>
      <vt:variant>
        <vt:i4>1</vt:i4>
      </vt:variant>
      <vt:variant>
        <vt:lpstr>スライド タイトル</vt:lpstr>
      </vt:variant>
      <vt:variant>
        <vt:i4>315</vt:i4>
      </vt:variant>
    </vt:vector>
  </HeadingPairs>
  <TitlesOfParts>
    <vt:vector size="316" baseType="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Rozetta</cp:lastModifiedBy>
  <cp:revision>201</cp:revision>
  <cp:lastPrinted>2015-11-12T11:56:31Z</cp:lastPrinted>
  <dcterms:created xsi:type="dcterms:W3CDTF">2006-08-16T00:00:00Z</dcterms:created>
  <dcterms:modified xsi:type="dcterms:W3CDTF">2015-11-12T12:55:49Z</dcterms:modified>
</cp:coreProperties>
</file>